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heme/theme3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theme/themeOverride1.xml" ContentType="application/vnd.openxmlformats-officedocument.themeOverr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theme/themeOverride2.xml" ContentType="application/vnd.openxmlformats-officedocument.themeOverride+xml"/>
  <Override PartName="/ppt/charts/chart34.xml" ContentType="application/vnd.openxmlformats-officedocument.drawingml.chart+xml"/>
  <Override PartName="/ppt/theme/themeOverride3.xml" ContentType="application/vnd.openxmlformats-officedocument.themeOverride+xml"/>
  <Override PartName="/ppt/charts/chart35.xml" ContentType="application/vnd.openxmlformats-officedocument.drawingml.chart+xml"/>
  <Override PartName="/ppt/theme/themeOverride4.xml" ContentType="application/vnd.openxmlformats-officedocument.themeOverride+xml"/>
  <Override PartName="/ppt/charts/chart36.xml" ContentType="application/vnd.openxmlformats-officedocument.drawingml.chart+xml"/>
  <Override PartName="/ppt/theme/themeOverride5.xml" ContentType="application/vnd.openxmlformats-officedocument.themeOverride+xml"/>
  <Override PartName="/ppt/charts/chart37.xml" ContentType="application/vnd.openxmlformats-officedocument.drawingml.chart+xml"/>
  <Override PartName="/ppt/theme/themeOverride6.xml" ContentType="application/vnd.openxmlformats-officedocument.themeOverride+xml"/>
  <Override PartName="/ppt/charts/chart3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3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4.xml" ContentType="application/vnd.openxmlformats-officedocument.drawingml.chart+xml"/>
  <Override PartName="/ppt/theme/themeOverride7.xml" ContentType="application/vnd.openxmlformats-officedocument.themeOverride+xml"/>
  <Override PartName="/ppt/charts/chart45.xml" ContentType="application/vnd.openxmlformats-officedocument.drawingml.chart+xml"/>
  <Override PartName="/ppt/theme/themeOverride8.xml" ContentType="application/vnd.openxmlformats-officedocument.themeOverride+xml"/>
  <Override PartName="/ppt/charts/chart46.xml" ContentType="application/vnd.openxmlformats-officedocument.drawingml.chart+xml"/>
  <Override PartName="/ppt/theme/themeOverride9.xml" ContentType="application/vnd.openxmlformats-officedocument.themeOverride+xml"/>
  <Override PartName="/ppt/charts/chart47.xml" ContentType="application/vnd.openxmlformats-officedocument.drawingml.chart+xml"/>
  <Override PartName="/ppt/theme/themeOverride10.xml" ContentType="application/vnd.openxmlformats-officedocument.themeOverride+xml"/>
  <Override PartName="/ppt/charts/chart4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5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5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5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5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6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6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6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6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6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6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6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67.xml" ContentType="application/vnd.openxmlformats-officedocument.drawingml.chart+xml"/>
  <Override PartName="/ppt/theme/themeOverride11.xml" ContentType="application/vnd.openxmlformats-officedocument.themeOverride+xml"/>
  <Override PartName="/ppt/charts/chart68.xml" ContentType="application/vnd.openxmlformats-officedocument.drawingml.chart+xml"/>
  <Override PartName="/ppt/theme/themeOverride12.xml" ContentType="application/vnd.openxmlformats-officedocument.themeOverride+xml"/>
  <Override PartName="/ppt/charts/chart69.xml" ContentType="application/vnd.openxmlformats-officedocument.drawingml.chart+xml"/>
  <Override PartName="/ppt/theme/themeOverride13.xml" ContentType="application/vnd.openxmlformats-officedocument.themeOverride+xml"/>
  <Override PartName="/ppt/charts/chart70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71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72.xml" ContentType="application/vnd.openxmlformats-officedocument.drawingml.chart+xml"/>
  <Override PartName="/ppt/theme/themeOverride14.xml" ContentType="application/vnd.openxmlformats-officedocument.themeOverride+xml"/>
  <Override PartName="/ppt/charts/chart73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74.xml" ContentType="application/vnd.openxmlformats-officedocument.drawingml.chart+xml"/>
  <Override PartName="/ppt/theme/themeOverride15.xml" ContentType="application/vnd.openxmlformats-officedocument.themeOverride+xml"/>
  <Override PartName="/ppt/charts/chart75.xml" ContentType="application/vnd.openxmlformats-officedocument.drawingml.chart+xml"/>
  <Override PartName="/ppt/theme/themeOverride16.xml" ContentType="application/vnd.openxmlformats-officedocument.themeOverride+xml"/>
  <Override PartName="/ppt/charts/chart76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77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78.xml" ContentType="application/vnd.openxmlformats-officedocument.drawingml.chart+xml"/>
  <Override PartName="/ppt/theme/themeOverride17.xml" ContentType="application/vnd.openxmlformats-officedocument.themeOverride+xml"/>
  <Override PartName="/ppt/charts/chart79.xml" ContentType="application/vnd.openxmlformats-officedocument.drawingml.chart+xml"/>
  <Override PartName="/ppt/theme/themeOverride18.xml" ContentType="application/vnd.openxmlformats-officedocument.themeOverride+xml"/>
  <Override PartName="/ppt/charts/chart80.xml" ContentType="application/vnd.openxmlformats-officedocument.drawingml.chart+xml"/>
  <Override PartName="/ppt/theme/themeOverride19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27"/>
  </p:notesMasterIdLst>
  <p:sldIdLst>
    <p:sldId id="257" r:id="rId3"/>
    <p:sldId id="2144445745" r:id="rId4"/>
    <p:sldId id="2144445735" r:id="rId5"/>
    <p:sldId id="2144445737" r:id="rId6"/>
    <p:sldId id="2144445852" r:id="rId7"/>
    <p:sldId id="2144445853" r:id="rId8"/>
    <p:sldId id="2144445857" r:id="rId9"/>
    <p:sldId id="2144445856" r:id="rId10"/>
    <p:sldId id="2144445879" r:id="rId11"/>
    <p:sldId id="2144445880" r:id="rId12"/>
    <p:sldId id="2144445881" r:id="rId13"/>
    <p:sldId id="2144445861" r:id="rId14"/>
    <p:sldId id="2144445862" r:id="rId15"/>
    <p:sldId id="2144445864" r:id="rId16"/>
    <p:sldId id="2144445932" r:id="rId17"/>
    <p:sldId id="2144445866" r:id="rId18"/>
    <p:sldId id="2144445867" r:id="rId19"/>
    <p:sldId id="2144445868" r:id="rId20"/>
    <p:sldId id="2144445920" r:id="rId21"/>
    <p:sldId id="2144445921" r:id="rId22"/>
    <p:sldId id="2144445922" r:id="rId23"/>
    <p:sldId id="2144445874" r:id="rId24"/>
    <p:sldId id="2144445923" r:id="rId25"/>
    <p:sldId id="406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E48"/>
    <a:srgbClr val="2F469C"/>
    <a:srgbClr val="009D9C"/>
    <a:srgbClr val="F2F2F2"/>
    <a:srgbClr val="E87722"/>
    <a:srgbClr val="F14354"/>
    <a:srgbClr val="007675"/>
    <a:srgbClr val="00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8414B-ED4B-4907-B5DB-7F8BC2AA1756}" v="543" dt="2022-10-25T15:01:46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hemeOverride" Target="../theme/themeOverride3.xml"/><Relationship Id="rId5" Type="http://schemas.openxmlformats.org/officeDocument/2006/relationships/package" Target="../embeddings/Microsoft_Excel_Worksheet33.xlsx"/><Relationship Id="rId4" Type="http://schemas.openxmlformats.org/officeDocument/2006/relationships/image" Target="../media/image31.svg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hemeOverride" Target="../theme/themeOverride4.xml"/><Relationship Id="rId5" Type="http://schemas.openxmlformats.org/officeDocument/2006/relationships/package" Target="../embeddings/Microsoft_Excel_Worksheet34.xlsx"/><Relationship Id="rId4" Type="http://schemas.openxmlformats.org/officeDocument/2006/relationships/image" Target="../media/image31.svg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package" Target="../embeddings/Microsoft_Excel_Worksheet35.xlsx"/><Relationship Id="rId2" Type="http://schemas.openxmlformats.org/officeDocument/2006/relationships/image" Target="../media/image29.pn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themeOverride" Target="../theme/themeOverride6.xml"/><Relationship Id="rId5" Type="http://schemas.openxmlformats.org/officeDocument/2006/relationships/package" Target="../embeddings/Microsoft_Excel_Worksheet36.xlsx"/><Relationship Id="rId4" Type="http://schemas.openxmlformats.org/officeDocument/2006/relationships/image" Target="../media/image35.svg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7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8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9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0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11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12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1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14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15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4.xlsx"/><Relationship Id="rId1" Type="http://schemas.openxmlformats.org/officeDocument/2006/relationships/themeOverride" Target="../theme/themeOverride16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.xlsx"/><Relationship Id="rId1" Type="http://schemas.openxmlformats.org/officeDocument/2006/relationships/themeOverride" Target="../theme/themeOverride17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8.xlsx"/><Relationship Id="rId1" Type="http://schemas.openxmlformats.org/officeDocument/2006/relationships/themeOverride" Target="../theme/themeOverride1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9.xlsx"/><Relationship Id="rId1" Type="http://schemas.openxmlformats.org/officeDocument/2006/relationships/themeOverride" Target="../theme/themeOverride1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857589984350542E-2"/>
          <c:w val="0.96401664867499115"/>
          <c:h val="0.862284820031298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B9-4A5C-8844-AAE55EB306EF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B9-4A5C-8844-AAE55EB306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B9-4A5C-8844-AAE55EB30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100"/>
        <c:axId val="727175984"/>
        <c:axId val="727177712"/>
      </c:barChart>
      <c:catAx>
        <c:axId val="727175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7177712"/>
        <c:crosses val="autoZero"/>
        <c:auto val="1"/>
        <c:lblAlgn val="ctr"/>
        <c:lblOffset val="100"/>
        <c:noMultiLvlLbl val="0"/>
      </c:catAx>
      <c:valAx>
        <c:axId val="727177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717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0.91600000000000004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0.93500000000000005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0.61399999999999999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0.80400000000000005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0.94599999999999995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94450441669665E-2"/>
          <c:y val="6.8857589984350542E-2"/>
          <c:w val="0.9880055495583302"/>
          <c:h val="0.862284820031298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1C-4E29-ACEC-FC6A56D285A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1C-4E29-ACEC-FC6A56D285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1C-4E29-ACEC-FC6A56D28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100"/>
        <c:axId val="727175984"/>
        <c:axId val="727177712"/>
      </c:barChart>
      <c:catAx>
        <c:axId val="727175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7177712"/>
        <c:crosses val="autoZero"/>
        <c:auto val="1"/>
        <c:lblAlgn val="ctr"/>
        <c:lblOffset val="100"/>
        <c:noMultiLvlLbl val="0"/>
      </c:catAx>
      <c:valAx>
        <c:axId val="727177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2717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0.94799999999999995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0.97699999999999998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0.23899999999999999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0.96799999999999997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7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0.49199999999999999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0.50800000000000001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49761194049668"/>
          <c:y val="0.13909915928148639"/>
          <c:w val="0.60643573707457554"/>
          <c:h val="0.8291148957908075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ln w="28575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14354">
                  <a:alpha val="69804"/>
                </a:srgbClr>
              </a:solidFill>
              <a:ln w="285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197-4692-9736-B2D3C07A9543}"/>
              </c:ext>
            </c:extLst>
          </c:dPt>
          <c:dPt>
            <c:idx val="1"/>
            <c:bubble3D val="0"/>
            <c:spPr>
              <a:solidFill>
                <a:srgbClr val="007675">
                  <a:alpha val="69804"/>
                </a:srgbClr>
              </a:solidFill>
              <a:ln w="285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197-4692-9736-B2D3C07A954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7-4692-9736-B2D3C07A954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7-4692-9736-B2D3C07A9543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Ne</c:v>
                </c:pt>
                <c:pt idx="1">
                  <c:v>Da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80.8</c:v>
                </c:pt>
                <c:pt idx="1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97-4692-9736-B2D3C07A95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ln w="28575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14354"/>
              </a:solidFill>
              <a:ln w="285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B197-4692-9736-B2D3C07A9543}"/>
              </c:ext>
            </c:extLst>
          </c:dPt>
          <c:dPt>
            <c:idx val="1"/>
            <c:bubble3D val="0"/>
            <c:spPr>
              <a:solidFill>
                <a:srgbClr val="007675"/>
              </a:solidFill>
              <a:ln w="285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197-4692-9736-B2D3C07A954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97-4692-9736-B2D3C07A9543}"/>
                </c:ext>
              </c:extLst>
            </c:dLbl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97-4692-9736-B2D3C07A9543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Ne</c:v>
                </c:pt>
                <c:pt idx="1">
                  <c:v>Da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58.4</c:v>
                </c:pt>
                <c:pt idx="1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97-4692-9736-B2D3C07A9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7"/>
        <c:holeSize val="49"/>
      </c:doughnutChart>
    </c:plotArea>
    <c:legend>
      <c:legendPos val="t"/>
      <c:layout>
        <c:manualLayout>
          <c:xMode val="edge"/>
          <c:yMode val="edge"/>
          <c:x val="0.38035460077925337"/>
          <c:y val="0"/>
          <c:w val="0.23929057715070853"/>
          <c:h val="9.734460261618725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E469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A-4E50-A581-59B8C00150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0.83399999999999996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A-4E50-A581-59B8C0015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Ne </c:v>
                </c:pt>
              </c:strCache>
            </c:strRef>
          </c:tx>
          <c:spPr>
            <a:solidFill>
              <a:srgbClr val="F1435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85</c:v>
                </c:pt>
                <c:pt idx="1">
                  <c:v>73.400000000000006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D-44F6-B7E5-7CF66F43EDE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F05-41D6-A816-ABE289B7276F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</c:v>
                </c:pt>
                <c:pt idx="1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ED-44F6-B7E5-7CF66F43ED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28360328"/>
        <c:axId val="2028353440"/>
      </c:barChart>
      <c:catAx>
        <c:axId val="202836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353440"/>
        <c:crosses val="autoZero"/>
        <c:auto val="1"/>
        <c:lblAlgn val="ctr"/>
        <c:lblOffset val="100"/>
        <c:noMultiLvlLbl val="0"/>
      </c:catAx>
      <c:valAx>
        <c:axId val="20283534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836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3939157379359706E-2"/>
          <c:y val="0.40932423715355115"/>
          <c:w val="0.17666478797688809"/>
          <c:h val="0.18135120460592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Ne </c:v>
                </c:pt>
              </c:strCache>
            </c:strRef>
          </c:tx>
          <c:spPr>
            <a:solidFill>
              <a:srgbClr val="F1435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79.2</c:v>
                </c:pt>
                <c:pt idx="1">
                  <c:v>79.900000000000006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D-44F6-B7E5-7CF66F43EDE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20.8</c:v>
                </c:pt>
                <c:pt idx="1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ED-44F6-B7E5-7CF66F43ED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28360328"/>
        <c:axId val="2028353440"/>
      </c:barChart>
      <c:catAx>
        <c:axId val="202836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353440"/>
        <c:crosses val="autoZero"/>
        <c:auto val="1"/>
        <c:lblAlgn val="ctr"/>
        <c:lblOffset val="100"/>
        <c:noMultiLvlLbl val="0"/>
      </c:catAx>
      <c:valAx>
        <c:axId val="20283534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836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6.488240893568694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81-429C-9BCE-A37B7742C3F6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2022</c:v>
                </c:pt>
                <c:pt idx="3">
                  <c:v>2021</c:v>
                </c:pt>
                <c:pt idx="4">
                  <c:v>2022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8.6999999999999993</c:v>
                </c:pt>
                <c:pt idx="1">
                  <c:v>1.9</c:v>
                </c:pt>
                <c:pt idx="3">
                  <c:v>11.7</c:v>
                </c:pt>
                <c:pt idx="4">
                  <c:v>6.4</c:v>
                </c:pt>
                <c:pt idx="6">
                  <c:v>16.100000000000001</c:v>
                </c:pt>
                <c:pt idx="7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6-4FB0-83F9-74ED90C07D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 SLAŽEM SE</c:v>
                </c:pt>
              </c:strCache>
            </c:strRef>
          </c:tx>
          <c:spPr>
            <a:solidFill>
              <a:srgbClr val="F1435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9.7323613403530653E-3"/>
                  <c:y val="-2.9113763290892496E-3"/>
                </c:manualLayout>
              </c:layout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81-429C-9BCE-A37B7742C3F6}"/>
                </c:ext>
              </c:extLst>
            </c:dLbl>
            <c:dLbl>
              <c:idx val="4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181-429C-9BCE-A37B7742C3F6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2022</c:v>
                </c:pt>
                <c:pt idx="3">
                  <c:v>2021</c:v>
                </c:pt>
                <c:pt idx="4">
                  <c:v>2022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9.8000000000000007</c:v>
                </c:pt>
                <c:pt idx="1">
                  <c:v>4.5</c:v>
                </c:pt>
                <c:pt idx="3">
                  <c:v>30.7</c:v>
                </c:pt>
                <c:pt idx="4">
                  <c:v>19.2</c:v>
                </c:pt>
                <c:pt idx="6">
                  <c:v>38.700000000000003</c:v>
                </c:pt>
                <c:pt idx="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06-4FB0-83F9-74ED90C07D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SLAŽEM SE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181-429C-9BCE-A37B7742C3F6}"/>
                </c:ext>
              </c:extLst>
            </c:dLbl>
            <c:dLbl>
              <c:idx val="4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181-429C-9BCE-A37B7742C3F6}"/>
                </c:ext>
              </c:extLst>
            </c:dLbl>
            <c:dLbl>
              <c:idx val="7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181-429C-9BCE-A37B7742C3F6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2022</c:v>
                </c:pt>
                <c:pt idx="3">
                  <c:v>2021</c:v>
                </c:pt>
                <c:pt idx="4">
                  <c:v>2022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81.5</c:v>
                </c:pt>
                <c:pt idx="1">
                  <c:v>93.6</c:v>
                </c:pt>
                <c:pt idx="3">
                  <c:v>57.6</c:v>
                </c:pt>
                <c:pt idx="4">
                  <c:v>74.400000000000006</c:v>
                </c:pt>
                <c:pt idx="6">
                  <c:v>45.2</c:v>
                </c:pt>
                <c:pt idx="7">
                  <c:v>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06-4FB0-83F9-74ED90C07D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28360328"/>
        <c:axId val="2028353440"/>
      </c:barChart>
      <c:catAx>
        <c:axId val="2028360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353440"/>
        <c:crosses val="autoZero"/>
        <c:auto val="1"/>
        <c:lblAlgn val="ctr"/>
        <c:lblOffset val="100"/>
        <c:noMultiLvlLbl val="0"/>
      </c:catAx>
      <c:valAx>
        <c:axId val="20283534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2836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303323218233917E-2"/>
          <c:y val="0.91998483333402103"/>
          <c:w val="0.8978976950013341"/>
          <c:h val="6.2546908691444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783162633945442"/>
          <c:y val="1.140401335172391E-2"/>
          <c:w val="0.63534677449253141"/>
          <c:h val="0.988596010151824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87722"/>
            </a:solidFill>
            <a:ln w="285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7E7-4E42-9F88-66E048E9DA2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7E7-4E42-9F88-66E048E9DA2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E7-4E42-9F88-66E048E9DA2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7E7-4E42-9F88-66E048E9DA2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7E7-4E42-9F88-66E048E9DA2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7E7-4E42-9F88-66E048E9DA2E}"/>
              </c:ext>
            </c:extLst>
          </c:dPt>
          <c:dLbls>
            <c:numFmt formatCode="0&quot;%&quot;" sourceLinked="0"/>
            <c:spPr>
              <a:noFill/>
              <a:ln w="2532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Zdravstvo</c:v>
                </c:pt>
                <c:pt idx="1">
                  <c:v>Obrazovanje</c:v>
                </c:pt>
                <c:pt idx="2">
                  <c:v>Infrastruktura i putevi</c:v>
                </c:pt>
                <c:pt idx="3">
                  <c:v>Zaštita životne sredine</c:v>
                </c:pt>
                <c:pt idx="4">
                  <c:v>Socijalna pitanja</c:v>
                </c:pt>
                <c:pt idx="5">
                  <c:v>Energetika</c:v>
                </c:pt>
                <c:pt idx="6">
                  <c:v>Kultura</c:v>
                </c:pt>
                <c:pt idx="7">
                  <c:v>Sudstvo</c:v>
                </c:pt>
                <c:pt idx="8">
                  <c:v>Drugo</c:v>
                </c:pt>
                <c:pt idx="9">
                  <c:v>Ne znam/ Odbijam da odgovorim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78</c:v>
                </c:pt>
                <c:pt idx="1">
                  <c:v>47.9</c:v>
                </c:pt>
                <c:pt idx="2">
                  <c:v>46.6</c:v>
                </c:pt>
                <c:pt idx="3">
                  <c:v>37.9</c:v>
                </c:pt>
                <c:pt idx="4">
                  <c:v>31</c:v>
                </c:pt>
                <c:pt idx="5">
                  <c:v>16.399999999999999</c:v>
                </c:pt>
                <c:pt idx="6">
                  <c:v>13.9</c:v>
                </c:pt>
                <c:pt idx="7">
                  <c:v>8</c:v>
                </c:pt>
                <c:pt idx="8">
                  <c:v>1.7</c:v>
                </c:pt>
                <c:pt idx="9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E7-4E42-9F88-66E048E9DA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9C"/>
            </a:solidFill>
          </c:spPr>
          <c:invertIfNegative val="0"/>
          <c:dLbls>
            <c:dLbl>
              <c:idx val="0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7E7-4E42-9F88-66E048E9DA2E}"/>
                </c:ext>
              </c:extLst>
            </c:dLbl>
            <c:dLbl>
              <c:idx val="2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7E7-4E42-9F88-66E048E9DA2E}"/>
                </c:ext>
              </c:extLst>
            </c:dLbl>
            <c:dLbl>
              <c:idx val="4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7E7-4E42-9F88-66E048E9DA2E}"/>
                </c:ext>
              </c:extLst>
            </c:dLbl>
            <c:dLbl>
              <c:idx val="5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7E7-4E42-9F88-66E048E9DA2E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Zdravstvo</c:v>
                </c:pt>
                <c:pt idx="1">
                  <c:v>Obrazovanje</c:v>
                </c:pt>
                <c:pt idx="2">
                  <c:v>Infrastruktura i putevi</c:v>
                </c:pt>
                <c:pt idx="3">
                  <c:v>Zaštita životne sredine</c:v>
                </c:pt>
                <c:pt idx="4">
                  <c:v>Socijalna pitanja</c:v>
                </c:pt>
                <c:pt idx="5">
                  <c:v>Energetika</c:v>
                </c:pt>
                <c:pt idx="6">
                  <c:v>Kultura</c:v>
                </c:pt>
                <c:pt idx="7">
                  <c:v>Sudstvo</c:v>
                </c:pt>
                <c:pt idx="8">
                  <c:v>Drugo</c:v>
                </c:pt>
                <c:pt idx="9">
                  <c:v>Ne znam/ Odbijam da odgovorim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72.7</c:v>
                </c:pt>
                <c:pt idx="1">
                  <c:v>48.4</c:v>
                </c:pt>
                <c:pt idx="2">
                  <c:v>36.5</c:v>
                </c:pt>
                <c:pt idx="3">
                  <c:v>22.4</c:v>
                </c:pt>
                <c:pt idx="4">
                  <c:v>23.2</c:v>
                </c:pt>
                <c:pt idx="5">
                  <c:v>19.899999999999999</c:v>
                </c:pt>
                <c:pt idx="6">
                  <c:v>13</c:v>
                </c:pt>
                <c:pt idx="7">
                  <c:v>7.6</c:v>
                </c:pt>
                <c:pt idx="8">
                  <c:v>4.7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E7-4E42-9F88-66E048E9DA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10"/>
        <c:axId val="208926592"/>
        <c:axId val="208928128"/>
      </c:barChart>
      <c:catAx>
        <c:axId val="208926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497">
            <a:noFill/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en-US"/>
          </a:p>
        </c:txPr>
        <c:crossAx val="208928128"/>
        <c:crosses val="autoZero"/>
        <c:auto val="1"/>
        <c:lblAlgn val="ctr"/>
        <c:lblOffset val="100"/>
        <c:noMultiLvlLbl val="0"/>
      </c:catAx>
      <c:valAx>
        <c:axId val="2089281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08926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3898327857416832"/>
          <c:y val="0.4093789881471494"/>
          <c:w val="0.10317413687705244"/>
          <c:h val="0.16417119448243164"/>
        </c:manualLayout>
      </c:layout>
      <c:overlay val="0"/>
      <c:txPr>
        <a:bodyPr/>
        <a:lstStyle/>
        <a:p>
          <a:pPr algn="ctr"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8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63697386864053E-4"/>
          <c:y val="2.859305315282419E-3"/>
          <c:w val="0.99829779252916762"/>
          <c:h val="0.9961477494564096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0"/>
          </c:pictureOptions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5A-4658-B88F-871B89694055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How many people were happy with the service provided?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A-4658-B88F-871B89694055}"/>
            </c:ext>
          </c:extLst>
        </c:ser>
        <c:ser>
          <c:idx val="1"/>
          <c:order val="1"/>
          <c:spPr>
            <a:blipFill>
              <a:blip xmlns:r="http://schemas.openxmlformats.org/officeDocument/2006/relationships"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0"/>
          </c:pictureOptions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05A-4658-B88F-871B89694055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How many people were happy with the service provided?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5A-4658-B88F-871B896940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67832576"/>
        <c:axId val="167973632"/>
      </c:barChart>
      <c:catAx>
        <c:axId val="1678325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67973632"/>
        <c:crosses val="autoZero"/>
        <c:auto val="1"/>
        <c:lblAlgn val="ctr"/>
        <c:lblOffset val="100"/>
        <c:noMultiLvlLbl val="0"/>
      </c:catAx>
      <c:valAx>
        <c:axId val="16797363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6783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Segoe UI Light" panose="020B0502040204020203" pitchFamily="34" charset="0"/>
        </a:defRPr>
      </a:pPr>
      <a:endParaRPr lang="en-US"/>
    </a:p>
  </c:txPr>
  <c:externalData r:id="rId5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63697386864053E-4"/>
          <c:y val="2.859305315282419E-3"/>
          <c:w val="0.99829779252916762"/>
          <c:h val="0.9961477494564096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0"/>
          </c:pictureOptions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5A-4658-B88F-871B89694055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How many people were happy with the service provided?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A-4658-B88F-871B89694055}"/>
            </c:ext>
          </c:extLst>
        </c:ser>
        <c:ser>
          <c:idx val="1"/>
          <c:order val="1"/>
          <c:spPr>
            <a:blipFill>
              <a:blip xmlns:r="http://schemas.openxmlformats.org/officeDocument/2006/relationships"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0"/>
          </c:pictureOptions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05A-4658-B88F-871B89694055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How many people were happy with the service provided?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5A-4658-B88F-871B896940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67832576"/>
        <c:axId val="167973632"/>
      </c:barChart>
      <c:catAx>
        <c:axId val="1678325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67973632"/>
        <c:crosses val="autoZero"/>
        <c:auto val="1"/>
        <c:lblAlgn val="ctr"/>
        <c:lblOffset val="100"/>
        <c:noMultiLvlLbl val="0"/>
      </c:catAx>
      <c:valAx>
        <c:axId val="16797363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6783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Segoe UI Light" panose="020B0502040204020203" pitchFamily="34" charset="0"/>
        </a:defRPr>
      </a:pPr>
      <a:endParaRPr lang="en-US"/>
    </a:p>
  </c:txPr>
  <c:externalData r:id="rId5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63697386864053E-4"/>
          <c:y val="2.859305315282419E-3"/>
          <c:w val="0.99829779252916762"/>
          <c:h val="0.9961477494564096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0"/>
          </c:pictureOptions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5A-4658-B88F-871B89694055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How many people were happy with the service provided?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A-4658-B88F-871B89694055}"/>
            </c:ext>
          </c:extLst>
        </c:ser>
        <c:ser>
          <c:idx val="1"/>
          <c:order val="1"/>
          <c:spPr>
            <a:blipFill>
              <a:blip xmlns:r="http://schemas.openxmlformats.org/officeDocument/2006/relationships"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0"/>
          </c:pictureOptions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c:spPr>
            <c:pictureOptions>
              <c:pictureFormat val="stackScale"/>
              <c:pictureStackUnit val="10"/>
            </c:pictureOptions>
            <c:extLst>
              <c:ext xmlns:c16="http://schemas.microsoft.com/office/drawing/2014/chart" uri="{C3380CC4-5D6E-409C-BE32-E72D297353CC}">
                <c16:uniqueId val="{00000003-705A-4658-B88F-871B89694055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How many people were happy with the service provided?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5A-4658-B88F-871B896940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67832576"/>
        <c:axId val="167973632"/>
      </c:barChart>
      <c:catAx>
        <c:axId val="1678325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67973632"/>
        <c:crosses val="autoZero"/>
        <c:auto val="1"/>
        <c:lblAlgn val="ctr"/>
        <c:lblOffset val="100"/>
        <c:noMultiLvlLbl val="0"/>
      </c:catAx>
      <c:valAx>
        <c:axId val="16797363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6783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Segoe UI Light" panose="020B0502040204020203" pitchFamily="34" charset="0"/>
        </a:defRPr>
      </a:pPr>
      <a:endParaRPr lang="en-US"/>
    </a:p>
  </c:txPr>
  <c:externalData r:id="rId7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663697386864053E-4"/>
          <c:y val="2.859305315282419E-3"/>
          <c:w val="0.99829779252916762"/>
          <c:h val="0.9961477494564096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0"/>
          </c:pictureOptions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5A-4658-B88F-871B89694055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How many people were happy with the service provided?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A-4658-B88F-871B89694055}"/>
            </c:ext>
          </c:extLst>
        </c:ser>
        <c:ser>
          <c:idx val="1"/>
          <c:order val="1"/>
          <c:spPr>
            <a:blipFill>
              <a:blip xmlns:r="http://schemas.openxmlformats.org/officeDocument/2006/relationships"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c:spPr>
          <c:invertIfNegative val="0"/>
          <c:pictureOptions>
            <c:pictureFormat val="stackScale"/>
            <c:pictureStackUnit val="10"/>
          </c:pictureOptions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05A-4658-B88F-871B89694055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How many people were happy with the service provided?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5A-4658-B88F-871B896940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67832576"/>
        <c:axId val="167973632"/>
      </c:barChart>
      <c:catAx>
        <c:axId val="1678325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67973632"/>
        <c:crosses val="autoZero"/>
        <c:auto val="1"/>
        <c:lblAlgn val="ctr"/>
        <c:lblOffset val="100"/>
        <c:noMultiLvlLbl val="0"/>
      </c:catAx>
      <c:valAx>
        <c:axId val="16797363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67832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Segoe UI Light" panose="020B0502040204020203" pitchFamily="34" charset="0"/>
        </a:defRPr>
      </a:pPr>
      <a:endParaRPr lang="en-US"/>
    </a:p>
  </c:txPr>
  <c:externalData r:id="rId5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E0-48F2-B3C7-CB8EB0F858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0.83299999999999996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E0-48F2-B3C7-CB8EB0F858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8772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E0-48F2-B3C7-CB8EB0F85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00-490F-B69C-7B6693A97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0-490F-B69C-7B6693A97B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8772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100-490F-B69C-7B6693A97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00-490F-B69C-7B6693A97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E469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A-4F8B-B2E4-BDE3DABDFA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A-4F8B-B2E4-BDE3DABDF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1D-4101-BB1E-B6F4E4DF0D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1D-4101-BB1E-B6F4E4DF0D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8772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1D-4101-BB1E-B6F4E4DF0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A1-4FB3-851B-DE874E5D38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A1-4FB3-851B-DE874E5D38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8772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A1-4FB3-851B-DE874E5D3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62-421A-A5F6-9B2395770B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0.82599999999999996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62-421A-A5F6-9B2395770B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8772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0.17400000000000004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62-421A-A5F6-9B2395770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12-4D13-819C-153E44A101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12-4D13-819C-153E44A101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8772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12-4D13-819C-153E44A10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49534583027508"/>
          <c:y val="2.1634779352933238E-2"/>
          <c:w val="0.69516268969507922"/>
          <c:h val="0.963183323674340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14354"/>
              </a:solidFill>
              <a:ln w="285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712-4998-9BD3-16C88A31E9E7}"/>
              </c:ext>
            </c:extLst>
          </c:dPt>
          <c:dPt>
            <c:idx val="1"/>
            <c:bubble3D val="0"/>
            <c:spPr>
              <a:solidFill>
                <a:srgbClr val="009D9C">
                  <a:lumMod val="75000"/>
                </a:srgbClr>
              </a:solidFill>
              <a:ln w="285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712-4998-9BD3-16C88A31E9E7}"/>
              </c:ext>
            </c:extLst>
          </c:dPt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Ne</c:v>
                </c:pt>
                <c:pt idx="1">
                  <c:v>Da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72.2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12-4998-9BD3-16C88A31E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legend>
      <c:legendPos val="r"/>
      <c:layout>
        <c:manualLayout>
          <c:xMode val="edge"/>
          <c:yMode val="edge"/>
          <c:x val="0.38031867191611857"/>
          <c:y val="0.37819259987897796"/>
          <c:w val="0.18618479290040282"/>
          <c:h val="0.2381821317874504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49534583027508"/>
          <c:y val="2.1634779352933238E-2"/>
          <c:w val="0.69516268969507922"/>
          <c:h val="0.963183323674340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14354"/>
              </a:solidFill>
              <a:ln w="285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712-4998-9BD3-16C88A31E9E7}"/>
              </c:ext>
            </c:extLst>
          </c:dPt>
          <c:dPt>
            <c:idx val="1"/>
            <c:bubble3D val="0"/>
            <c:spPr>
              <a:solidFill>
                <a:srgbClr val="009D9C">
                  <a:lumMod val="75000"/>
                </a:srgbClr>
              </a:solidFill>
              <a:ln w="285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712-4998-9BD3-16C88A31E9E7}"/>
              </c:ext>
            </c:extLst>
          </c:dPt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effectLst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12-4998-9BD3-16C88A31E9E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Ne</c:v>
                </c:pt>
                <c:pt idx="1">
                  <c:v>Da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74.8</c:v>
                </c:pt>
                <c:pt idx="1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12-4998-9BD3-16C88A31E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legend>
      <c:legendPos val="r"/>
      <c:layout>
        <c:manualLayout>
          <c:xMode val="edge"/>
          <c:yMode val="edge"/>
          <c:x val="0.38446779058777331"/>
          <c:y val="0.37363993667854895"/>
          <c:w val="0.18618479290040282"/>
          <c:h val="0.2381821317874504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624506378560842E-2"/>
          <c:y val="0"/>
          <c:w val="0.9911496903447446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675"/>
            </a:solidFill>
            <a:ln w="285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07B-4820-91EC-E2D0D6EB39F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7B-4820-91EC-E2D0D6EB39F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07B-4820-91EC-E2D0D6EB39F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07B-4820-91EC-E2D0D6EB39F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07B-4820-91EC-E2D0D6EB39FF}"/>
              </c:ext>
            </c:extLst>
          </c:dPt>
          <c:dLbls>
            <c:numFmt formatCode="0&quot;%&quot;" sourceLinked="0"/>
            <c:spPr>
              <a:noFill/>
              <a:ln w="2532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Vojska, policija (odbrana i bezbednost generalno)</c:v>
                </c:pt>
                <c:pt idx="1">
                  <c:v>Zdravstvo</c:v>
                </c:pt>
                <c:pt idx="2">
                  <c:v>Infrastruktura</c:v>
                </c:pt>
                <c:pt idx="3">
                  <c:v>Obrazovanje/ nauka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67.099999999999994</c:v>
                </c:pt>
                <c:pt idx="1">
                  <c:v>10.8</c:v>
                </c:pt>
                <c:pt idx="2">
                  <c:v>1.9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7B-4820-91EC-E2D0D6EB3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08926592"/>
        <c:axId val="208928128"/>
      </c:barChart>
      <c:catAx>
        <c:axId val="208926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 w="9497">
            <a:noFill/>
          </a:ln>
        </c:spPr>
        <c:crossAx val="208928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928128"/>
        <c:scaling>
          <c:orientation val="minMax"/>
          <c:max val="8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8926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8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624506378560842E-2"/>
          <c:y val="0"/>
          <c:w val="0.9911496903447446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675"/>
            </a:solidFill>
            <a:ln w="285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45-47A0-8DCE-9798C358FCA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45-47A0-8DCE-9798C358FCA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145-47A0-8DCE-9798C358FCA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145-47A0-8DCE-9798C358FCA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145-47A0-8DCE-9798C358FCA4}"/>
              </c:ext>
            </c:extLst>
          </c:dPt>
          <c:dLbls>
            <c:numFmt formatCode="0&quot;%&quot;" sourceLinked="0"/>
            <c:spPr>
              <a:noFill/>
              <a:ln w="2532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Vojska, policija (odbrana i bezbednost generalno)</c:v>
                </c:pt>
                <c:pt idx="1">
                  <c:v>Zdravstvo</c:v>
                </c:pt>
                <c:pt idx="2">
                  <c:v>Infrastruktura</c:v>
                </c:pt>
                <c:pt idx="3">
                  <c:v>Obrazovanje/ nauka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76.900000000000006</c:v>
                </c:pt>
                <c:pt idx="1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45-47A0-8DCE-9798C358FC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08926592"/>
        <c:axId val="208928128"/>
      </c:barChart>
      <c:catAx>
        <c:axId val="208926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one"/>
        <c:spPr>
          <a:ln w="9497">
            <a:noFill/>
          </a:ln>
        </c:spPr>
        <c:crossAx val="208928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928128"/>
        <c:scaling>
          <c:orientation val="minMax"/>
          <c:max val="9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8926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8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26201166702942E-2"/>
          <c:y val="3.3794882240438612E-2"/>
          <c:w val="0.71645008861429893"/>
          <c:h val="0.837170112841523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zna/Odbija da kaže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5E-4C9B-BCFA-B204E42BADBF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41.8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9-4333-BEB2-17AD1DE604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 20%</c:v>
                </c:pt>
              </c:strCache>
            </c:strRef>
          </c:tx>
          <c:spPr>
            <a:solidFill>
              <a:srgbClr val="F14354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24.6</c:v>
                </c:pt>
                <c:pt idx="1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9-4333-BEB2-17AD1DE604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21-40%</c:v>
                </c:pt>
              </c:strCache>
            </c:strRef>
          </c:tx>
          <c:spPr>
            <a:solidFill>
              <a:srgbClr val="E87722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20.100000000000001</c:v>
                </c:pt>
                <c:pt idx="1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E9-4333-BEB2-17AD1DE604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41-60%</c:v>
                </c:pt>
              </c:strCache>
            </c:strRef>
          </c:tx>
          <c:spPr>
            <a:solidFill>
              <a:srgbClr val="009D9C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9.4</c:v>
                </c:pt>
                <c:pt idx="1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E9-4333-BEB2-17AD1DE604F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Više od 61%</c:v>
                </c:pt>
              </c:strCache>
            </c:strRef>
          </c:tx>
          <c:spPr>
            <a:solidFill>
              <a:srgbClr val="007675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3612677869197886E-2"/>
                  <c:y val="-1.18087686150824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9-4116-9DCC-6913DE3236D4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E9-4333-BEB2-17AD1DE604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35217224"/>
        <c:axId val="1035227392"/>
      </c:barChart>
      <c:catAx>
        <c:axId val="1035217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227392"/>
        <c:crosses val="autoZero"/>
        <c:auto val="1"/>
        <c:lblAlgn val="ctr"/>
        <c:lblOffset val="100"/>
        <c:noMultiLvlLbl val="0"/>
      </c:catAx>
      <c:valAx>
        <c:axId val="1035227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3521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56571502928291"/>
          <c:y val="3.8881290214579374E-2"/>
          <c:w val="0.25266455106329955"/>
          <c:h val="0.82699729689324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800" b="0" i="0" baseline="0" dirty="0">
                <a:effectLst/>
              </a:rPr>
              <a:t>Ponuđači</a:t>
            </a:r>
            <a:endParaRPr lang="sr-Latn-R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340993467399199"/>
          <c:y val="0.15977860717536671"/>
          <c:w val="0.33089020434436883"/>
          <c:h val="0.635675480002918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rgbClr val="A6A6A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18.7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D-4C41-8815-ADF8A342D7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NIJE PRISUTNA</c:v>
                </c:pt>
              </c:strCache>
            </c:strRef>
          </c:tx>
          <c:spPr>
            <a:solidFill>
              <a:srgbClr val="F14354"/>
            </a:solidFill>
            <a:ln w="28575"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22.5</c:v>
                </c:pt>
                <c:pt idx="1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D-4C41-8815-ADF8A342D7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PRISUTNA</c:v>
                </c:pt>
              </c:strCache>
            </c:strRef>
          </c:tx>
          <c:spPr>
            <a:solidFill>
              <a:srgbClr val="007675"/>
            </a:solidFill>
            <a:ln w="28575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786-4AA0-AA54-9CAF33148AA5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58.9</c:v>
                </c:pt>
                <c:pt idx="1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D-4C41-8815-ADF8A342D7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945995504"/>
        <c:axId val="945991568"/>
      </c:barChart>
      <c:catAx>
        <c:axId val="94599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991568"/>
        <c:crosses val="autoZero"/>
        <c:auto val="1"/>
        <c:lblAlgn val="ctr"/>
        <c:lblOffset val="100"/>
        <c:noMultiLvlLbl val="0"/>
      </c:catAx>
      <c:valAx>
        <c:axId val="945991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4599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786838513314923E-2"/>
          <c:y val="0.92294316012643884"/>
          <c:w val="0.94103565974219394"/>
          <c:h val="5.8765070305688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E469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A-4D85-98C5-91A90BD234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A-4D85-98C5-91A90BD23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noProof="1"/>
              <a:t>Građani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719527305622618E-2"/>
          <c:y val="0.15977860717536671"/>
          <c:w val="0.92856094538875478"/>
          <c:h val="0.635675480002918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rgbClr val="A6A6A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7.468628436630184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89-42FF-B240-8A07FC2BE97B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18.399999999999999</c:v>
                </c:pt>
                <c:pt idx="1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D-4C41-8815-ADF8A342D7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NIJE PRISUTNA</c:v>
                </c:pt>
              </c:strCache>
            </c:strRef>
          </c:tx>
          <c:spPr>
            <a:solidFill>
              <a:srgbClr val="F14354"/>
            </a:solidFill>
            <a:ln w="28575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A89-42FF-B240-8A07FC2BE97B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8.4</c:v>
                </c:pt>
                <c:pt idx="1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D-4C41-8815-ADF8A342D7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PRISUTNA</c:v>
                </c:pt>
              </c:strCache>
            </c:strRef>
          </c:tx>
          <c:spPr>
            <a:solidFill>
              <a:srgbClr val="007675"/>
            </a:solidFill>
            <a:ln w="28575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89-42FF-B240-8A07FC2BE97B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73.2</c:v>
                </c:pt>
                <c:pt idx="1">
                  <c:v>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D-4C41-8815-ADF8A342D7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945995504"/>
        <c:axId val="945991568"/>
      </c:barChart>
      <c:catAx>
        <c:axId val="94599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991568"/>
        <c:crosses val="autoZero"/>
        <c:auto val="1"/>
        <c:lblAlgn val="ctr"/>
        <c:lblOffset val="100"/>
        <c:noMultiLvlLbl val="0"/>
      </c:catAx>
      <c:valAx>
        <c:axId val="945991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4599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800" b="0" i="0" baseline="0" dirty="0">
                <a:effectLst/>
              </a:rPr>
              <a:t>Naručioci</a:t>
            </a:r>
            <a:endParaRPr lang="sr-Latn-R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719527305622618E-2"/>
          <c:y val="0.15977860717536671"/>
          <c:w val="0.92856094538875478"/>
          <c:h val="0.635675480002918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rgbClr val="A6A6A6"/>
            </a:solidFill>
            <a:ln w="28575"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57.4</c:v>
                </c:pt>
                <c:pt idx="1">
                  <c:v>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D-4C41-8815-ADF8A342D7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NIJE PRISUTNA</c:v>
                </c:pt>
              </c:strCache>
            </c:strRef>
          </c:tx>
          <c:spPr>
            <a:solidFill>
              <a:srgbClr val="F14354"/>
            </a:solidFill>
            <a:ln w="28575"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34.200000000000003</c:v>
                </c:pt>
                <c:pt idx="1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D-4C41-8815-ADF8A342D7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PRISUTNA</c:v>
                </c:pt>
              </c:strCache>
            </c:strRef>
          </c:tx>
          <c:spPr>
            <a:solidFill>
              <a:srgbClr val="007675"/>
            </a:solidFill>
            <a:ln w="28575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C7-4EE5-8B10-C22B553FBAEC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8.4</c:v>
                </c:pt>
                <c:pt idx="1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D-4C41-8815-ADF8A342D7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945995504"/>
        <c:axId val="945991568"/>
      </c:barChart>
      <c:catAx>
        <c:axId val="94599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991568"/>
        <c:crosses val="autoZero"/>
        <c:auto val="1"/>
        <c:lblAlgn val="ctr"/>
        <c:lblOffset val="100"/>
        <c:noMultiLvlLbl val="0"/>
      </c:catAx>
      <c:valAx>
        <c:axId val="945991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4599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61.9</c:v>
                </c:pt>
                <c:pt idx="1">
                  <c:v>57.9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Građani</c:v>
                </c:pt>
                <c:pt idx="1">
                  <c:v>Naručioci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63.5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Građani</c:v>
                </c:pt>
                <c:pt idx="1">
                  <c:v>Naručioci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Građani</c:v>
                </c:pt>
                <c:pt idx="1">
                  <c:v>Naručioci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23.8</c:v>
                </c:pt>
                <c:pt idx="1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18.600000000000001</c:v>
                </c:pt>
                <c:pt idx="1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62.9</c:v>
                </c:pt>
                <c:pt idx="1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46.2</c:v>
                </c:pt>
                <c:pt idx="1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50.9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E469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0.33200000000000002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F-4DAB-9A66-ECC8F5BC48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0.66799999999999993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BF-4DAB-9A66-ECC8F5BC4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26.3</c:v>
                </c:pt>
                <c:pt idx="1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18.5</c:v>
                </c:pt>
                <c:pt idx="1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10.4</c:v>
                </c:pt>
                <c:pt idx="1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</c:v>
                </c:pt>
                <c:pt idx="1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E87722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2-4390-A353-3ED118E6A75E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2-4390-A353-3ED118E6A75E}"/>
              </c:ext>
            </c:extLst>
          </c:dPt>
          <c:dLbls>
            <c:delete val="1"/>
          </c:dLbls>
          <c:val>
            <c:numRef>
              <c:f>Sheet1!$B$2:$B$3</c:f>
              <c:numCache>
                <c:formatCode>General</c:formatCode>
                <c:ptCount val="2"/>
                <c:pt idx="0">
                  <c:v>1.5</c:v>
                </c:pt>
                <c:pt idx="1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2021</c:v>
                      </c:pt>
                      <c:pt idx="1">
                        <c:v>2022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59B2-4390-A353-3ED118E6A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052807630353637"/>
          <c:y val="8.0143004006512156E-2"/>
          <c:w val="0.47947200349956243"/>
          <c:h val="0.888668618281659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87722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Izgradnja infrastrukture</c:v>
                </c:pt>
                <c:pt idx="1">
                  <c:v>Nabavke medicinske opreme i lekova</c:v>
                </c:pt>
                <c:pt idx="2">
                  <c:v>Uređenje javnih prostora </c:v>
                </c:pt>
                <c:pt idx="3">
                  <c:v>Javni prevoz i nabavka vozila</c:v>
                </c:pt>
                <c:pt idx="4">
                  <c:v>Konsultantske usluge </c:v>
                </c:pt>
                <c:pt idx="5">
                  <c:v>U svim oblastima</c:v>
                </c:pt>
                <c:pt idx="6">
                  <c:v>Drugo</c:v>
                </c:pt>
                <c:pt idx="7">
                  <c:v>Ne zna/Odbija da odgovori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42.2</c:v>
                </c:pt>
                <c:pt idx="1">
                  <c:v>16.5</c:v>
                </c:pt>
                <c:pt idx="2">
                  <c:v>7.3</c:v>
                </c:pt>
                <c:pt idx="3">
                  <c:v>5.7</c:v>
                </c:pt>
                <c:pt idx="4">
                  <c:v>2.5</c:v>
                </c:pt>
                <c:pt idx="6">
                  <c:v>8.9</c:v>
                </c:pt>
                <c:pt idx="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32-45F0-B7B4-7015B2A0BE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3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732-45F0-B7B4-7015B2A0BE65}"/>
                </c:ext>
              </c:extLst>
            </c:dLbl>
            <c:dLbl>
              <c:idx val="5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732-45F0-B7B4-7015B2A0BE65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Izgradnja infrastrukture</c:v>
                </c:pt>
                <c:pt idx="1">
                  <c:v>Nabavke medicinske opreme i lekova</c:v>
                </c:pt>
                <c:pt idx="2">
                  <c:v>Uređenje javnih prostora </c:v>
                </c:pt>
                <c:pt idx="3">
                  <c:v>Javni prevoz i nabavka vozila</c:v>
                </c:pt>
                <c:pt idx="4">
                  <c:v>Konsultantske usluge </c:v>
                </c:pt>
                <c:pt idx="5">
                  <c:v>U svim oblastima</c:v>
                </c:pt>
                <c:pt idx="6">
                  <c:v>Drugo</c:v>
                </c:pt>
                <c:pt idx="7">
                  <c:v>Ne zna/Odbija da odgovori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43.6</c:v>
                </c:pt>
                <c:pt idx="1">
                  <c:v>15.2</c:v>
                </c:pt>
                <c:pt idx="2">
                  <c:v>7.4</c:v>
                </c:pt>
                <c:pt idx="3">
                  <c:v>3.3</c:v>
                </c:pt>
                <c:pt idx="4">
                  <c:v>2.9</c:v>
                </c:pt>
                <c:pt idx="5">
                  <c:v>5.2</c:v>
                </c:pt>
                <c:pt idx="6">
                  <c:v>9.4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32-45F0-B7B4-7015B2A0BE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2"/>
        <c:axId val="208926592"/>
        <c:axId val="208928128"/>
      </c:barChart>
      <c:catAx>
        <c:axId val="208926592"/>
        <c:scaling>
          <c:orientation val="maxMin"/>
        </c:scaling>
        <c:delete val="0"/>
        <c:axPos val="l"/>
        <c:title>
          <c:overlay val="0"/>
        </c:title>
        <c:numFmt formatCode="General" sourceLinked="0"/>
        <c:majorTickMark val="out"/>
        <c:minorTickMark val="none"/>
        <c:tickLblPos val="nextTo"/>
        <c:spPr>
          <a:ln w="9497"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8928128"/>
        <c:crosses val="autoZero"/>
        <c:auto val="1"/>
        <c:lblAlgn val="ctr"/>
        <c:lblOffset val="100"/>
        <c:noMultiLvlLbl val="0"/>
      </c:catAx>
      <c:valAx>
        <c:axId val="208928128"/>
        <c:scaling>
          <c:orientation val="minMax"/>
          <c:max val="55"/>
          <c:min val="0"/>
        </c:scaling>
        <c:delete val="1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sr-Latn-RS" sz="1800" b="1" i="0" u="none" strike="noStrike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Građani</a:t>
                </a:r>
                <a:endParaRPr lang="en-US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38767414095831593"/>
              <c:y val="3.0942350502764469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8926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7651328726148683"/>
          <c:y val="0.62705843409589157"/>
          <c:w val="0.20729078906485485"/>
          <c:h val="0.13420150423555646"/>
        </c:manualLayout>
      </c:layout>
      <c:overlay val="0"/>
      <c:txPr>
        <a:bodyPr/>
        <a:lstStyle/>
        <a:p>
          <a:pPr algn="ctr">
            <a:defRPr lang="en-U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8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052807630353637"/>
          <c:y val="8.0143004006512156E-2"/>
          <c:w val="0.47947200349956243"/>
          <c:h val="0.888668618281659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87722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Izgradnja infrastrukture </c:v>
                </c:pt>
                <c:pt idx="1">
                  <c:v>Nabavke medicinske opreme i lekova</c:v>
                </c:pt>
                <c:pt idx="2">
                  <c:v>Uređenje javnih prostora </c:v>
                </c:pt>
                <c:pt idx="3">
                  <c:v>Nabavka softvera</c:v>
                </c:pt>
                <c:pt idx="4">
                  <c:v>Javni prevoz i nabavka vozila</c:v>
                </c:pt>
                <c:pt idx="5">
                  <c:v>Svuda ima korupcije</c:v>
                </c:pt>
                <c:pt idx="6">
                  <c:v>Drugo</c:v>
                </c:pt>
                <c:pt idx="7">
                  <c:v>Ne zna/ Odbija da odgovori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41.5</c:v>
                </c:pt>
                <c:pt idx="1">
                  <c:v>12.2</c:v>
                </c:pt>
                <c:pt idx="2">
                  <c:v>5.2</c:v>
                </c:pt>
                <c:pt idx="3">
                  <c:v>3.5</c:v>
                </c:pt>
                <c:pt idx="4">
                  <c:v>3.1</c:v>
                </c:pt>
                <c:pt idx="6">
                  <c:v>7.5</c:v>
                </c:pt>
                <c:pt idx="7">
                  <c:v>26.900000000000002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3-4633-96F7-686F572547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Izgradnja infrastrukture </c:v>
                </c:pt>
                <c:pt idx="1">
                  <c:v>Nabavke medicinske opreme i lekova</c:v>
                </c:pt>
                <c:pt idx="2">
                  <c:v>Uređenje javnih prostora </c:v>
                </c:pt>
                <c:pt idx="3">
                  <c:v>Nabavka softvera</c:v>
                </c:pt>
                <c:pt idx="4">
                  <c:v>Javni prevoz i nabavka vozila</c:v>
                </c:pt>
                <c:pt idx="5">
                  <c:v>Svuda ima korupcije</c:v>
                </c:pt>
                <c:pt idx="6">
                  <c:v>Drugo</c:v>
                </c:pt>
                <c:pt idx="7">
                  <c:v>Ne zna/ Odbija da odgovori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42.3</c:v>
                </c:pt>
                <c:pt idx="1">
                  <c:v>15</c:v>
                </c:pt>
                <c:pt idx="2">
                  <c:v>5.7</c:v>
                </c:pt>
                <c:pt idx="3">
                  <c:v>3.9</c:v>
                </c:pt>
                <c:pt idx="4">
                  <c:v>2.7</c:v>
                </c:pt>
                <c:pt idx="5">
                  <c:v>5.4</c:v>
                </c:pt>
                <c:pt idx="6">
                  <c:v>5.4999999999999991</c:v>
                </c:pt>
                <c:pt idx="7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3-4633-96F7-686F572547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2"/>
        <c:axId val="208926592"/>
        <c:axId val="208928128"/>
      </c:barChart>
      <c:catAx>
        <c:axId val="208926592"/>
        <c:scaling>
          <c:orientation val="maxMin"/>
        </c:scaling>
        <c:delete val="0"/>
        <c:axPos val="l"/>
        <c:title>
          <c:overlay val="0"/>
        </c:title>
        <c:numFmt formatCode="General" sourceLinked="0"/>
        <c:majorTickMark val="out"/>
        <c:minorTickMark val="none"/>
        <c:tickLblPos val="nextTo"/>
        <c:spPr>
          <a:ln w="9497"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8928128"/>
        <c:crosses val="autoZero"/>
        <c:auto val="1"/>
        <c:lblAlgn val="ctr"/>
        <c:lblOffset val="100"/>
        <c:noMultiLvlLbl val="0"/>
      </c:catAx>
      <c:valAx>
        <c:axId val="208928128"/>
        <c:scaling>
          <c:orientation val="minMax"/>
          <c:max val="55"/>
          <c:min val="0"/>
        </c:scaling>
        <c:delete val="1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sr-Latn-RS" sz="1800" b="1" i="0" u="none" strike="noStrike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Ponuđači</a:t>
                </a:r>
              </a:p>
            </c:rich>
          </c:tx>
          <c:layout>
            <c:manualLayout>
              <c:xMode val="edge"/>
              <c:yMode val="edge"/>
              <c:x val="0.38767414095831593"/>
              <c:y val="3.0942350502764469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8926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7651328726148683"/>
          <c:y val="0.62705843409589157"/>
          <c:w val="0.20729078906485485"/>
          <c:h val="0.13420150423555646"/>
        </c:manualLayout>
      </c:layout>
      <c:overlay val="0"/>
      <c:txPr>
        <a:bodyPr/>
        <a:lstStyle/>
        <a:p>
          <a:pPr algn="ctr">
            <a:defRPr lang="en-U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8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052807630353637"/>
          <c:y val="8.0143004006512156E-2"/>
          <c:w val="0.47947200349956243"/>
          <c:h val="0.888668618281659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87722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Izgradnja infrastrukture </c:v>
                </c:pt>
                <c:pt idx="1">
                  <c:v>Konsultantske usluge </c:v>
                </c:pt>
                <c:pt idx="2">
                  <c:v>Uređenje javnih prostora </c:v>
                </c:pt>
                <c:pt idx="3">
                  <c:v>Nabavke medicinske opreme i lekova</c:v>
                </c:pt>
                <c:pt idx="4">
                  <c:v>Drugo</c:v>
                </c:pt>
                <c:pt idx="5">
                  <c:v>Ne zna/ Odbija da odgovori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16.3</c:v>
                </c:pt>
                <c:pt idx="1">
                  <c:v>3.7</c:v>
                </c:pt>
                <c:pt idx="2">
                  <c:v>2.2000000000000002</c:v>
                </c:pt>
                <c:pt idx="3">
                  <c:v>0.7</c:v>
                </c:pt>
                <c:pt idx="4">
                  <c:v>1.5</c:v>
                </c:pt>
                <c:pt idx="5">
                  <c:v>75.599999999999994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3-4945-BFE4-3FB42E787E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Izgradnja infrastrukture </c:v>
                </c:pt>
                <c:pt idx="1">
                  <c:v>Konsultantske usluge </c:v>
                </c:pt>
                <c:pt idx="2">
                  <c:v>Uređenje javnih prostora </c:v>
                </c:pt>
                <c:pt idx="3">
                  <c:v>Nabavke medicinske opreme i lekova</c:v>
                </c:pt>
                <c:pt idx="4">
                  <c:v>Drugo</c:v>
                </c:pt>
                <c:pt idx="5">
                  <c:v>Ne zna/ Odbija da odgovori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23.8</c:v>
                </c:pt>
                <c:pt idx="1">
                  <c:v>1.3</c:v>
                </c:pt>
                <c:pt idx="2">
                  <c:v>2</c:v>
                </c:pt>
                <c:pt idx="3">
                  <c:v>2.6</c:v>
                </c:pt>
                <c:pt idx="4">
                  <c:v>3.4000000000000004</c:v>
                </c:pt>
                <c:pt idx="5">
                  <c:v>66.900000000000006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3-4945-BFE4-3FB42E787E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2"/>
        <c:axId val="208926592"/>
        <c:axId val="208928128"/>
      </c:barChart>
      <c:catAx>
        <c:axId val="208926592"/>
        <c:scaling>
          <c:orientation val="maxMin"/>
        </c:scaling>
        <c:delete val="0"/>
        <c:axPos val="l"/>
        <c:title>
          <c:overlay val="0"/>
        </c:title>
        <c:numFmt formatCode="General" sourceLinked="0"/>
        <c:majorTickMark val="out"/>
        <c:minorTickMark val="none"/>
        <c:tickLblPos val="nextTo"/>
        <c:spPr>
          <a:ln w="9497"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8928128"/>
        <c:crosses val="autoZero"/>
        <c:auto val="1"/>
        <c:lblAlgn val="ctr"/>
        <c:lblOffset val="100"/>
        <c:noMultiLvlLbl val="0"/>
      </c:catAx>
      <c:valAx>
        <c:axId val="208928128"/>
        <c:scaling>
          <c:orientation val="minMax"/>
          <c:max val="90"/>
          <c:min val="0"/>
        </c:scaling>
        <c:delete val="1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sr-Latn-RS" sz="1800" b="1" i="0" u="none" strike="noStrike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Naručioci</a:t>
                </a:r>
              </a:p>
            </c:rich>
          </c:tx>
          <c:layout>
            <c:manualLayout>
              <c:xMode val="edge"/>
              <c:yMode val="edge"/>
              <c:x val="0.38767414095831593"/>
              <c:y val="3.0942350502764469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8926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7651328726148683"/>
          <c:y val="0.62705843409589157"/>
          <c:w val="0.20729078906485485"/>
          <c:h val="0.13420150423555646"/>
        </c:manualLayout>
      </c:layout>
      <c:overlay val="0"/>
      <c:txPr>
        <a:bodyPr/>
        <a:lstStyle/>
        <a:p>
          <a:pPr algn="ctr">
            <a:defRPr lang="en-U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8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44882749714798"/>
          <c:y val="3.294882036383328E-2"/>
          <c:w val="0.73946407930587332"/>
          <c:h val="0.8904002420806672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3.2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8-4CA8-B208-0B3A8C2F60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NIJE UPOZNAT/A</c:v>
                </c:pt>
              </c:strCache>
            </c:strRef>
          </c:tx>
          <c:spPr>
            <a:solidFill>
              <a:srgbClr val="F1435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077-433C-81E4-804FC3CB4DBA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76.3</c:v>
                </c:pt>
                <c:pt idx="1">
                  <c:v>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8-4CA8-B208-0B3A8C2F60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UPOZNAT/A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077-433C-81E4-804FC3CB4DBA}"/>
                </c:ext>
              </c:extLst>
            </c:dLbl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077-433C-81E4-804FC3CB4DBA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20.5</c:v>
                </c:pt>
                <c:pt idx="1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8-4CA8-B208-0B3A8C2F60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28360328"/>
        <c:axId val="2028353440"/>
      </c:barChart>
      <c:catAx>
        <c:axId val="202836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353440"/>
        <c:crosses val="autoZero"/>
        <c:auto val="1"/>
        <c:lblAlgn val="ctr"/>
        <c:lblOffset val="100"/>
        <c:noMultiLvlLbl val="0"/>
      </c:catAx>
      <c:valAx>
        <c:axId val="20283534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836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5.1133408759480435E-2"/>
          <c:w val="0.25780073040349227"/>
          <c:h val="0.84082134781666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11314984709479E-2"/>
          <c:y val="3.2025139619980568E-2"/>
          <c:w val="0.946177370030581"/>
          <c:h val="0.779240878107779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2022</c:v>
                </c:pt>
                <c:pt idx="3">
                  <c:v>2021</c:v>
                </c:pt>
                <c:pt idx="4">
                  <c:v>2022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13.9</c:v>
                </c:pt>
                <c:pt idx="1">
                  <c:v>6.1</c:v>
                </c:pt>
                <c:pt idx="3">
                  <c:v>13.3</c:v>
                </c:pt>
                <c:pt idx="4">
                  <c:v>7.2</c:v>
                </c:pt>
                <c:pt idx="6">
                  <c:v>13.9</c:v>
                </c:pt>
                <c:pt idx="7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0-459B-A75F-9CC565BC90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NEPOVOLJNO</c:v>
                </c:pt>
              </c:strCache>
            </c:strRef>
          </c:tx>
          <c:spPr>
            <a:solidFill>
              <a:srgbClr val="F1435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A21-45D0-8D26-5896176231F9}"/>
                </c:ext>
              </c:extLst>
            </c:dLbl>
            <c:dLbl>
              <c:idx val="7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A21-45D0-8D26-5896176231F9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2022</c:v>
                </c:pt>
                <c:pt idx="3">
                  <c:v>2021</c:v>
                </c:pt>
                <c:pt idx="4">
                  <c:v>2022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23.700000000000003</c:v>
                </c:pt>
                <c:pt idx="1">
                  <c:v>28.3</c:v>
                </c:pt>
                <c:pt idx="3">
                  <c:v>32.5</c:v>
                </c:pt>
                <c:pt idx="4">
                  <c:v>33.099999999999994</c:v>
                </c:pt>
                <c:pt idx="6">
                  <c:v>36.799999999999997</c:v>
                </c:pt>
                <c:pt idx="7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0-459B-A75F-9CC565BC90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E8772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090-412A-AE27-E32F872EB116}"/>
                </c:ext>
              </c:extLst>
            </c:dLbl>
            <c:dLbl>
              <c:idx val="4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090-412A-AE27-E32F872EB116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2022</c:v>
                </c:pt>
                <c:pt idx="3">
                  <c:v>2021</c:v>
                </c:pt>
                <c:pt idx="4">
                  <c:v>2022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36.6</c:v>
                </c:pt>
                <c:pt idx="1">
                  <c:v>45.7</c:v>
                </c:pt>
                <c:pt idx="3">
                  <c:v>32.200000000000003</c:v>
                </c:pt>
                <c:pt idx="4">
                  <c:v>39.1</c:v>
                </c:pt>
                <c:pt idx="6">
                  <c:v>31.3</c:v>
                </c:pt>
                <c:pt idx="7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F0-459B-A75F-9CC565BC90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POVOLJNO</c:v>
                </c:pt>
              </c:strCache>
            </c:strRef>
          </c:tx>
          <c:spPr>
            <a:solidFill>
              <a:srgbClr val="00767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A21-45D0-8D26-5896176231F9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2022</c:v>
                </c:pt>
                <c:pt idx="3">
                  <c:v>2021</c:v>
                </c:pt>
                <c:pt idx="4">
                  <c:v>2022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25.8</c:v>
                </c:pt>
                <c:pt idx="1">
                  <c:v>19.899999999999999</c:v>
                </c:pt>
                <c:pt idx="3">
                  <c:v>22</c:v>
                </c:pt>
                <c:pt idx="4">
                  <c:v>20.6</c:v>
                </c:pt>
                <c:pt idx="6">
                  <c:v>18.100000000000001</c:v>
                </c:pt>
                <c:pt idx="7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F0-459B-A75F-9CC565BC90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28360328"/>
        <c:axId val="2028353440"/>
      </c:barChart>
      <c:catAx>
        <c:axId val="202836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353440"/>
        <c:crosses val="autoZero"/>
        <c:auto val="1"/>
        <c:lblAlgn val="ctr"/>
        <c:lblOffset val="100"/>
        <c:noMultiLvlLbl val="0"/>
      </c:catAx>
      <c:valAx>
        <c:axId val="202835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836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37816947193528E-3"/>
          <c:y val="0.92652740659639932"/>
          <c:w val="0.9709479159141805"/>
          <c:h val="5.6004335429065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11314984709479E-2"/>
          <c:y val="3.2025139619980568E-2"/>
          <c:w val="0.946177370030581"/>
          <c:h val="0.779240878107779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rgbClr val="A6A6A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2022</c:v>
                </c:pt>
                <c:pt idx="3">
                  <c:v>2021</c:v>
                </c:pt>
                <c:pt idx="4">
                  <c:v>2022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19.7</c:v>
                </c:pt>
                <c:pt idx="1">
                  <c:v>9.5</c:v>
                </c:pt>
                <c:pt idx="3">
                  <c:v>19.899999999999999</c:v>
                </c:pt>
                <c:pt idx="4">
                  <c:v>9.4</c:v>
                </c:pt>
                <c:pt idx="6">
                  <c:v>21.3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0-459B-A75F-9CC565BC90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POGORŠALO SE</c:v>
                </c:pt>
              </c:strCache>
            </c:strRef>
          </c:tx>
          <c:spPr>
            <a:solidFill>
              <a:srgbClr val="F1435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C2-4EE3-B3CD-9C38EFD162E0}"/>
                </c:ext>
              </c:extLst>
            </c:dLbl>
            <c:dLbl>
              <c:idx val="4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A98-491C-82B4-8FA3100727AE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2022</c:v>
                </c:pt>
                <c:pt idx="3">
                  <c:v>2021</c:v>
                </c:pt>
                <c:pt idx="4">
                  <c:v>2022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25.4</c:v>
                </c:pt>
                <c:pt idx="1">
                  <c:v>34.6</c:v>
                </c:pt>
                <c:pt idx="3">
                  <c:v>29.400000000000002</c:v>
                </c:pt>
                <c:pt idx="4">
                  <c:v>34.700000000000003</c:v>
                </c:pt>
                <c:pt idx="6">
                  <c:v>34.4</c:v>
                </c:pt>
                <c:pt idx="7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0-459B-A75F-9CC565BC90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POBOLJŠALO SE</c:v>
                </c:pt>
              </c:strCache>
            </c:strRef>
          </c:tx>
          <c:spPr>
            <a:solidFill>
              <a:srgbClr val="00767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525-43CE-A651-A6449364FFC8}"/>
                </c:ext>
              </c:extLst>
            </c:dLbl>
            <c:dLbl>
              <c:idx val="1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A98-491C-82B4-8FA3100727AE}"/>
                </c:ext>
              </c:extLst>
            </c:dLbl>
            <c:dLbl>
              <c:idx val="4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98-491C-82B4-8FA3100727AE}"/>
                </c:ext>
              </c:extLst>
            </c:dLbl>
            <c:dLbl>
              <c:idx val="7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A98-491C-82B4-8FA3100727AE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2022</c:v>
                </c:pt>
                <c:pt idx="3">
                  <c:v>2021</c:v>
                </c:pt>
                <c:pt idx="4">
                  <c:v>2022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54.9</c:v>
                </c:pt>
                <c:pt idx="1">
                  <c:v>56</c:v>
                </c:pt>
                <c:pt idx="3">
                  <c:v>50.6</c:v>
                </c:pt>
                <c:pt idx="4">
                  <c:v>55.800000000000004</c:v>
                </c:pt>
                <c:pt idx="6">
                  <c:v>44.4</c:v>
                </c:pt>
                <c:pt idx="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F0-459B-A75F-9CC565BC90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28360328"/>
        <c:axId val="2028353440"/>
      </c:barChart>
      <c:catAx>
        <c:axId val="202836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353440"/>
        <c:crosses val="autoZero"/>
        <c:auto val="1"/>
        <c:lblAlgn val="ctr"/>
        <c:lblOffset val="100"/>
        <c:noMultiLvlLbl val="0"/>
      </c:catAx>
      <c:valAx>
        <c:axId val="202835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836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197052495095365"/>
          <c:w val="0.96145664690575672"/>
          <c:h val="7.92953460617789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72683511504027"/>
          <c:y val="1.140401335172391E-2"/>
          <c:w val="0.71427316488495973"/>
          <c:h val="0.958498732495737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9C"/>
            </a:solidFill>
            <a:ln w="285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E4D-43B8-BFF9-CBEB1E9771B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E4D-43B8-BFF9-CBEB1E9771B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E4D-43B8-BFF9-CBEB1E9771B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E4D-43B8-BFF9-CBEB1E9771B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E4D-43B8-BFF9-CBEB1E9771B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E4D-43B8-BFF9-CBEB1E9771B8}"/>
              </c:ext>
            </c:extLst>
          </c:dPt>
          <c:dLbls>
            <c:dLbl>
              <c:idx val="7"/>
              <c:numFmt formatCode="0&quot;%&quot;" sourceLinked="0"/>
              <c:spPr>
                <a:noFill/>
                <a:ln w="25329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E4D-43B8-BFF9-CBEB1E9771B8}"/>
                </c:ext>
              </c:extLst>
            </c:dLbl>
            <c:numFmt formatCode="0&quot;%&quot;" sourceLinked="0"/>
            <c:spPr>
              <a:noFill/>
              <a:ln w="25329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Da sve bude javno/ transparentnost/ veće učešće gradjana</c:v>
                </c:pt>
                <c:pt idx="1">
                  <c:v>Iskoreniti/ smanjiti korupciju/ oštrije kazne za zloupotrebe, sprečiti kradju</c:v>
                </c:pt>
                <c:pt idx="2">
                  <c:v>Promeniti sistem/ promeniti vlast/ promena politike</c:v>
                </c:pt>
                <c:pt idx="3">
                  <c:v>Sprovoditi oštriju i nezavisnu kontrolu</c:v>
                </c:pt>
                <c:pt idx="4">
                  <c:v>Da se se sprovode zakoni/ da se radi pošteno i nezavisno/ više ponudjača/ stručnost</c:v>
                </c:pt>
                <c:pt idx="5">
                  <c:v>Drugo</c:v>
                </c:pt>
                <c:pt idx="6">
                  <c:v>Ništa</c:v>
                </c:pt>
                <c:pt idx="7">
                  <c:v>Ne znam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15.9</c:v>
                </c:pt>
                <c:pt idx="1">
                  <c:v>9.3000000000000007</c:v>
                </c:pt>
                <c:pt idx="2">
                  <c:v>8.5</c:v>
                </c:pt>
                <c:pt idx="3">
                  <c:v>7</c:v>
                </c:pt>
                <c:pt idx="4">
                  <c:v>4.9000000000000004</c:v>
                </c:pt>
                <c:pt idx="5">
                  <c:v>9.8000000000000007</c:v>
                </c:pt>
                <c:pt idx="6">
                  <c:v>0.7</c:v>
                </c:pt>
                <c:pt idx="7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4D-43B8-BFF9-CBEB1E9771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87722"/>
            </a:solidFill>
          </c:spPr>
          <c:invertIfNegative val="0"/>
          <c:dLbls>
            <c:dLbl>
              <c:idx val="0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E4D-43B8-BFF9-CBEB1E9771B8}"/>
                </c:ext>
              </c:extLst>
            </c:dLbl>
            <c:dLbl>
              <c:idx val="2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E4D-43B8-BFF9-CBEB1E9771B8}"/>
                </c:ext>
              </c:extLst>
            </c:dLbl>
            <c:dLbl>
              <c:idx val="4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E4D-43B8-BFF9-CBEB1E9771B8}"/>
                </c:ext>
              </c:extLst>
            </c:dLbl>
            <c:dLbl>
              <c:idx val="5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E4D-43B8-BFF9-CBEB1E9771B8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Da sve bude javno/ transparentnost/ veće učešće gradjana</c:v>
                </c:pt>
                <c:pt idx="1">
                  <c:v>Iskoreniti/ smanjiti korupciju/ oštrije kazne za zloupotrebe, sprečiti kradju</c:v>
                </c:pt>
                <c:pt idx="2">
                  <c:v>Promeniti sistem/ promeniti vlast/ promena politike</c:v>
                </c:pt>
                <c:pt idx="3">
                  <c:v>Sprovoditi oštriju i nezavisnu kontrolu</c:v>
                </c:pt>
                <c:pt idx="4">
                  <c:v>Da se se sprovode zakoni/ da se radi pošteno i nezavisno/ više ponudjača/ stručnost</c:v>
                </c:pt>
                <c:pt idx="5">
                  <c:v>Drugo</c:v>
                </c:pt>
                <c:pt idx="6">
                  <c:v>Ništa</c:v>
                </c:pt>
                <c:pt idx="7">
                  <c:v>Ne znam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19.2</c:v>
                </c:pt>
                <c:pt idx="1">
                  <c:v>9.5</c:v>
                </c:pt>
                <c:pt idx="2">
                  <c:v>6.5</c:v>
                </c:pt>
                <c:pt idx="3">
                  <c:v>6.7</c:v>
                </c:pt>
                <c:pt idx="4">
                  <c:v>5</c:v>
                </c:pt>
                <c:pt idx="5">
                  <c:v>5.6</c:v>
                </c:pt>
                <c:pt idx="6">
                  <c:v>1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E4D-43B8-BFF9-CBEB1E9771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10"/>
        <c:axId val="208926592"/>
        <c:axId val="208928128"/>
      </c:barChart>
      <c:catAx>
        <c:axId val="208926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497">
            <a:noFill/>
          </a:ln>
        </c:spPr>
        <c:txPr>
          <a:bodyPr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8928128"/>
        <c:crosses val="autoZero"/>
        <c:auto val="1"/>
        <c:lblAlgn val="ctr"/>
        <c:lblOffset val="100"/>
        <c:noMultiLvlLbl val="0"/>
      </c:catAx>
      <c:valAx>
        <c:axId val="208928128"/>
        <c:scaling>
          <c:orientation val="minMax"/>
          <c:max val="65"/>
        </c:scaling>
        <c:delete val="1"/>
        <c:axPos val="t"/>
        <c:numFmt formatCode="General" sourceLinked="1"/>
        <c:majorTickMark val="out"/>
        <c:minorTickMark val="none"/>
        <c:tickLblPos val="nextTo"/>
        <c:crossAx val="208926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8724899273736151"/>
          <c:y val="0.55077196032106213"/>
          <c:w val="0.25375150092372828"/>
          <c:h val="0.16417119448243164"/>
        </c:manualLayout>
      </c:layout>
      <c:overlay val="0"/>
      <c:txPr>
        <a:bodyPr/>
        <a:lstStyle/>
        <a:p>
          <a:pPr algn="ctr">
            <a:defRPr lang="en-US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8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11314984709479E-2"/>
          <c:y val="0"/>
          <c:w val="0.946177370030581"/>
          <c:h val="0.75966822108401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znam/ Odbijam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23-42AF-9C1C-F10AA5B9D272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31.8</c:v>
                </c:pt>
                <c:pt idx="1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D-40D3-B85B-5FCF13FD84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Uopšte nije unapredila</c:v>
                </c:pt>
              </c:strCache>
            </c:strRef>
          </c:tx>
          <c:spPr>
            <a:solidFill>
              <a:srgbClr val="F1435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8EA-4988-8B2F-7B5A4D4DDFE7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7.1</c:v>
                </c:pt>
                <c:pt idx="1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D-40D3-B85B-5FCF13FD84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Uglavnom nije unapredila</c:v>
                </c:pt>
              </c:strCache>
            </c:strRef>
          </c:tx>
          <c:spPr>
            <a:solidFill>
              <a:srgbClr val="E8772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14.7</c:v>
                </c:pt>
                <c:pt idx="1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DD-40D3-B85B-5FCF13FD84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Uglavnom je unapredila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923-42AF-9C1C-F10AA5B9D272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37.700000000000003</c:v>
                </c:pt>
                <c:pt idx="1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DD-40D3-B85B-5FCF13FD840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Unapredila je u velikoj meri</c:v>
                </c:pt>
              </c:strCache>
            </c:strRef>
          </c:tx>
          <c:spPr>
            <a:solidFill>
              <a:srgbClr val="00767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923-42AF-9C1C-F10AA5B9D272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DD-40D3-B85B-5FCF13FD84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28360328"/>
        <c:axId val="2028353440"/>
      </c:barChart>
      <c:catAx>
        <c:axId val="202836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353440"/>
        <c:crosses val="autoZero"/>
        <c:auto val="1"/>
        <c:lblAlgn val="ctr"/>
        <c:lblOffset val="100"/>
        <c:noMultiLvlLbl val="0"/>
      </c:catAx>
      <c:valAx>
        <c:axId val="202835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836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245709315758466"/>
          <c:w val="1"/>
          <c:h val="0.15754290684241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72683511504027"/>
          <c:y val="1.140401335172391E-2"/>
          <c:w val="0.71427316488495973"/>
          <c:h val="0.958498732495737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9C"/>
            </a:solidFill>
            <a:ln w="285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CD-485C-9C74-5BB345C7BE2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CD-485C-9C74-5BB345C7BE2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4CD-485C-9C74-5BB345C7BE2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CD-485C-9C74-5BB345C7BE2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4CD-485C-9C74-5BB345C7BE2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4CD-485C-9C74-5BB345C7BE27}"/>
              </c:ext>
            </c:extLst>
          </c:dPt>
          <c:dLbls>
            <c:dLbl>
              <c:idx val="0"/>
              <c:numFmt formatCode="0&quot;%&quot;" sourceLinked="0"/>
              <c:spPr>
                <a:noFill/>
                <a:ln w="25329">
                  <a:solidFill>
                    <a:srgbClr val="92D05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4CD-485C-9C74-5BB345C7BE27}"/>
                </c:ext>
              </c:extLst>
            </c:dLbl>
            <c:dLbl>
              <c:idx val="3"/>
              <c:numFmt formatCode="0&quot;%&quot;" sourceLinked="0"/>
              <c:spPr>
                <a:noFill/>
                <a:ln w="25329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CD-485C-9C74-5BB345C7BE27}"/>
                </c:ext>
              </c:extLst>
            </c:dLbl>
            <c:dLbl>
              <c:idx val="5"/>
              <c:numFmt formatCode="0&quot;%&quot;" sourceLinked="0"/>
              <c:spPr>
                <a:noFill/>
                <a:ln w="25329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4CD-485C-9C74-5BB345C7BE27}"/>
                </c:ext>
              </c:extLst>
            </c:dLbl>
            <c:dLbl>
              <c:idx val="7"/>
              <c:numFmt formatCode="0&quot;%&quot;" sourceLinked="0"/>
              <c:spPr>
                <a:noFill/>
                <a:ln w="25329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4CD-485C-9C74-5BB345C7BE27}"/>
                </c:ext>
              </c:extLst>
            </c:dLbl>
            <c:numFmt formatCode="0&quot;%&quot;" sourceLinked="0"/>
            <c:spPr>
              <a:noFill/>
              <a:ln w="25329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Da sve bude javno/ transparentnost/ veće učešće gradjana</c:v>
                </c:pt>
                <c:pt idx="1">
                  <c:v>Sprovoditi oštriju i nezavisnu kontrolu</c:v>
                </c:pt>
                <c:pt idx="2">
                  <c:v>Iskoreniti/ smanjiti korupciju/ oštrije kazne za zloupotrebe, sprečiti kradju</c:v>
                </c:pt>
                <c:pt idx="3">
                  <c:v>Da se se sprovode zakoni/ da se radi pošteno i nezavisno/ više ponudjača/ stručnost</c:v>
                </c:pt>
                <c:pt idx="4">
                  <c:v>Promeniti sistem/ promeniti vlast/ promena politike</c:v>
                </c:pt>
                <c:pt idx="5">
                  <c:v>Drugo</c:v>
                </c:pt>
                <c:pt idx="6">
                  <c:v>Ništa</c:v>
                </c:pt>
                <c:pt idx="7">
                  <c:v>Ne znam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20.399999999999999</c:v>
                </c:pt>
                <c:pt idx="1">
                  <c:v>4.7</c:v>
                </c:pt>
                <c:pt idx="2">
                  <c:v>4.2</c:v>
                </c:pt>
                <c:pt idx="3">
                  <c:v>2.6</c:v>
                </c:pt>
                <c:pt idx="4">
                  <c:v>2.6</c:v>
                </c:pt>
                <c:pt idx="5">
                  <c:v>4.4000000000000004</c:v>
                </c:pt>
                <c:pt idx="6">
                  <c:v>1.5</c:v>
                </c:pt>
                <c:pt idx="7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CD-485C-9C74-5BB345C7BE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87722"/>
            </a:solidFill>
          </c:spPr>
          <c:invertIfNegative val="0"/>
          <c:dLbls>
            <c:dLbl>
              <c:idx val="0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4CD-485C-9C74-5BB345C7BE27}"/>
                </c:ext>
              </c:extLst>
            </c:dLbl>
            <c:dLbl>
              <c:idx val="2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4CD-485C-9C74-5BB345C7BE27}"/>
                </c:ext>
              </c:extLst>
            </c:dLbl>
            <c:dLbl>
              <c:idx val="4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4CD-485C-9C74-5BB345C7BE27}"/>
                </c:ext>
              </c:extLst>
            </c:dLbl>
            <c:dLbl>
              <c:idx val="5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4CD-485C-9C74-5BB345C7BE2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Da sve bude javno/ transparentnost/ veće učešće gradjana</c:v>
                </c:pt>
                <c:pt idx="1">
                  <c:v>Sprovoditi oštriju i nezavisnu kontrolu</c:v>
                </c:pt>
                <c:pt idx="2">
                  <c:v>Iskoreniti/ smanjiti korupciju/ oštrije kazne za zloupotrebe, sprečiti kradju</c:v>
                </c:pt>
                <c:pt idx="3">
                  <c:v>Da se se sprovode zakoni/ da se radi pošteno i nezavisno/ više ponudjača/ stručnost</c:v>
                </c:pt>
                <c:pt idx="4">
                  <c:v>Promeniti sistem/ promeniti vlast/ promena politike</c:v>
                </c:pt>
                <c:pt idx="5">
                  <c:v>Drugo</c:v>
                </c:pt>
                <c:pt idx="6">
                  <c:v>Ništa</c:v>
                </c:pt>
                <c:pt idx="7">
                  <c:v>Ne znam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16.3</c:v>
                </c:pt>
                <c:pt idx="1">
                  <c:v>5.9</c:v>
                </c:pt>
                <c:pt idx="2">
                  <c:v>4.5999999999999996</c:v>
                </c:pt>
                <c:pt idx="3">
                  <c:v>6</c:v>
                </c:pt>
                <c:pt idx="4">
                  <c:v>1.8</c:v>
                </c:pt>
                <c:pt idx="5">
                  <c:v>11.600000000000001</c:v>
                </c:pt>
                <c:pt idx="6">
                  <c:v>1.5</c:v>
                </c:pt>
                <c:pt idx="7">
                  <c:v>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4CD-485C-9C74-5BB345C7BE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10"/>
        <c:axId val="208926592"/>
        <c:axId val="208928128"/>
      </c:barChart>
      <c:catAx>
        <c:axId val="208926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497">
            <a:noFill/>
          </a:ln>
        </c:spPr>
        <c:txPr>
          <a:bodyPr/>
          <a:lstStyle/>
          <a:p>
            <a: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8928128"/>
        <c:crosses val="autoZero"/>
        <c:auto val="1"/>
        <c:lblAlgn val="ctr"/>
        <c:lblOffset val="100"/>
        <c:noMultiLvlLbl val="0"/>
      </c:catAx>
      <c:valAx>
        <c:axId val="208928128"/>
        <c:scaling>
          <c:orientation val="minMax"/>
          <c:max val="7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8926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8724899273736151"/>
          <c:y val="0.55077196032106213"/>
          <c:w val="0.25375150092372828"/>
          <c:h val="0.16417119448243164"/>
        </c:manualLayout>
      </c:layout>
      <c:overlay val="0"/>
      <c:txPr>
        <a:bodyPr/>
        <a:lstStyle/>
        <a:p>
          <a:pPr algn="ctr">
            <a:defRPr lang="en-US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8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029005729147764E-2"/>
          <c:y val="0.14979249892369767"/>
          <c:w val="0.91903935614760146"/>
          <c:h val="0.66464497041420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87722"/>
            </a:solidFill>
            <a:ln w="28575">
              <a:solidFill>
                <a:sysClr val="window" lastClr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38-4F28-82F6-EAE2B41FB58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38-4F28-82F6-EAE2B41FB58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438-4F28-82F6-EAE2B41FB58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438-4F28-82F6-EAE2B41FB588}"/>
              </c:ext>
            </c:extLst>
          </c:dPt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 </c:v>
                </c:pt>
                <c:pt idx="1">
                  <c:v>Kriterijum troškova</c:v>
                </c:pt>
                <c:pt idx="2">
                  <c:v>Ekološki kriterijumi</c:v>
                </c:pt>
                <c:pt idx="3">
                  <c:v>Kriterijum energetske efikasnosti </c:v>
                </c:pt>
                <c:pt idx="4">
                  <c:v>Kriterijum socijalne inkluzije </c:v>
                </c:pt>
                <c:pt idx="5">
                  <c:v>Kriterijum rodne ravnopravnosti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83.3</c:v>
                </c:pt>
                <c:pt idx="1">
                  <c:v>70.099999999999994</c:v>
                </c:pt>
                <c:pt idx="2">
                  <c:v>53.6</c:v>
                </c:pt>
                <c:pt idx="3">
                  <c:v>37.1</c:v>
                </c:pt>
                <c:pt idx="4">
                  <c:v>16.600000000000001</c:v>
                </c:pt>
                <c:pt idx="5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38-4F28-82F6-EAE2B41FB5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9C"/>
            </a:solidFill>
            <a:ln w="28575">
              <a:solidFill>
                <a:sysClr val="window" lastClr="FFFFFF"/>
              </a:solidFill>
            </a:ln>
          </c:spPr>
          <c:invertIfNegative val="0"/>
          <c:dLbls>
            <c:dLbl>
              <c:idx val="0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A2-4EA0-B2E3-6F8FFC8EC983}"/>
                </c:ext>
              </c:extLst>
            </c:dLbl>
            <c:dLbl>
              <c:idx val="1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FA2-4EA0-B2E3-6F8FFC8EC983}"/>
                </c:ext>
              </c:extLst>
            </c:dLbl>
            <c:dLbl>
              <c:idx val="2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FA2-4EA0-B2E3-6F8FFC8EC983}"/>
                </c:ext>
              </c:extLst>
            </c:dLbl>
            <c:dLbl>
              <c:idx val="4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FA2-4EA0-B2E3-6F8FFC8EC983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Kriterijum kvaliteta </c:v>
                </c:pt>
                <c:pt idx="1">
                  <c:v>Kriterijum troškova</c:v>
                </c:pt>
                <c:pt idx="2">
                  <c:v>Ekološki kriterijumi</c:v>
                </c:pt>
                <c:pt idx="3">
                  <c:v>Kriterijum energetske efikasnosti </c:v>
                </c:pt>
                <c:pt idx="4">
                  <c:v>Kriterijum socijalne inkluzije </c:v>
                </c:pt>
                <c:pt idx="5">
                  <c:v>Kriterijum rodne ravnopravnosti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68.8</c:v>
                </c:pt>
                <c:pt idx="1">
                  <c:v>49.6</c:v>
                </c:pt>
                <c:pt idx="2">
                  <c:v>42.5</c:v>
                </c:pt>
                <c:pt idx="3">
                  <c:v>40</c:v>
                </c:pt>
                <c:pt idx="4">
                  <c:v>27.6</c:v>
                </c:pt>
                <c:pt idx="5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38-4F28-82F6-EAE2B41FB5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08926592"/>
        <c:axId val="208928128"/>
      </c:barChart>
      <c:catAx>
        <c:axId val="20892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497">
            <a:noFill/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en-US"/>
          </a:p>
        </c:txPr>
        <c:crossAx val="208928128"/>
        <c:crosses val="autoZero"/>
        <c:auto val="1"/>
        <c:lblAlgn val="ctr"/>
        <c:lblOffset val="100"/>
        <c:noMultiLvlLbl val="0"/>
      </c:catAx>
      <c:valAx>
        <c:axId val="208928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926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txPr>
        <a:bodyPr/>
        <a:lstStyle/>
        <a:p>
          <a:pPr>
            <a:defRPr sz="14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8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36418009153196E-2"/>
          <c:y val="2.2867255888431963E-2"/>
          <c:w val="0.81103117344167197"/>
          <c:h val="0.771707452379012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DEB-49DE-BC56-6F75BA277234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27.5</c:v>
                </c:pt>
                <c:pt idx="1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E-4E27-95A2-C039FA0398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Ne, kontrola se ne sprovodi</c:v>
                </c:pt>
              </c:strCache>
            </c:strRef>
          </c:tx>
          <c:spPr>
            <a:solidFill>
              <a:srgbClr val="F14354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DEB-49DE-BC56-6F75BA277234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13.7</c:v>
                </c:pt>
                <c:pt idx="1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E-4E27-95A2-C039FA0398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Da, ali retko</c:v>
                </c:pt>
              </c:strCache>
            </c:strRef>
          </c:tx>
          <c:spPr>
            <a:solidFill>
              <a:srgbClr val="E87722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EB-49DE-BC56-6F75BA277234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29.6</c:v>
                </c:pt>
                <c:pt idx="1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7E-4E27-95A2-C039FA0398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Da, uglavnom</c:v>
                </c:pt>
              </c:strCache>
            </c:strRef>
          </c:tx>
          <c:spPr>
            <a:solidFill>
              <a:srgbClr val="009D9C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22.3</c:v>
                </c:pt>
                <c:pt idx="1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7E-4E27-95A2-C039FA0398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Da, redovno</c:v>
                </c:pt>
              </c:strCache>
            </c:strRef>
          </c:tx>
          <c:spPr>
            <a:solidFill>
              <a:srgbClr val="007675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6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7E-4E27-95A2-C039FA0398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28360328"/>
        <c:axId val="2028353440"/>
      </c:barChart>
      <c:catAx>
        <c:axId val="202836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353440"/>
        <c:crosses val="autoZero"/>
        <c:auto val="1"/>
        <c:lblAlgn val="ctr"/>
        <c:lblOffset val="100"/>
        <c:noMultiLvlLbl val="0"/>
      </c:catAx>
      <c:valAx>
        <c:axId val="202835344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02836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740001396364207E-2"/>
          <c:y val="0.8713687111561067"/>
          <c:w val="0.91758518275889889"/>
          <c:h val="0.12863128982537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11314984709479E-2"/>
          <c:y val="7.5214118818338086E-3"/>
          <c:w val="0.946177370030581"/>
          <c:h val="0.802680030562217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A5-42B2-B44A-4301AEF9D6B2}"/>
                </c:ext>
              </c:extLst>
            </c:dLbl>
            <c:dLbl>
              <c:idx val="1"/>
              <c:layout>
                <c:manualLayout>
                  <c:x val="1.3185000349091052E-2"/>
                  <c:y val="-1.123077771841999E-16"/>
                </c:manualLayout>
              </c:layout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A5-42B2-B44A-4301AEF9D6B2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4.7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E-4E27-95A2-C039FA0398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1435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5.9332501570909739E-2"/>
                  <c:y val="-9.1889242832639065E-3"/>
                </c:manualLayout>
              </c:layout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A5-42B2-B44A-4301AEF9D6B2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7.8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E-4E27-95A2-C039FA0398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7A5-42B2-B44A-4301AEF9D6B2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87.5</c:v>
                </c:pt>
                <c:pt idx="1">
                  <c:v>96.8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7E-4E27-95A2-C039FA0398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28360328"/>
        <c:axId val="2028353440"/>
      </c:barChart>
      <c:catAx>
        <c:axId val="202836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353440"/>
        <c:crosses val="autoZero"/>
        <c:auto val="1"/>
        <c:lblAlgn val="ctr"/>
        <c:lblOffset val="100"/>
        <c:noMultiLvlLbl val="0"/>
      </c:catAx>
      <c:valAx>
        <c:axId val="202835344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02836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332501570909739E-2"/>
          <c:y val="0.88295456957245688"/>
          <c:w val="0.86485374642181667"/>
          <c:h val="9.7301302174277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224491242549511"/>
          <c:y val="1.140401335172391E-2"/>
          <c:w val="0.60718156528145917"/>
          <c:h val="0.958498732495737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9C"/>
            </a:solidFill>
            <a:ln w="285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1B1-48E4-B92E-F4E4F5B734C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1B1-48E4-B92E-F4E4F5B734C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1B1-48E4-B92E-F4E4F5B734C5}"/>
              </c:ext>
            </c:extLst>
          </c:dPt>
          <c:dLbls>
            <c:dLbl>
              <c:idx val="0"/>
              <c:numFmt formatCode="0&quot;%&quot;" sourceLinked="0"/>
              <c:spPr>
                <a:noFill/>
                <a:ln w="25329">
                  <a:solidFill>
                    <a:srgbClr val="92D05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1B1-48E4-B92E-F4E4F5B734C5}"/>
                </c:ext>
              </c:extLst>
            </c:dLbl>
            <c:dLbl>
              <c:idx val="1"/>
              <c:numFmt formatCode="0&quot;%&quot;" sourceLinked="0"/>
              <c:spPr>
                <a:noFill/>
                <a:ln w="25329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1B1-48E4-B92E-F4E4F5B734C5}"/>
                </c:ext>
              </c:extLst>
            </c:dLbl>
            <c:numFmt formatCode="0&quot;%&quot;" sourceLinked="0"/>
            <c:spPr>
              <a:noFill/>
              <a:ln w="25329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Ugovor je sproveden u skladu sa zadovoljavajućim kvalitetom</c:v>
                </c:pt>
                <c:pt idx="1">
                  <c:v>Ugovor je sproveden u skladu sa dogovorenom cenom</c:v>
                </c:pt>
                <c:pt idx="2">
                  <c:v>Ugovor je sproveden u dogovorenom roku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63.6</c:v>
                </c:pt>
                <c:pt idx="1">
                  <c:v>12.5</c:v>
                </c:pt>
                <c:pt idx="2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B1-48E4-B92E-F4E4F5B734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87722"/>
            </a:solidFill>
          </c:spPr>
          <c:invertIfNegative val="0"/>
          <c:dLbls>
            <c:dLbl>
              <c:idx val="0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1B1-48E4-B92E-F4E4F5B734C5}"/>
                </c:ext>
              </c:extLst>
            </c:dLbl>
            <c:dLbl>
              <c:idx val="2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1B1-48E4-B92E-F4E4F5B734C5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Ugovor je sproveden u skladu sa zadovoljavajućim kvalitetom</c:v>
                </c:pt>
                <c:pt idx="1">
                  <c:v>Ugovor je sproveden u skladu sa dogovorenom cenom</c:v>
                </c:pt>
                <c:pt idx="2">
                  <c:v>Ugovor je sproveden u dogovorenom roku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54.5</c:v>
                </c:pt>
                <c:pt idx="1">
                  <c:v>25.9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1B1-48E4-B92E-F4E4F5B734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10"/>
        <c:axId val="208926592"/>
        <c:axId val="208928128"/>
      </c:barChart>
      <c:catAx>
        <c:axId val="208926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497"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8928128"/>
        <c:crosses val="autoZero"/>
        <c:auto val="1"/>
        <c:lblAlgn val="ctr"/>
        <c:lblOffset val="100"/>
        <c:noMultiLvlLbl val="0"/>
      </c:catAx>
      <c:valAx>
        <c:axId val="208928128"/>
        <c:scaling>
          <c:orientation val="minMax"/>
          <c:max val="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8926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6087457768790234"/>
          <c:y val="0.55077196032106213"/>
          <c:w val="0.21693870403909685"/>
          <c:h val="0.23004533383127934"/>
        </c:manualLayout>
      </c:layout>
      <c:overlay val="0"/>
      <c:txPr>
        <a:bodyPr/>
        <a:lstStyle/>
        <a:p>
          <a:pPr algn="ctr">
            <a:defRPr lang="en-US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8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139896854185305"/>
          <c:y val="0.17122429543855172"/>
          <c:w val="0.49274456597838912"/>
          <c:h val="0.72276205599737953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ln w="31750">
              <a:solidFill>
                <a:srgbClr val="E87722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Ministrarstva</c:v>
                </c:pt>
                <c:pt idx="1">
                  <c:v>Nevladine organizacije</c:v>
                </c:pt>
                <c:pt idx="2">
                  <c:v>Mediji</c:v>
                </c:pt>
                <c:pt idx="3">
                  <c:v>Lokalne samouprave</c:v>
                </c:pt>
                <c:pt idx="4">
                  <c:v>Javna preduzeća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28.7</c:v>
                </c:pt>
                <c:pt idx="1">
                  <c:v>27.2</c:v>
                </c:pt>
                <c:pt idx="2">
                  <c:v>27</c:v>
                </c:pt>
                <c:pt idx="3">
                  <c:v>23.7</c:v>
                </c:pt>
                <c:pt idx="4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D-4F02-8C45-D6194312D8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rgbClr val="009D9C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Ministrarstva</c:v>
                </c:pt>
                <c:pt idx="1">
                  <c:v>Nevladine organizacije</c:v>
                </c:pt>
                <c:pt idx="2">
                  <c:v>Mediji</c:v>
                </c:pt>
                <c:pt idx="3">
                  <c:v>Lokalne samouprave</c:v>
                </c:pt>
                <c:pt idx="4">
                  <c:v>Javna preduzeća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35.9</c:v>
                </c:pt>
                <c:pt idx="1">
                  <c:v>27.1</c:v>
                </c:pt>
                <c:pt idx="2">
                  <c:v>21.7</c:v>
                </c:pt>
                <c:pt idx="3">
                  <c:v>20.6</c:v>
                </c:pt>
                <c:pt idx="4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F-4699-8A59-10756EC508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5390080"/>
        <c:axId val="105391616"/>
      </c:radarChart>
      <c:catAx>
        <c:axId val="105390080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5391616"/>
        <c:crosses val="autoZero"/>
        <c:auto val="1"/>
        <c:lblAlgn val="ctr"/>
        <c:lblOffset val="100"/>
        <c:noMultiLvlLbl val="0"/>
      </c:catAx>
      <c:valAx>
        <c:axId val="105391616"/>
        <c:scaling>
          <c:orientation val="minMax"/>
        </c:scaling>
        <c:delete val="1"/>
        <c:axPos val="l"/>
        <c:majorGridlines>
          <c:spPr>
            <a:ln w="3175">
              <a:solidFill>
                <a:srgbClr val="7F7F7F">
                  <a:alpha val="65098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0539008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0139198210056073"/>
          <c:y val="5.5765237347296825E-2"/>
          <c:w val="0.14610137414751415"/>
          <c:h val="0.17390406657161173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03984827662545E-2"/>
          <c:y val="2.3962778446424204E-2"/>
          <c:w val="0.73946407930587332"/>
          <c:h val="0.8904002420806672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A0D-4266-AFD8-B3FBAD7893DC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18.100000000000001</c:v>
                </c:pt>
                <c:pt idx="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D-4266-AFD8-B3FBAD7893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LOŠ</c:v>
                </c:pt>
              </c:strCache>
            </c:strRef>
          </c:tx>
          <c:spPr>
            <a:solidFill>
              <a:srgbClr val="F1435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33.6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D-4266-AFD8-B3FBAD7893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DOBAR</c:v>
                </c:pt>
              </c:strCache>
            </c:strRef>
          </c:tx>
          <c:spPr>
            <a:solidFill>
              <a:srgbClr val="009D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A0D-4266-AFD8-B3FBAD7893DC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48.3</c:v>
                </c:pt>
                <c:pt idx="1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0D-4266-AFD8-B3FBAD7893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028360328"/>
        <c:axId val="2028353440"/>
      </c:barChart>
      <c:catAx>
        <c:axId val="202836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353440"/>
        <c:crosses val="autoZero"/>
        <c:auto val="1"/>
        <c:lblAlgn val="ctr"/>
        <c:lblOffset val="100"/>
        <c:noMultiLvlLbl val="0"/>
      </c:catAx>
      <c:valAx>
        <c:axId val="20283534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836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72756061730875798"/>
          <c:y val="5.1133408759480435E-2"/>
          <c:w val="0.2714766818566644"/>
          <c:h val="0.84082134781666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073795850360482"/>
          <c:y val="1.140401335172391E-2"/>
          <c:w val="0.53284091300217729"/>
          <c:h val="0.958498732495737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87722"/>
            </a:solidFill>
          </c:spPr>
          <c:invertIfNegative val="0"/>
          <c:dLbls>
            <c:numFmt formatCode="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1" i="0" u="none" strike="noStrike" kern="1200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Nacionalna TV</c:v>
                </c:pt>
                <c:pt idx="1">
                  <c:v>Društvene mreže</c:v>
                </c:pt>
                <c:pt idx="2">
                  <c:v>Medijski portali</c:v>
                </c:pt>
                <c:pt idx="3">
                  <c:v>Lokalna TV</c:v>
                </c:pt>
                <c:pt idx="4">
                  <c:v>Štampani mediji</c:v>
                </c:pt>
                <c:pt idx="5">
                  <c:v>Portal za javne nabavke</c:v>
                </c:pt>
                <c:pt idx="6">
                  <c:v>Direktno od institucija uključenih u sisteme javnih nabavki</c:v>
                </c:pt>
                <c:pt idx="7">
                  <c:v>Ne informišem se</c:v>
                </c:pt>
                <c:pt idx="8">
                  <c:v>Drugo</c:v>
                </c:pt>
                <c:pt idx="9">
                  <c:v>Ne znam/ Odbijam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52.8</c:v>
                </c:pt>
                <c:pt idx="1">
                  <c:v>28.9</c:v>
                </c:pt>
                <c:pt idx="2">
                  <c:v>23.6</c:v>
                </c:pt>
                <c:pt idx="3">
                  <c:v>20.2</c:v>
                </c:pt>
                <c:pt idx="4">
                  <c:v>20.5</c:v>
                </c:pt>
                <c:pt idx="5">
                  <c:v>7.5</c:v>
                </c:pt>
                <c:pt idx="6">
                  <c:v>5.0999999999999996</c:v>
                </c:pt>
                <c:pt idx="7">
                  <c:v>4.5999999999999996</c:v>
                </c:pt>
                <c:pt idx="8">
                  <c:v>2.7</c:v>
                </c:pt>
                <c:pt idx="9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2E-46FE-82AC-8F3A28763F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9C"/>
            </a:solidFill>
            <a:ln w="285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768-4D1A-903A-F96DB5F26FA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768-4D1A-903A-F96DB5F26FA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768-4D1A-903A-F96DB5F26FA8}"/>
              </c:ext>
            </c:extLst>
          </c:dPt>
          <c:dLbls>
            <c:dLbl>
              <c:idx val="0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768-4D1A-903A-F96DB5F26FA8}"/>
                </c:ext>
              </c:extLst>
            </c:dLbl>
            <c:dLbl>
              <c:idx val="1"/>
              <c:numFmt formatCode="0&quot;%&quot;" sourceLinked="0"/>
              <c:spPr>
                <a:noFill/>
                <a:ln w="28575">
                  <a:solidFill>
                    <a:srgbClr val="92D050"/>
                  </a:solidFill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768-4D1A-903A-F96DB5F26FA8}"/>
                </c:ext>
              </c:extLst>
            </c:dLbl>
            <c:dLbl>
              <c:idx val="4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768-4D1A-903A-F96DB5F26FA8}"/>
                </c:ext>
              </c:extLst>
            </c:dLbl>
            <c:dLbl>
              <c:idx val="9"/>
              <c:numFmt formatCode="0&quot;%&quot;" sourceLinked="0"/>
              <c:spPr>
                <a:noFill/>
                <a:ln w="28575"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768-4D1A-903A-F96DB5F26FA8}"/>
                </c:ext>
              </c:extLst>
            </c:dLbl>
            <c:numFmt formatCode="0&quot;%&quot;" sourceLinked="0"/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Nacionalna TV</c:v>
                </c:pt>
                <c:pt idx="1">
                  <c:v>Društvene mreže</c:v>
                </c:pt>
                <c:pt idx="2">
                  <c:v>Medijski portali</c:v>
                </c:pt>
                <c:pt idx="3">
                  <c:v>Lokalna TV</c:v>
                </c:pt>
                <c:pt idx="4">
                  <c:v>Štampani mediji</c:v>
                </c:pt>
                <c:pt idx="5">
                  <c:v>Portal za javne nabavke</c:v>
                </c:pt>
                <c:pt idx="6">
                  <c:v>Direktno od institucija uključenih u sisteme javnih nabavki</c:v>
                </c:pt>
                <c:pt idx="7">
                  <c:v>Ne informišem se</c:v>
                </c:pt>
                <c:pt idx="8">
                  <c:v>Drugo</c:v>
                </c:pt>
                <c:pt idx="9">
                  <c:v>Ne znam/ Odbijam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44.2</c:v>
                </c:pt>
                <c:pt idx="1">
                  <c:v>35.4</c:v>
                </c:pt>
                <c:pt idx="2">
                  <c:v>24.3</c:v>
                </c:pt>
                <c:pt idx="3">
                  <c:v>20.2</c:v>
                </c:pt>
                <c:pt idx="4">
                  <c:v>14.9</c:v>
                </c:pt>
                <c:pt idx="5">
                  <c:v>9.3000000000000007</c:v>
                </c:pt>
                <c:pt idx="6">
                  <c:v>7.2</c:v>
                </c:pt>
                <c:pt idx="8">
                  <c:v>3.9</c:v>
                </c:pt>
                <c:pt idx="9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2E-46FE-82AC-8F3A28763F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10"/>
        <c:axId val="208926592"/>
        <c:axId val="208928128"/>
      </c:barChart>
      <c:catAx>
        <c:axId val="208926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497">
            <a:noFill/>
          </a:ln>
        </c:spPr>
        <c:txPr>
          <a:bodyPr/>
          <a:lstStyle/>
          <a:p>
            <a: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8928128"/>
        <c:crosses val="autoZero"/>
        <c:auto val="1"/>
        <c:lblAlgn val="ctr"/>
        <c:lblOffset val="100"/>
        <c:noMultiLvlLbl val="0"/>
      </c:catAx>
      <c:valAx>
        <c:axId val="208928128"/>
        <c:scaling>
          <c:orientation val="minMax"/>
          <c:max val="6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8926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6087457768790234"/>
          <c:y val="0.55077196032106213"/>
          <c:w val="0.21693870403909685"/>
          <c:h val="0.23004533383127934"/>
        </c:manualLayout>
      </c:layout>
      <c:overlay val="0"/>
      <c:txPr>
        <a:bodyPr/>
        <a:lstStyle/>
        <a:p>
          <a:pPr algn="ctr">
            <a:defRPr lang="en-US"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8" b="1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97937757780277E-2"/>
          <c:y val="0"/>
          <c:w val="0.967004124484439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67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6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0-45A1-A49E-2FB2A1B02C5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0-45A1-A49E-2FB2A1B02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0.84299999999999997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0-45A1-A49E-2FB2A1B02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56906960"/>
        <c:axId val="1156993072"/>
      </c:barChart>
      <c:catAx>
        <c:axId val="115690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6993072"/>
        <c:crosses val="autoZero"/>
        <c:auto val="1"/>
        <c:lblAlgn val="ctr"/>
        <c:lblOffset val="100"/>
        <c:noMultiLvlLbl val="0"/>
      </c:catAx>
      <c:valAx>
        <c:axId val="1156993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69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BEEC0-3EE9-4A04-99B6-C8B14A6ECC31}" type="datetimeFigureOut">
              <a:rPr lang="sr-Latn-RS" smtClean="0"/>
              <a:t>22.12.2022.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1082B-3170-4A87-97EB-57D8C6A5A41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65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10" Type="http://schemas.openxmlformats.org/officeDocument/2006/relationships/image" Target="../media/image1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em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e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3.sv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3.sv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8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9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0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10" Type="http://schemas.openxmlformats.org/officeDocument/2006/relationships/image" Target="../media/image11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0.emf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9.emf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1.emf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1.emf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9.emf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9.emf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sv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sv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8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9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0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8789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pic>
        <p:nvPicPr>
          <p:cNvPr id="33" name="Image 32" descr="Une image contenant objet&#10;&#10;Description générée automatiquement">
            <a:extLst>
              <a:ext uri="{FF2B5EF4-FFF2-40B4-BE49-F238E27FC236}">
                <a16:creationId xmlns:a16="http://schemas.microsoft.com/office/drawing/2014/main" id="{EDBF095C-490F-455B-8877-BE70651A9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C882573-CF8D-477B-8EF6-9CF97BBEDB1A}" type="datetime3">
              <a:rPr lang="en-GB" smtClean="0"/>
              <a:t>22 December, 2022</a:t>
            </a:fld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of the speaker</a:t>
            </a:r>
          </a:p>
        </p:txBody>
      </p:sp>
      <p:pic>
        <p:nvPicPr>
          <p:cNvPr id="14" name="Graphique 12">
            <a:extLst>
              <a:ext uri="{FF2B5EF4-FFF2-40B4-BE49-F238E27FC236}">
                <a16:creationId xmlns:a16="http://schemas.microsoft.com/office/drawing/2014/main" id="{EDC392AE-DD2C-4A4A-B7EE-4301D02F161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22590B82-793B-46ED-8C13-DFD24AADC3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3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17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0776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change the text styles on the slide master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7" name="Cadre 16">
            <a:extLst>
              <a:ext uri="{FF2B5EF4-FFF2-40B4-BE49-F238E27FC236}">
                <a16:creationId xmlns:a16="http://schemas.microsoft.com/office/drawing/2014/main" id="{05F617A1-E6DF-48EA-BCD2-4A8DD8E15A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996802E-D8E8-4CD9-9D0F-27D6D824F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44761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064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418BE7AA-B05F-40FC-BE65-334D5A780A5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8E28A143-6AE4-4026-8B3B-9C8721F934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dre 16">
            <a:extLst>
              <a:ext uri="{FF2B5EF4-FFF2-40B4-BE49-F238E27FC236}">
                <a16:creationId xmlns:a16="http://schemas.microsoft.com/office/drawing/2014/main" id="{919C6419-FFDB-4B8E-901B-D29524A82E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BB5132D-F6F6-4C86-AA5F-0E62EBCAC5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5217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9156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448DD5-93B4-4A86-B5D7-CD4057F615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580420-D108-4DFA-B447-3503E53C92F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215690-EA4B-4816-B47C-BFB80C4C015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D90A67-975F-482E-9AB6-7B0ED64C41F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886789B0-90FF-4F37-9433-42344C0A57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80BA077-27FC-41FB-9A93-6BD14A48D7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209626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08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0309A2-2C77-4A6B-86B6-B5D04081C27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3C50CCED-DF68-4D21-B175-373AD9E463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662D3B7-0344-4CA3-BB4D-B98E7E5ECE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35137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5396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03FBAD7D-854D-404C-B8B3-4E2C7D8E19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3E5B363C-4834-4022-B3EF-4F0B2F86B4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36A3F82-5F59-45E4-A8C9-83EAACE14FE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39ED46-ACD4-4140-8AE3-6EA8A681D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038926-763C-48F5-9721-AE1BAF188A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1B796240-8CD8-43A3-8D1A-C67B7CF9EE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811145-30D4-4346-98CA-B97A784975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20488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7492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5266C08B-2F7E-4F8B-BF8E-E61C11C088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CE0DAD37-9E91-4CB5-BBFB-D7D0AE680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FF24FD81-7B55-4044-B852-C1B3DF92DC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B9B9ED51-C446-4AC1-B24E-06FFE95D92F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9E12D94-276B-4046-B3E1-AA0B7ECE7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CE3DF51A-74C3-4387-8AC2-7451AC9EA2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139AACC-CA50-4151-87D7-5E65665D2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53725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1682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35F5DA09-4EA3-477B-8AB6-2107939FF7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F49335F-1C58-4990-9C3F-134638C48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98936663-DB8F-4803-AE7D-C907BA7F1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4E312FF-57A8-41D2-8CEA-B8E4B94D39B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700E46C-E029-4D65-9750-72D1F0CAD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A3C6331E-7AA2-48FC-848A-107CE4F05F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4713064-6C17-45BD-90AB-6E9E0B8880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87013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 with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5260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35F5DA09-4EA3-477B-8AB6-2107939FF7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F49335F-1C58-4990-9C3F-134638C48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98936663-DB8F-4803-AE7D-C907BA7F1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4E312FF-57A8-41D2-8CEA-B8E4B94D39B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700E46C-E029-4D65-9750-72D1F0CAD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1F374AA6-28F4-41FD-A410-764242D207E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dre 14">
            <a:extLst>
              <a:ext uri="{FF2B5EF4-FFF2-40B4-BE49-F238E27FC236}">
                <a16:creationId xmlns:a16="http://schemas.microsoft.com/office/drawing/2014/main" id="{559CE3AF-CA30-4ED6-8552-329F4537E1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D1B61BB-BDEF-4DAB-8CDD-EE8FE2A14D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11264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5579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F0A4DBDF-9DE1-4159-B9A5-0F036DC8A4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80B72C-9876-453C-9F2F-0AE2DB4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1B7C54F0-393D-414A-AB4A-9C8661035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053CAEAD-747A-422E-A5A4-8DCFAFD21E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89CF81-246C-4814-B82F-ECB801F4C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5CE47666-5F6C-4221-BE57-EDA03F18B7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13D2839-C8C2-47A5-929D-74BCB3BF83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081180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 with divi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7425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F0A4DBDF-9DE1-4159-B9A5-0F036DC8A4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80B72C-9876-453C-9F2F-0AE2DB4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1B7C54F0-393D-414A-AB4A-9C8661035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053CAEAD-747A-422E-A5A4-8DCFAFD21E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89CF81-246C-4814-B82F-ECB801F4C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38BA5899-CDBB-42D8-BFCD-64F5857EFC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0319CC48-B0CA-4682-86EB-D878921F8F3B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dre 17">
            <a:extLst>
              <a:ext uri="{FF2B5EF4-FFF2-40B4-BE49-F238E27FC236}">
                <a16:creationId xmlns:a16="http://schemas.microsoft.com/office/drawing/2014/main" id="{EB3C9E83-59DE-4031-99F8-8E589A475E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8207C00-928F-496F-B7C6-9171CBC214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81904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1036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57678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TITLE OF THE SLIDE</a:t>
            </a: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2F76EB0B-D792-435A-A672-36B46B20BA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8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Dark Blue B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2955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A3E362D2-078D-4128-B488-B68D1D62549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24" name="Cadre 23">
            <a:extLst>
              <a:ext uri="{FF2B5EF4-FFF2-40B4-BE49-F238E27FC236}">
                <a16:creationId xmlns:a16="http://schemas.microsoft.com/office/drawing/2014/main" id="{8099771D-F956-4DB9-B4F7-7E761C11A3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581BF1F8-6CC9-494D-8602-9E9AB8CE1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95528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Dark Blue Bg with divi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0717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5A248F93-3019-4CAF-B706-E2441D4F541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24" name="Cadre 23">
            <a:extLst>
              <a:ext uri="{FF2B5EF4-FFF2-40B4-BE49-F238E27FC236}">
                <a16:creationId xmlns:a16="http://schemas.microsoft.com/office/drawing/2014/main" id="{325EBEA5-1389-448B-8CAE-B7B8518808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588D9899-BB37-4FE9-A385-9495B96797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211795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1404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D89E5884-F1A8-4E0D-9234-BB2A7C6AA4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18C64AC-1412-4DDD-9F43-C2EF05192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83E3C24A-2205-49DD-8B09-37A94D1654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D391BA41-15A6-4B3E-AA8F-038F30517DC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3749402-7B23-4B7E-B9FD-7CAE1CA86F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194712C5-0D63-4C06-B235-CC788C7E08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E2F58F-0CC0-4B8A-9FDF-4861071FFF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59607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Turquoise Bg with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0808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051729-BB8F-4F8B-9768-535B59EB22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67810E-C380-4F6B-97F0-4AACF4232B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D938CEE-A044-4227-9DE9-9D7C748157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123DD79-4804-466E-858A-943320EFB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 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2D9890A8-BA01-4982-A473-4ABF58AED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A1BE0EC3-13A4-4B01-B222-35E0403F4ED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E1329CB-08A8-4373-99C4-D2CCF230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CCC03A1B-8149-4249-BC87-D1342F48BC4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dre 15">
            <a:extLst>
              <a:ext uri="{FF2B5EF4-FFF2-40B4-BE49-F238E27FC236}">
                <a16:creationId xmlns:a16="http://schemas.microsoft.com/office/drawing/2014/main" id="{AF8F0B5D-F839-44E6-BB0C-0E7ADA65D5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E667A18-410F-481D-B8EA-8C065FCA6C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254737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1841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84A8F74-C187-471B-BECD-90117FE953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6221AE0-5837-481C-BC68-0F09E348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473C7761-AA9D-4D80-922D-D9468B5F3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A199F665-569C-4DB3-8791-44F0F59D740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3F987A-170C-4E76-A7D8-DC706875F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4" name="Cadre 13">
            <a:extLst>
              <a:ext uri="{FF2B5EF4-FFF2-40B4-BE49-F238E27FC236}">
                <a16:creationId xmlns:a16="http://schemas.microsoft.com/office/drawing/2014/main" id="{AEAD5079-35F7-4EBC-8A2B-EF2178EF68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2EFE7B-A7FA-48C9-BE52-BF05F7886D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7395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 with divide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904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84A8F74-C187-471B-BECD-90117FE953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6221AE0-5837-481C-BC68-0F09E348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473C7761-AA9D-4D80-922D-D9468B5F3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A199F665-569C-4DB3-8791-44F0F59D740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3F987A-170C-4E76-A7D8-DC706875F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FAF1B7B1-87E0-46A4-AA07-C1063E54C3AD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18811E3C-6550-477D-B750-990B471D9E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037D93BB-8CB2-444A-9066-CCC9764644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FD16900-C8E9-45BA-B9BE-43095C95AD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04034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7817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0" name="Cadre 9">
            <a:extLst>
              <a:ext uri="{FF2B5EF4-FFF2-40B4-BE49-F238E27FC236}">
                <a16:creationId xmlns:a16="http://schemas.microsoft.com/office/drawing/2014/main" id="{890877FE-2B52-4BAA-A5B3-3185907E4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C3FB288-71BB-4BE4-BA5F-316EB2EBC0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122096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4648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AB39EE-A592-42CC-A3A7-B1D1A851EA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1A62086C-76E4-4718-9B87-7C2FB48307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F85B39E-ADE6-4814-B538-973092E927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9CE6EC93-06F2-4F91-965C-189C479505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F78CE628-C138-44AB-BF90-4CD6DCBF6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6683BE0B-F7A1-470B-9F10-E4277EE351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4171E4E7-27E3-4CAE-8117-8B0985E326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CF196C90-BFA5-4EB1-809E-257C96ED6B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BA8D7796-2153-4B06-BE09-A751E28741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0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5" name="Cadre 34">
            <a:extLst>
              <a:ext uri="{FF2B5EF4-FFF2-40B4-BE49-F238E27FC236}">
                <a16:creationId xmlns:a16="http://schemas.microsoft.com/office/drawing/2014/main" id="{5950ADE3-A3C7-426D-AFD5-0939554DB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401719-DE65-4BED-82B6-EEC883CD2F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76143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4258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2A123BC-64B8-4F7B-855D-41D9EB63A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FFF7EE1B-7DB4-488B-B26D-A38B11675A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96518655-1BBA-4FB9-A1A1-87676ECAF4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8634DFA4-CD88-4C57-A92C-47493D245D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09285BF7-E824-44DC-8939-2EEDF8EAB5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7EA390A2-E2D4-4D20-BDB9-C874325BA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1564D801-B0E6-43C3-8B94-0E89FD9610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461F3D26-7698-4382-817D-06AE9A8CDF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B611E923-D3EE-49B7-A936-85891DEAA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F37A373E-B0C6-4A3A-88BD-3C093DFFB918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480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0BDAA492-5340-46F7-A09D-5F68BE925A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8EDA2254-B51E-42A4-9F98-3E60FD4D7E0B}"/>
              </a:ext>
            </a:extLst>
          </p:cNvPr>
          <p:cNvCxnSpPr>
            <a:cxnSpLocks/>
          </p:cNvCxnSpPr>
          <p:nvPr userDrawn="1"/>
        </p:nvCxnSpPr>
        <p:spPr>
          <a:xfrm flipV="1">
            <a:off x="909719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dre 32">
            <a:extLst>
              <a:ext uri="{FF2B5EF4-FFF2-40B4-BE49-F238E27FC236}">
                <a16:creationId xmlns:a16="http://schemas.microsoft.com/office/drawing/2014/main" id="{A212F427-1752-4AF4-86EE-581E8AB69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25DC3F6-601C-4FCA-83CC-29DB0FC6A8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915056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7317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AB39EE-A592-42CC-A3A7-B1D1A851EA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5FBBBE71-038F-47FD-AA2F-DDF7087FA8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019C832B-ADC5-4655-A9BB-B9E27C49A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33B8FF24-5350-4358-8A61-01E632CBA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F6A611CF-4A0C-414F-97D1-05D2E00D94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14D079C5-56C5-4829-9279-B9D159053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A8B2B706-3906-4253-B6DB-A7C2AFD16B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829361D3-585B-4494-AC11-E01E8991D2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432D91E9-DE40-4B4D-9E1B-9DBA866F33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4D161E9A-7872-4440-9E61-28B41BBA4C7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480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CBF43B31-2F37-4F9B-ABAB-B30C401656C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29B91B6C-BAB5-4232-87EA-0EA2E4093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9719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dre 32">
            <a:extLst>
              <a:ext uri="{FF2B5EF4-FFF2-40B4-BE49-F238E27FC236}">
                <a16:creationId xmlns:a16="http://schemas.microsoft.com/office/drawing/2014/main" id="{CAFBA9EB-068D-4D30-BD0A-3F25A79089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1AF9E57-26F4-4C2A-A3E6-651DA79602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0313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7CED06AF-D77F-40B5-AC37-133B89CE0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666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7CED06AF-D77F-40B5-AC37-133B89CE0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1563-018F-44B3-B1BA-431C2F10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425366"/>
            <a:ext cx="7551996" cy="923330"/>
          </a:xfrm>
        </p:spPr>
        <p:txBody>
          <a:bodyPr lIns="72000" anchor="b">
            <a:spAutoFit/>
          </a:bodyPr>
          <a:lstStyle>
            <a:lvl1pPr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37A81A-F5D3-4438-B99F-AC1EABFB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988" y="1649866"/>
            <a:ext cx="7546216" cy="661720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450850" indent="-450850">
              <a:lnSpc>
                <a:spcPct val="100000"/>
              </a:lnSpc>
              <a:spcBef>
                <a:spcPts val="1800"/>
              </a:spcBef>
              <a:buSzPct val="100000"/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447675" indent="-314325">
              <a:lnSpc>
                <a:spcPct val="100000"/>
              </a:lnSpc>
              <a:buFont typeface="Arial" panose="020B0604020202020204" pitchFamily="34" charset="0"/>
              <a:buChar char=" "/>
              <a:defRPr sz="1600">
                <a:solidFill>
                  <a:schemeClr val="bg1"/>
                </a:solidFill>
              </a:defRPr>
            </a:lvl2pPr>
            <a:lvl3pPr marL="5429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2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9A9743B7-8D0B-4F4B-900B-FE6932488C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C99564-1E2A-412E-A628-7BCE8232D5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26F3B280-A751-4795-8CA3-6E2A172C029E}"/>
              </a:ext>
            </a:extLst>
          </p:cNvPr>
          <p:cNvSpPr txBox="1">
            <a:spLocks/>
          </p:cNvSpPr>
          <p:nvPr userDrawn="1"/>
        </p:nvSpPr>
        <p:spPr>
          <a:xfrm>
            <a:off x="623471" y="6378889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6F646978-984E-4505-9B5C-9086DFEE20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57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4446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3" name="Cadre 22">
            <a:extLst>
              <a:ext uri="{FF2B5EF4-FFF2-40B4-BE49-F238E27FC236}">
                <a16:creationId xmlns:a16="http://schemas.microsoft.com/office/drawing/2014/main" id="{A6E5563B-23BC-4408-B9D4-58AD99313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6F6327A-7EEE-4DB7-82D1-8D63B948B3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24606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0901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4B90A9-86C7-4CA7-AC86-9B7C03D231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15C157A-6F74-44A8-9785-4A8F9335C0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A3F60031-8B36-438E-A717-35784DD2D5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2942971D-C98D-4428-A689-9423825AAD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A6334CC9-1D70-4436-83AA-B17CBD5931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20EA07A4-D40F-47BA-8114-083CB3AD11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B648F2B2-21C5-4074-BA28-735D9BA020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Cadre 27">
            <a:extLst>
              <a:ext uri="{FF2B5EF4-FFF2-40B4-BE49-F238E27FC236}">
                <a16:creationId xmlns:a16="http://schemas.microsoft.com/office/drawing/2014/main" id="{9BF4A03B-F37B-4965-80F6-0B709DC7EE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2CE9F02-BCD7-4B24-924F-B7B1C07B71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093122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4707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8AD0E370-DCF9-49CD-9EA7-8B8AC36245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CEAFF2D8-1A9C-44B0-9198-6142941FCD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3D7F208-6D50-442A-A3BA-61611E5E86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E8F2F6B4-2140-44C5-A120-32F8342665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CF7206F-481C-4380-B8D3-416C8CFAAA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48E232D-A901-4275-8D27-BF6BBBAB33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4D521F1-2193-411F-B113-AC0566A25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2917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39E588EC-DE9F-4E69-916F-F600E76412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14138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dre 29">
            <a:extLst>
              <a:ext uri="{FF2B5EF4-FFF2-40B4-BE49-F238E27FC236}">
                <a16:creationId xmlns:a16="http://schemas.microsoft.com/office/drawing/2014/main" id="{17776A7A-21BE-4E7C-926D-B32D9BB305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F4F281A-BD74-4612-89BC-D9281EBD4F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555383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980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4B90A9-86C7-4CA7-AC86-9B7C03D231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B3E82CFB-97D6-45D7-BADA-9AB9D0483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BFDAFBE7-77A0-416D-9494-5416435885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44582077-3607-4624-94EF-42536719D7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D0D64E5F-2B42-446B-9608-5610CA2AC3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4FDFF29E-822C-437E-B6C9-C13E38631E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9E1DAEB-5F78-44FD-A2AD-EF997D472D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C504288-9A20-4118-B47D-A6EBD7BD1D88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2917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EC5596AD-B23F-45D5-9FA4-416451B248FA}"/>
              </a:ext>
            </a:extLst>
          </p:cNvPr>
          <p:cNvCxnSpPr>
            <a:cxnSpLocks/>
          </p:cNvCxnSpPr>
          <p:nvPr userDrawn="1"/>
        </p:nvCxnSpPr>
        <p:spPr>
          <a:xfrm flipV="1">
            <a:off x="814138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dre 29">
            <a:extLst>
              <a:ext uri="{FF2B5EF4-FFF2-40B4-BE49-F238E27FC236}">
                <a16:creationId xmlns:a16="http://schemas.microsoft.com/office/drawing/2014/main" id="{A6BA8172-CD31-447B-879F-F7CC9AAA88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5B0CA00-40D4-4B05-A9FA-A23D2489F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629751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4992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340DE3B-4ADD-48BE-BCE6-7FE7A77863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Cadre 21">
            <a:extLst>
              <a:ext uri="{FF2B5EF4-FFF2-40B4-BE49-F238E27FC236}">
                <a16:creationId xmlns:a16="http://schemas.microsoft.com/office/drawing/2014/main" id="{E91004BA-7343-436F-9F59-E70C2655FD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02206C2-89D7-4BB1-ACD3-6DD6F02F98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160633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9787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 marL="758825" indent="0">
              <a:buNone/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D3FC135-82C8-4A96-888D-AB8CE8961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Cadre 21">
            <a:extLst>
              <a:ext uri="{FF2B5EF4-FFF2-40B4-BE49-F238E27FC236}">
                <a16:creationId xmlns:a16="http://schemas.microsoft.com/office/drawing/2014/main" id="{DCCEC75F-BBD9-499D-9268-3D89E7E6B8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A573106-FD8F-40EB-9CBA-13741FBF8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05613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8516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F5ACA36-D848-4F29-92F9-47321029F3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CC159F0E-5DEA-49B1-9A35-F946E07E02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89DA2F-37AC-44E4-9FC7-BB6534078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74665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2591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E6DE7D-0FB2-4B25-A7F7-95C4D06B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17FC6A8B-1DAF-41A9-8654-1DA19B158F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2C34B12-7FFB-4675-97AD-ADA54ECBE7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812533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6302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0156DF7-56BC-40D5-8DA8-2F22C6D86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050AD626-E7A4-427F-9A3F-B6A6BA21F6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A9AA2E6C-EBCE-4B97-AB00-23968A3265E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7C93FA-7D2C-4658-80E0-B891EA08A0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5D7D27C-78A9-42B0-BF87-F097DEF20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1707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2604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69A5C51-135A-4539-8A83-F2DE50C15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BF7A0D0E-8184-4BA8-BEDC-8D6B253B33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8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532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16" name="Graphique 8">
            <a:extLst>
              <a:ext uri="{FF2B5EF4-FFF2-40B4-BE49-F238E27FC236}">
                <a16:creationId xmlns:a16="http://schemas.microsoft.com/office/drawing/2014/main" id="{E4759D16-3C68-46E4-914B-85AEC88CBD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3DEA2039-7C0C-4137-BC63-7489537E8A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F0D60AE-1577-4008-9F3D-2335AB963E1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907E0E55-DA25-4581-B98C-62CD55A16F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9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0946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4A038897-2792-4479-8EAB-9A8ABDE74F32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2"/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ECFD5B3-64F4-4C51-A672-EBE746780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99295A6-576A-454D-9A3A-871777688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9F4AF75B-C07F-40D0-9789-3B7669A97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95FA30DA-C1C6-46AC-9495-9AC59758C1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4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batim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0077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F76921A-1CA6-45D7-A760-D7C080EEEB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B5EE29BA-2D73-4E72-A1CA-6B221F770E63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1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7E82261-878F-41AC-82EB-D8EEDA8D47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6276F45-0CAF-4CAB-9066-CAABA52E2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BCFA5C14-C9CA-4FFB-9083-AE890C41C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D4126967-78A5-497D-A140-B29A3E7B98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38B07116-5D1F-4AA7-9788-74A3139F7BB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CE5B38A0-F8CE-4105-8A52-31B103BD64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7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CCC50F6-A13C-4A72-BF1F-65509E7507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3892" y="113568"/>
            <a:ext cx="6954540" cy="6630864"/>
          </a:xfrm>
          <a:custGeom>
            <a:avLst/>
            <a:gdLst>
              <a:gd name="connsiteX0" fmla="*/ 0 w 6954540"/>
              <a:gd name="connsiteY0" fmla="*/ 0 h 6630864"/>
              <a:gd name="connsiteX1" fmla="*/ 6954540 w 6954540"/>
              <a:gd name="connsiteY1" fmla="*/ 0 h 6630864"/>
              <a:gd name="connsiteX2" fmla="*/ 6954540 w 6954540"/>
              <a:gd name="connsiteY2" fmla="*/ 6630864 h 6630864"/>
              <a:gd name="connsiteX3" fmla="*/ 0 w 6954540"/>
              <a:gd name="connsiteY3" fmla="*/ 6630864 h 663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540" h="6630864">
                <a:moveTo>
                  <a:pt x="0" y="0"/>
                </a:moveTo>
                <a:lnTo>
                  <a:pt x="6954540" y="0"/>
                </a:lnTo>
                <a:lnTo>
                  <a:pt x="6954540" y="6630864"/>
                </a:lnTo>
                <a:lnTo>
                  <a:pt x="0" y="66308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8902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255F4D-0F63-429F-A210-8AB39E1597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4431074" cy="3868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F43575F-7025-4100-95D8-AB5D8B99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1843EEE-85CE-4470-99A7-7C858A8238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EAC0C95-AD9D-4FA2-B736-C3D930C8D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988509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8797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F68698D-F3B0-4788-AF4C-465233CDA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C6A7D93F-558B-468A-BD97-4A324D31E4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D836BAF7-4960-44BE-976B-FA96BE235CD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FD6EC61-BEBC-4E54-BC44-9C1775E70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68EED736-1703-4230-AAE3-5752B65C5A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6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9F0883-33F3-4D62-A0A5-04FAA0018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CE4141A-CB17-4D34-9EF4-654584A2F66C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DDD157D2-6F21-42E5-B4EA-1247BDAA6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0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1045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 descr="Une image contenant objet&#10;&#10;Description générée automatiquement">
            <a:extLst>
              <a:ext uri="{FF2B5EF4-FFF2-40B4-BE49-F238E27FC236}">
                <a16:creationId xmlns:a16="http://schemas.microsoft.com/office/drawing/2014/main" id="{7AB34238-B7E0-4612-92CE-C4989B35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7" name="Graphique 12">
            <a:extLst>
              <a:ext uri="{FF2B5EF4-FFF2-40B4-BE49-F238E27FC236}">
                <a16:creationId xmlns:a16="http://schemas.microsoft.com/office/drawing/2014/main" id="{4A97E8AF-E7A3-48CB-93FA-FB7ABD189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2477EA9A-3073-4EA7-A4DD-B3342BEE6C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9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7157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39E3ED-BDF3-459B-ADDB-C44E9D3916BA}"/>
              </a:ext>
            </a:extLst>
          </p:cNvPr>
          <p:cNvSpPr txBox="1"/>
          <p:nvPr userDrawn="1"/>
        </p:nvSpPr>
        <p:spPr>
          <a:xfrm>
            <a:off x="515380" y="944724"/>
            <a:ext cx="3296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7200" b="1" dirty="0">
                <a:solidFill>
                  <a:schemeClr val="bg1"/>
                </a:solidFill>
                <a:latin typeface="+mn-lt"/>
              </a:rPr>
              <a:t>HVALA</a:t>
            </a:r>
            <a:endParaRPr lang="fr-FR" sz="7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F8221D8A-EA7F-4431-BA65-C4F6154E8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9" name="Graphique 12">
            <a:extLst>
              <a:ext uri="{FF2B5EF4-FFF2-40B4-BE49-F238E27FC236}">
                <a16:creationId xmlns:a16="http://schemas.microsoft.com/office/drawing/2014/main" id="{179AD86B-4CB0-4369-A2E2-E512D4A8BC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F945265E-2B42-4452-B3C5-C3D6662D38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19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2412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99BF86A5-F0B8-42C9-A87E-16C8B6F68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63612154-01AA-4A44-9626-0CEFBE31DD80}"/>
              </a:ext>
            </a:extLst>
          </p:cNvPr>
          <p:cNvSpPr txBox="1"/>
          <p:nvPr userDrawn="1"/>
        </p:nvSpPr>
        <p:spPr>
          <a:xfrm>
            <a:off x="515380" y="944724"/>
            <a:ext cx="3296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7200" b="1" dirty="0">
                <a:solidFill>
                  <a:schemeClr val="bg1"/>
                </a:solidFill>
                <a:latin typeface="+mn-lt"/>
              </a:rPr>
              <a:t>HVALA</a:t>
            </a:r>
            <a:endParaRPr lang="fr-FR" sz="7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Graphique 12">
            <a:extLst>
              <a:ext uri="{FF2B5EF4-FFF2-40B4-BE49-F238E27FC236}">
                <a16:creationId xmlns:a16="http://schemas.microsoft.com/office/drawing/2014/main" id="{9A6E24CF-8D33-4CD9-8F42-13A4AED0D5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DD99AA5A-3B38-4496-8080-775E9B06BE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98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2 Columns with titles an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2D48745C-CF4B-9843-BFCC-25C195EC51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23360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02127-A98F-1644-A68D-8D2A96B61098}"/>
              </a:ext>
            </a:extLst>
          </p:cNvPr>
          <p:cNvSpPr/>
          <p:nvPr userDrawn="1"/>
        </p:nvSpPr>
        <p:spPr>
          <a:xfrm>
            <a:off x="4023360" y="0"/>
            <a:ext cx="8168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A90D2B-34F0-C04C-AEF7-3844245675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334106" y="2016184"/>
            <a:ext cx="7452360" cy="1587679"/>
          </a:xfrm>
          <a:prstGeom prst="rect">
            <a:avLst/>
          </a:prstGeom>
          <a:noFill/>
        </p:spPr>
        <p:txBody>
          <a:bodyPr wrap="square" lIns="73152" tIns="45720" rIns="73152" bIns="45720" anchor="b" anchorCtr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0" cap="all" spc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80000"/>
              </a:lnSpc>
              <a:spcAft>
                <a:spcPts val="0"/>
              </a:spcAft>
              <a:defRPr sz="900" cap="none">
                <a:solidFill>
                  <a:schemeClr val="tx1"/>
                </a:solidFill>
              </a:defRPr>
            </a:lvl2pPr>
            <a:lvl3pPr>
              <a:defRPr cap="none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TITLE OF THE chapter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E5C377F-165D-4F92-8DD6-B7B690C55D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C2933E-D1BF-0F48-85B5-FA5261DC5641}"/>
              </a:ext>
            </a:extLst>
          </p:cNvPr>
          <p:cNvGrpSpPr/>
          <p:nvPr userDrawn="1"/>
        </p:nvGrpSpPr>
        <p:grpSpPr>
          <a:xfrm>
            <a:off x="11364899" y="6200776"/>
            <a:ext cx="432372" cy="394468"/>
            <a:chOff x="11309880" y="6178130"/>
            <a:chExt cx="490427" cy="447433"/>
          </a:xfrm>
        </p:grpSpPr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A96E338D-75F8-6E4E-8FDC-6EE49ADF8D2D}"/>
                </a:ext>
              </a:extLst>
            </p:cNvPr>
            <p:cNvSpPr/>
            <p:nvPr/>
          </p:nvSpPr>
          <p:spPr>
            <a:xfrm>
              <a:off x="11309880" y="6178130"/>
              <a:ext cx="490427" cy="447424"/>
            </a:xfrm>
            <a:custGeom>
              <a:avLst/>
              <a:gdLst>
                <a:gd name="connsiteX0" fmla="*/ 686 w 490426"/>
                <a:gd name="connsiteY0" fmla="*/ 447378 h 447424"/>
                <a:gd name="connsiteX1" fmla="*/ 686 w 490426"/>
                <a:gd name="connsiteY1" fmla="*/ 686 h 447424"/>
                <a:gd name="connsiteX2" fmla="*/ 479355 w 490426"/>
                <a:gd name="connsiteY2" fmla="*/ 686 h 447424"/>
                <a:gd name="connsiteX3" fmla="*/ 431511 w 490426"/>
                <a:gd name="connsiteY3" fmla="*/ 447378 h 447424"/>
                <a:gd name="connsiteX4" fmla="*/ 686 w 490426"/>
                <a:gd name="connsiteY4" fmla="*/ 447378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426" h="447424">
                  <a:moveTo>
                    <a:pt x="686" y="447378"/>
                  </a:moveTo>
                  <a:lnTo>
                    <a:pt x="686" y="686"/>
                  </a:lnTo>
                  <a:lnTo>
                    <a:pt x="479355" y="686"/>
                  </a:lnTo>
                  <a:cubicBezTo>
                    <a:pt x="500885" y="149663"/>
                    <a:pt x="492440" y="291009"/>
                    <a:pt x="431511" y="447378"/>
                  </a:cubicBezTo>
                  <a:lnTo>
                    <a:pt x="686" y="447378"/>
                  </a:lnTo>
                  <a:close/>
                </a:path>
              </a:pathLst>
            </a:custGeom>
            <a:solidFill>
              <a:srgbClr val="00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95149A-2163-6A44-B417-650424788236}"/>
                </a:ext>
              </a:extLst>
            </p:cNvPr>
            <p:cNvSpPr/>
            <p:nvPr/>
          </p:nvSpPr>
          <p:spPr>
            <a:xfrm>
              <a:off x="11502079" y="6341710"/>
              <a:ext cx="10980" cy="8235"/>
            </a:xfrm>
            <a:custGeom>
              <a:avLst/>
              <a:gdLst>
                <a:gd name="connsiteX0" fmla="*/ 2708 w 10979"/>
                <a:gd name="connsiteY0" fmla="*/ 5920 h 8234"/>
                <a:gd name="connsiteX1" fmla="*/ 686 w 10979"/>
                <a:gd name="connsiteY1" fmla="*/ 7640 h 8234"/>
                <a:gd name="connsiteX2" fmla="*/ 10943 w 10979"/>
                <a:gd name="connsiteY2" fmla="*/ 3532 h 8234"/>
                <a:gd name="connsiteX3" fmla="*/ 11172 w 10979"/>
                <a:gd name="connsiteY3" fmla="*/ 686 h 8234"/>
                <a:gd name="connsiteX4" fmla="*/ 2708 w 10979"/>
                <a:gd name="connsiteY4" fmla="*/ 5920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8234">
                  <a:moveTo>
                    <a:pt x="2708" y="5920"/>
                  </a:moveTo>
                  <a:lnTo>
                    <a:pt x="686" y="7640"/>
                  </a:lnTo>
                  <a:cubicBezTo>
                    <a:pt x="5133" y="9241"/>
                    <a:pt x="9973" y="6167"/>
                    <a:pt x="10943" y="3532"/>
                  </a:cubicBezTo>
                  <a:lnTo>
                    <a:pt x="11172" y="686"/>
                  </a:lnTo>
                  <a:cubicBezTo>
                    <a:pt x="7640" y="1482"/>
                    <a:pt x="4154" y="3221"/>
                    <a:pt x="2708" y="592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428AFCA2-AFEF-6446-AACA-51D2DC4D4ECD}"/>
                </a:ext>
              </a:extLst>
            </p:cNvPr>
            <p:cNvSpPr/>
            <p:nvPr/>
          </p:nvSpPr>
          <p:spPr>
            <a:xfrm>
              <a:off x="11524752" y="6360604"/>
              <a:ext cx="9150" cy="9150"/>
            </a:xfrm>
            <a:custGeom>
              <a:avLst/>
              <a:gdLst>
                <a:gd name="connsiteX0" fmla="*/ 4200 w 9149"/>
                <a:gd name="connsiteY0" fmla="*/ 906 h 9149"/>
                <a:gd name="connsiteX1" fmla="*/ 686 w 9149"/>
                <a:gd name="connsiteY1" fmla="*/ 686 h 9149"/>
                <a:gd name="connsiteX2" fmla="*/ 4950 w 9149"/>
                <a:gd name="connsiteY2" fmla="*/ 8281 h 9149"/>
                <a:gd name="connsiteX3" fmla="*/ 7576 w 9149"/>
                <a:gd name="connsiteY3" fmla="*/ 8866 h 9149"/>
                <a:gd name="connsiteX4" fmla="*/ 4200 w 9149"/>
                <a:gd name="connsiteY4" fmla="*/ 906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9" h="9149">
                  <a:moveTo>
                    <a:pt x="4200" y="906"/>
                  </a:moveTo>
                  <a:lnTo>
                    <a:pt x="686" y="686"/>
                  </a:lnTo>
                  <a:cubicBezTo>
                    <a:pt x="695" y="3779"/>
                    <a:pt x="1674" y="6286"/>
                    <a:pt x="4950" y="8281"/>
                  </a:cubicBezTo>
                  <a:lnTo>
                    <a:pt x="7576" y="8866"/>
                  </a:lnTo>
                  <a:cubicBezTo>
                    <a:pt x="11172" y="5792"/>
                    <a:pt x="6377" y="2653"/>
                    <a:pt x="4200" y="90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FFF52367-FE80-454D-8ACB-D08F18C876E7}"/>
                </a:ext>
              </a:extLst>
            </p:cNvPr>
            <p:cNvSpPr/>
            <p:nvPr/>
          </p:nvSpPr>
          <p:spPr>
            <a:xfrm>
              <a:off x="11490340" y="6281696"/>
              <a:ext cx="13725" cy="10065"/>
            </a:xfrm>
            <a:custGeom>
              <a:avLst/>
              <a:gdLst>
                <a:gd name="connsiteX0" fmla="*/ 3303 w 13724"/>
                <a:gd name="connsiteY0" fmla="*/ 7100 h 10064"/>
                <a:gd name="connsiteX1" fmla="*/ 686 w 13724"/>
                <a:gd name="connsiteY1" fmla="*/ 8958 h 10064"/>
                <a:gd name="connsiteX2" fmla="*/ 12325 w 13724"/>
                <a:gd name="connsiteY2" fmla="*/ 4191 h 10064"/>
                <a:gd name="connsiteX3" fmla="*/ 13194 w 13724"/>
                <a:gd name="connsiteY3" fmla="*/ 686 h 10064"/>
                <a:gd name="connsiteX4" fmla="*/ 3303 w 13724"/>
                <a:gd name="connsiteY4" fmla="*/ 7100 h 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4" h="10064">
                  <a:moveTo>
                    <a:pt x="3303" y="7100"/>
                  </a:moveTo>
                  <a:lnTo>
                    <a:pt x="686" y="8958"/>
                  </a:lnTo>
                  <a:cubicBezTo>
                    <a:pt x="6030" y="10870"/>
                    <a:pt x="10403" y="8034"/>
                    <a:pt x="12325" y="4191"/>
                  </a:cubicBezTo>
                  <a:lnTo>
                    <a:pt x="13194" y="686"/>
                  </a:lnTo>
                  <a:cubicBezTo>
                    <a:pt x="8948" y="1629"/>
                    <a:pt x="5673" y="1601"/>
                    <a:pt x="3303" y="7100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EB1082FB-D3C4-AD40-B465-BDE8C4C7E0D7}"/>
                </a:ext>
              </a:extLst>
            </p:cNvPr>
            <p:cNvSpPr/>
            <p:nvPr/>
          </p:nvSpPr>
          <p:spPr>
            <a:xfrm>
              <a:off x="11483340" y="6302842"/>
              <a:ext cx="10980" cy="9150"/>
            </a:xfrm>
            <a:custGeom>
              <a:avLst/>
              <a:gdLst>
                <a:gd name="connsiteX0" fmla="*/ 10577 w 10979"/>
                <a:gd name="connsiteY0" fmla="*/ 3568 h 9149"/>
                <a:gd name="connsiteX1" fmla="*/ 9799 w 10979"/>
                <a:gd name="connsiteY1" fmla="*/ 686 h 9149"/>
                <a:gd name="connsiteX2" fmla="*/ 686 w 10979"/>
                <a:gd name="connsiteY2" fmla="*/ 6441 h 9149"/>
                <a:gd name="connsiteX3" fmla="*/ 686 w 10979"/>
                <a:gd name="connsiteY3" fmla="*/ 8720 h 9149"/>
                <a:gd name="connsiteX4" fmla="*/ 10577 w 10979"/>
                <a:gd name="connsiteY4" fmla="*/ 3568 h 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9" h="9149">
                  <a:moveTo>
                    <a:pt x="10577" y="3568"/>
                  </a:moveTo>
                  <a:lnTo>
                    <a:pt x="9799" y="686"/>
                  </a:lnTo>
                  <a:cubicBezTo>
                    <a:pt x="5554" y="1638"/>
                    <a:pt x="2416" y="3202"/>
                    <a:pt x="686" y="6441"/>
                  </a:cubicBezTo>
                  <a:lnTo>
                    <a:pt x="686" y="8720"/>
                  </a:lnTo>
                  <a:cubicBezTo>
                    <a:pt x="6021" y="10623"/>
                    <a:pt x="8857" y="5838"/>
                    <a:pt x="10577" y="3568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43B9CC2E-71D1-D840-8B6D-AF24239D292E}"/>
                </a:ext>
              </a:extLst>
            </p:cNvPr>
            <p:cNvSpPr/>
            <p:nvPr/>
          </p:nvSpPr>
          <p:spPr>
            <a:xfrm>
              <a:off x="11480056" y="6325904"/>
              <a:ext cx="12810" cy="8235"/>
            </a:xfrm>
            <a:custGeom>
              <a:avLst/>
              <a:gdLst>
                <a:gd name="connsiteX0" fmla="*/ 686 w 12809"/>
                <a:gd name="connsiteY0" fmla="*/ 6492 h 8234"/>
                <a:gd name="connsiteX1" fmla="*/ 2443 w 12809"/>
                <a:gd name="connsiteY1" fmla="*/ 7544 h 8234"/>
                <a:gd name="connsiteX2" fmla="*/ 10120 w 12809"/>
                <a:gd name="connsiteY2" fmla="*/ 2832 h 8234"/>
                <a:gd name="connsiteX3" fmla="*/ 12370 w 12809"/>
                <a:gd name="connsiteY3" fmla="*/ 864 h 8234"/>
                <a:gd name="connsiteX4" fmla="*/ 686 w 12809"/>
                <a:gd name="connsiteY4" fmla="*/ 6492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686" y="6492"/>
                  </a:moveTo>
                  <a:lnTo>
                    <a:pt x="2443" y="7544"/>
                  </a:lnTo>
                  <a:cubicBezTo>
                    <a:pt x="8290" y="9456"/>
                    <a:pt x="8674" y="4735"/>
                    <a:pt x="10120" y="2832"/>
                  </a:cubicBezTo>
                  <a:lnTo>
                    <a:pt x="12370" y="864"/>
                  </a:lnTo>
                  <a:cubicBezTo>
                    <a:pt x="6954" y="-206"/>
                    <a:pt x="2123" y="3783"/>
                    <a:pt x="686" y="6492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9BA40E2A-DAD1-4D45-89BE-31DCC223F701}"/>
                </a:ext>
              </a:extLst>
            </p:cNvPr>
            <p:cNvSpPr/>
            <p:nvPr/>
          </p:nvSpPr>
          <p:spPr>
            <a:xfrm>
              <a:off x="11512418" y="6248710"/>
              <a:ext cx="12810" cy="8235"/>
            </a:xfrm>
            <a:custGeom>
              <a:avLst/>
              <a:gdLst>
                <a:gd name="connsiteX0" fmla="*/ 2791 w 12809"/>
                <a:gd name="connsiteY0" fmla="*/ 816 h 8234"/>
                <a:gd name="connsiteX1" fmla="*/ 686 w 12809"/>
                <a:gd name="connsiteY1" fmla="*/ 1822 h 8234"/>
                <a:gd name="connsiteX2" fmla="*/ 11840 w 12809"/>
                <a:gd name="connsiteY2" fmla="*/ 6727 h 8234"/>
                <a:gd name="connsiteX3" fmla="*/ 12151 w 12809"/>
                <a:gd name="connsiteY3" fmla="*/ 3186 h 8234"/>
                <a:gd name="connsiteX4" fmla="*/ 2791 w 12809"/>
                <a:gd name="connsiteY4" fmla="*/ 816 h 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9" h="8234">
                  <a:moveTo>
                    <a:pt x="2791" y="816"/>
                  </a:moveTo>
                  <a:lnTo>
                    <a:pt x="686" y="1822"/>
                  </a:lnTo>
                  <a:cubicBezTo>
                    <a:pt x="1263" y="5546"/>
                    <a:pt x="9717" y="9700"/>
                    <a:pt x="11840" y="6727"/>
                  </a:cubicBezTo>
                  <a:lnTo>
                    <a:pt x="12151" y="3186"/>
                  </a:lnTo>
                  <a:cubicBezTo>
                    <a:pt x="9388" y="1310"/>
                    <a:pt x="6551" y="313"/>
                    <a:pt x="2791" y="81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7D9759-3E67-0B47-B49E-09DF3F8C5FC2}"/>
                </a:ext>
              </a:extLst>
            </p:cNvPr>
            <p:cNvSpPr/>
            <p:nvPr/>
          </p:nvSpPr>
          <p:spPr>
            <a:xfrm>
              <a:off x="11538797" y="6238317"/>
              <a:ext cx="8235" cy="12810"/>
            </a:xfrm>
            <a:custGeom>
              <a:avLst/>
              <a:gdLst>
                <a:gd name="connsiteX0" fmla="*/ 5773 w 8234"/>
                <a:gd name="connsiteY0" fmla="*/ 1674 h 12809"/>
                <a:gd name="connsiteX1" fmla="*/ 2525 w 8234"/>
                <a:gd name="connsiteY1" fmla="*/ 686 h 12809"/>
                <a:gd name="connsiteX2" fmla="*/ 1692 w 8234"/>
                <a:gd name="connsiteY2" fmla="*/ 9324 h 12809"/>
                <a:gd name="connsiteX3" fmla="*/ 3376 w 8234"/>
                <a:gd name="connsiteY3" fmla="*/ 12700 h 12809"/>
                <a:gd name="connsiteX4" fmla="*/ 5773 w 8234"/>
                <a:gd name="connsiteY4" fmla="*/ 1674 h 1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4" h="12809">
                  <a:moveTo>
                    <a:pt x="5773" y="1674"/>
                  </a:moveTo>
                  <a:lnTo>
                    <a:pt x="2525" y="686"/>
                  </a:lnTo>
                  <a:cubicBezTo>
                    <a:pt x="777" y="3157"/>
                    <a:pt x="-147" y="5051"/>
                    <a:pt x="1692" y="9324"/>
                  </a:cubicBezTo>
                  <a:lnTo>
                    <a:pt x="3376" y="12700"/>
                  </a:lnTo>
                  <a:cubicBezTo>
                    <a:pt x="7228" y="8958"/>
                    <a:pt x="11025" y="5408"/>
                    <a:pt x="5773" y="1674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0D40AB-848F-ED48-B9C4-D472A2C9846E}"/>
                </a:ext>
              </a:extLst>
            </p:cNvPr>
            <p:cNvSpPr/>
            <p:nvPr/>
          </p:nvSpPr>
          <p:spPr>
            <a:xfrm>
              <a:off x="11565505" y="6216148"/>
              <a:ext cx="92412" cy="236064"/>
            </a:xfrm>
            <a:custGeom>
              <a:avLst/>
              <a:gdLst>
                <a:gd name="connsiteX0" fmla="*/ 59144 w 92412"/>
                <a:gd name="connsiteY0" fmla="*/ 101773 h 236064"/>
                <a:gd name="connsiteX1" fmla="*/ 42885 w 92412"/>
                <a:gd name="connsiteY1" fmla="*/ 97628 h 236064"/>
                <a:gd name="connsiteX2" fmla="*/ 62520 w 92412"/>
                <a:gd name="connsiteY2" fmla="*/ 93803 h 236064"/>
                <a:gd name="connsiteX3" fmla="*/ 64561 w 92412"/>
                <a:gd name="connsiteY3" fmla="*/ 97317 h 236064"/>
                <a:gd name="connsiteX4" fmla="*/ 59144 w 92412"/>
                <a:gd name="connsiteY4" fmla="*/ 101773 h 236064"/>
                <a:gd name="connsiteX5" fmla="*/ 83427 w 92412"/>
                <a:gd name="connsiteY5" fmla="*/ 106036 h 236064"/>
                <a:gd name="connsiteX6" fmla="*/ 78578 w 92412"/>
                <a:gd name="connsiteY6" fmla="*/ 87966 h 236064"/>
                <a:gd name="connsiteX7" fmla="*/ 82833 w 92412"/>
                <a:gd name="connsiteY7" fmla="*/ 80746 h 236064"/>
                <a:gd name="connsiteX8" fmla="*/ 81945 w 92412"/>
                <a:gd name="connsiteY8" fmla="*/ 58897 h 236064"/>
                <a:gd name="connsiteX9" fmla="*/ 83775 w 92412"/>
                <a:gd name="connsiteY9" fmla="*/ 57067 h 236064"/>
                <a:gd name="connsiteX10" fmla="*/ 81945 w 92412"/>
                <a:gd name="connsiteY10" fmla="*/ 50735 h 236064"/>
                <a:gd name="connsiteX11" fmla="*/ 80399 w 92412"/>
                <a:gd name="connsiteY11" fmla="*/ 41439 h 236064"/>
                <a:gd name="connsiteX12" fmla="*/ 77160 w 92412"/>
                <a:gd name="connsiteY12" fmla="*/ 34128 h 236064"/>
                <a:gd name="connsiteX13" fmla="*/ 78697 w 92412"/>
                <a:gd name="connsiteY13" fmla="*/ 30843 h 236064"/>
                <a:gd name="connsiteX14" fmla="*/ 73262 w 92412"/>
                <a:gd name="connsiteY14" fmla="*/ 27650 h 236064"/>
                <a:gd name="connsiteX15" fmla="*/ 68477 w 92412"/>
                <a:gd name="connsiteY15" fmla="*/ 24768 h 236064"/>
                <a:gd name="connsiteX16" fmla="*/ 67223 w 92412"/>
                <a:gd name="connsiteY16" fmla="*/ 20486 h 236064"/>
                <a:gd name="connsiteX17" fmla="*/ 63206 w 92412"/>
                <a:gd name="connsiteY17" fmla="*/ 22343 h 236064"/>
                <a:gd name="connsiteX18" fmla="*/ 62346 w 92412"/>
                <a:gd name="connsiteY18" fmla="*/ 17128 h 236064"/>
                <a:gd name="connsiteX19" fmla="*/ 56939 w 92412"/>
                <a:gd name="connsiteY19" fmla="*/ 19315 h 236064"/>
                <a:gd name="connsiteX20" fmla="*/ 53956 w 92412"/>
                <a:gd name="connsiteY20" fmla="*/ 12581 h 236064"/>
                <a:gd name="connsiteX21" fmla="*/ 51046 w 92412"/>
                <a:gd name="connsiteY21" fmla="*/ 13212 h 236064"/>
                <a:gd name="connsiteX22" fmla="*/ 46856 w 92412"/>
                <a:gd name="connsiteY22" fmla="*/ 16524 h 236064"/>
                <a:gd name="connsiteX23" fmla="*/ 46774 w 92412"/>
                <a:gd name="connsiteY23" fmla="*/ 10192 h 236064"/>
                <a:gd name="connsiteX24" fmla="*/ 44788 w 92412"/>
                <a:gd name="connsiteY24" fmla="*/ 9195 h 236064"/>
                <a:gd name="connsiteX25" fmla="*/ 41357 w 92412"/>
                <a:gd name="connsiteY25" fmla="*/ 7612 h 236064"/>
                <a:gd name="connsiteX26" fmla="*/ 36407 w 92412"/>
                <a:gd name="connsiteY26" fmla="*/ 9634 h 236064"/>
                <a:gd name="connsiteX27" fmla="*/ 38484 w 92412"/>
                <a:gd name="connsiteY27" fmla="*/ 3678 h 236064"/>
                <a:gd name="connsiteX28" fmla="*/ 32289 w 92412"/>
                <a:gd name="connsiteY28" fmla="*/ 10870 h 236064"/>
                <a:gd name="connsiteX29" fmla="*/ 28666 w 92412"/>
                <a:gd name="connsiteY29" fmla="*/ 11592 h 236064"/>
                <a:gd name="connsiteX30" fmla="*/ 35108 w 92412"/>
                <a:gd name="connsiteY30" fmla="*/ 2726 h 236064"/>
                <a:gd name="connsiteX31" fmla="*/ 28355 w 92412"/>
                <a:gd name="connsiteY31" fmla="*/ 8921 h 236064"/>
                <a:gd name="connsiteX32" fmla="*/ 23076 w 92412"/>
                <a:gd name="connsiteY32" fmla="*/ 9753 h 236064"/>
                <a:gd name="connsiteX33" fmla="*/ 24796 w 92412"/>
                <a:gd name="connsiteY33" fmla="*/ 2013 h 236064"/>
                <a:gd name="connsiteX34" fmla="*/ 23057 w 92412"/>
                <a:gd name="connsiteY34" fmla="*/ 6038 h 236064"/>
                <a:gd name="connsiteX35" fmla="*/ 22234 w 92412"/>
                <a:gd name="connsiteY35" fmla="*/ 1738 h 236064"/>
                <a:gd name="connsiteX36" fmla="*/ 19141 w 92412"/>
                <a:gd name="connsiteY36" fmla="*/ 11867 h 236064"/>
                <a:gd name="connsiteX37" fmla="*/ 17028 w 92412"/>
                <a:gd name="connsiteY37" fmla="*/ 2150 h 236064"/>
                <a:gd name="connsiteX38" fmla="*/ 11007 w 92412"/>
                <a:gd name="connsiteY38" fmla="*/ 11583 h 236064"/>
                <a:gd name="connsiteX39" fmla="*/ 7988 w 92412"/>
                <a:gd name="connsiteY39" fmla="*/ 12288 h 236064"/>
                <a:gd name="connsiteX40" fmla="*/ 5499 w 92412"/>
                <a:gd name="connsiteY40" fmla="*/ 2699 h 236064"/>
                <a:gd name="connsiteX41" fmla="*/ 1336 w 92412"/>
                <a:gd name="connsiteY41" fmla="*/ 231324 h 236064"/>
                <a:gd name="connsiteX42" fmla="*/ 686 w 92412"/>
                <a:gd name="connsiteY42" fmla="*/ 235359 h 236064"/>
                <a:gd name="connsiteX43" fmla="*/ 21621 w 92412"/>
                <a:gd name="connsiteY43" fmla="*/ 233191 h 236064"/>
                <a:gd name="connsiteX44" fmla="*/ 69181 w 92412"/>
                <a:gd name="connsiteY44" fmla="*/ 235753 h 236064"/>
                <a:gd name="connsiteX45" fmla="*/ 80216 w 92412"/>
                <a:gd name="connsiteY45" fmla="*/ 234051 h 236064"/>
                <a:gd name="connsiteX46" fmla="*/ 55283 w 92412"/>
                <a:gd name="connsiteY46" fmla="*/ 227381 h 236064"/>
                <a:gd name="connsiteX47" fmla="*/ 35959 w 92412"/>
                <a:gd name="connsiteY47" fmla="*/ 212567 h 236064"/>
                <a:gd name="connsiteX48" fmla="*/ 31457 w 92412"/>
                <a:gd name="connsiteY48" fmla="*/ 199959 h 236064"/>
                <a:gd name="connsiteX49" fmla="*/ 31649 w 92412"/>
                <a:gd name="connsiteY49" fmla="*/ 182565 h 236064"/>
                <a:gd name="connsiteX50" fmla="*/ 41476 w 92412"/>
                <a:gd name="connsiteY50" fmla="*/ 178988 h 236064"/>
                <a:gd name="connsiteX51" fmla="*/ 76565 w 92412"/>
                <a:gd name="connsiteY51" fmla="*/ 176792 h 236064"/>
                <a:gd name="connsiteX52" fmla="*/ 79045 w 92412"/>
                <a:gd name="connsiteY52" fmla="*/ 163671 h 236064"/>
                <a:gd name="connsiteX53" fmla="*/ 79639 w 92412"/>
                <a:gd name="connsiteY53" fmla="*/ 155518 h 236064"/>
                <a:gd name="connsiteX54" fmla="*/ 82238 w 92412"/>
                <a:gd name="connsiteY54" fmla="*/ 149132 h 236064"/>
                <a:gd name="connsiteX55" fmla="*/ 77160 w 92412"/>
                <a:gd name="connsiteY55" fmla="*/ 143816 h 236064"/>
                <a:gd name="connsiteX56" fmla="*/ 84836 w 92412"/>
                <a:gd name="connsiteY56" fmla="*/ 137201 h 236064"/>
                <a:gd name="connsiteX57" fmla="*/ 81177 w 92412"/>
                <a:gd name="connsiteY57" fmla="*/ 128929 h 236064"/>
                <a:gd name="connsiteX58" fmla="*/ 91928 w 92412"/>
                <a:gd name="connsiteY58" fmla="*/ 121362 h 236064"/>
                <a:gd name="connsiteX59" fmla="*/ 83427 w 92412"/>
                <a:gd name="connsiteY59" fmla="*/ 106036 h 2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2412" h="236064">
                  <a:moveTo>
                    <a:pt x="59144" y="101773"/>
                  </a:moveTo>
                  <a:cubicBezTo>
                    <a:pt x="52117" y="103365"/>
                    <a:pt x="41494" y="98552"/>
                    <a:pt x="42885" y="97628"/>
                  </a:cubicBezTo>
                  <a:cubicBezTo>
                    <a:pt x="46472" y="95212"/>
                    <a:pt x="54633" y="90976"/>
                    <a:pt x="62520" y="93803"/>
                  </a:cubicBezTo>
                  <a:cubicBezTo>
                    <a:pt x="63865" y="94270"/>
                    <a:pt x="64414" y="95606"/>
                    <a:pt x="64561" y="97317"/>
                  </a:cubicBezTo>
                  <a:cubicBezTo>
                    <a:pt x="64917" y="101324"/>
                    <a:pt x="61678" y="101425"/>
                    <a:pt x="59144" y="101773"/>
                  </a:cubicBezTo>
                  <a:moveTo>
                    <a:pt x="83427" y="106036"/>
                  </a:moveTo>
                  <a:cubicBezTo>
                    <a:pt x="79768" y="101141"/>
                    <a:pt x="72823" y="94453"/>
                    <a:pt x="78578" y="87966"/>
                  </a:cubicBezTo>
                  <a:cubicBezTo>
                    <a:pt x="81588" y="85669"/>
                    <a:pt x="82485" y="83930"/>
                    <a:pt x="82833" y="80746"/>
                  </a:cubicBezTo>
                  <a:cubicBezTo>
                    <a:pt x="84059" y="69730"/>
                    <a:pt x="83491" y="64945"/>
                    <a:pt x="81945" y="58897"/>
                  </a:cubicBezTo>
                  <a:cubicBezTo>
                    <a:pt x="82211" y="58357"/>
                    <a:pt x="83354" y="59034"/>
                    <a:pt x="83775" y="57067"/>
                  </a:cubicBezTo>
                  <a:cubicBezTo>
                    <a:pt x="84919" y="51760"/>
                    <a:pt x="81945" y="50735"/>
                    <a:pt x="81945" y="50735"/>
                  </a:cubicBezTo>
                  <a:cubicBezTo>
                    <a:pt x="84196" y="48768"/>
                    <a:pt x="83986" y="41375"/>
                    <a:pt x="80399" y="41439"/>
                  </a:cubicBezTo>
                  <a:cubicBezTo>
                    <a:pt x="82366" y="38209"/>
                    <a:pt x="80673" y="32994"/>
                    <a:pt x="77160" y="34128"/>
                  </a:cubicBezTo>
                  <a:cubicBezTo>
                    <a:pt x="77160" y="34128"/>
                    <a:pt x="78944" y="33204"/>
                    <a:pt x="78697" y="30843"/>
                  </a:cubicBezTo>
                  <a:cubicBezTo>
                    <a:pt x="78230" y="26150"/>
                    <a:pt x="71524" y="30752"/>
                    <a:pt x="73262" y="27650"/>
                  </a:cubicBezTo>
                  <a:cubicBezTo>
                    <a:pt x="74177" y="26022"/>
                    <a:pt x="70407" y="20477"/>
                    <a:pt x="68477" y="24768"/>
                  </a:cubicBezTo>
                  <a:cubicBezTo>
                    <a:pt x="67342" y="24018"/>
                    <a:pt x="69273" y="21328"/>
                    <a:pt x="67223" y="20486"/>
                  </a:cubicBezTo>
                  <a:cubicBezTo>
                    <a:pt x="66025" y="20541"/>
                    <a:pt x="64762" y="21492"/>
                    <a:pt x="63206" y="22343"/>
                  </a:cubicBezTo>
                  <a:cubicBezTo>
                    <a:pt x="62786" y="20559"/>
                    <a:pt x="64625" y="19626"/>
                    <a:pt x="62346" y="17128"/>
                  </a:cubicBezTo>
                  <a:cubicBezTo>
                    <a:pt x="59272" y="14987"/>
                    <a:pt x="59062" y="18153"/>
                    <a:pt x="56939" y="19315"/>
                  </a:cubicBezTo>
                  <a:cubicBezTo>
                    <a:pt x="53014" y="18427"/>
                    <a:pt x="62301" y="16103"/>
                    <a:pt x="53956" y="12581"/>
                  </a:cubicBezTo>
                  <a:cubicBezTo>
                    <a:pt x="51824" y="17686"/>
                    <a:pt x="51998" y="13907"/>
                    <a:pt x="51046" y="13212"/>
                  </a:cubicBezTo>
                  <a:cubicBezTo>
                    <a:pt x="50479" y="12791"/>
                    <a:pt x="49198" y="14136"/>
                    <a:pt x="46856" y="16524"/>
                  </a:cubicBezTo>
                  <a:cubicBezTo>
                    <a:pt x="48082" y="13148"/>
                    <a:pt x="50891" y="8994"/>
                    <a:pt x="46774" y="10192"/>
                  </a:cubicBezTo>
                  <a:cubicBezTo>
                    <a:pt x="42089" y="12297"/>
                    <a:pt x="44843" y="9543"/>
                    <a:pt x="44788" y="9195"/>
                  </a:cubicBezTo>
                  <a:cubicBezTo>
                    <a:pt x="48841" y="7365"/>
                    <a:pt x="41046" y="3010"/>
                    <a:pt x="41357" y="7612"/>
                  </a:cubicBezTo>
                  <a:cubicBezTo>
                    <a:pt x="41256" y="10741"/>
                    <a:pt x="34504" y="13413"/>
                    <a:pt x="36407" y="9634"/>
                  </a:cubicBezTo>
                  <a:cubicBezTo>
                    <a:pt x="37679" y="4876"/>
                    <a:pt x="43507" y="12150"/>
                    <a:pt x="38484" y="3678"/>
                  </a:cubicBezTo>
                  <a:cubicBezTo>
                    <a:pt x="35355" y="7228"/>
                    <a:pt x="32811" y="9570"/>
                    <a:pt x="32289" y="10870"/>
                  </a:cubicBezTo>
                  <a:cubicBezTo>
                    <a:pt x="29856" y="20605"/>
                    <a:pt x="31201" y="11730"/>
                    <a:pt x="28666" y="11592"/>
                  </a:cubicBezTo>
                  <a:cubicBezTo>
                    <a:pt x="32042" y="9341"/>
                    <a:pt x="36379" y="5325"/>
                    <a:pt x="35108" y="2726"/>
                  </a:cubicBezTo>
                  <a:cubicBezTo>
                    <a:pt x="31448" y="2452"/>
                    <a:pt x="23039" y="8427"/>
                    <a:pt x="28355" y="8921"/>
                  </a:cubicBezTo>
                  <a:cubicBezTo>
                    <a:pt x="27953" y="10815"/>
                    <a:pt x="24869" y="13065"/>
                    <a:pt x="23076" y="9753"/>
                  </a:cubicBezTo>
                  <a:cubicBezTo>
                    <a:pt x="26031" y="8976"/>
                    <a:pt x="31118" y="-943"/>
                    <a:pt x="24796" y="2013"/>
                  </a:cubicBezTo>
                  <a:cubicBezTo>
                    <a:pt x="24192" y="2607"/>
                    <a:pt x="24192" y="4373"/>
                    <a:pt x="23057" y="6038"/>
                  </a:cubicBezTo>
                  <a:cubicBezTo>
                    <a:pt x="21557" y="4684"/>
                    <a:pt x="22755" y="2589"/>
                    <a:pt x="22234" y="1738"/>
                  </a:cubicBezTo>
                  <a:cubicBezTo>
                    <a:pt x="17192" y="-2910"/>
                    <a:pt x="18949" y="9195"/>
                    <a:pt x="19141" y="11867"/>
                  </a:cubicBezTo>
                  <a:cubicBezTo>
                    <a:pt x="12544" y="7786"/>
                    <a:pt x="18739" y="8921"/>
                    <a:pt x="17028" y="2150"/>
                  </a:cubicBezTo>
                  <a:cubicBezTo>
                    <a:pt x="11565" y="3138"/>
                    <a:pt x="10092" y="5462"/>
                    <a:pt x="11007" y="11583"/>
                  </a:cubicBezTo>
                  <a:cubicBezTo>
                    <a:pt x="10266" y="13056"/>
                    <a:pt x="8894" y="16442"/>
                    <a:pt x="7988" y="12288"/>
                  </a:cubicBezTo>
                  <a:cubicBezTo>
                    <a:pt x="10943" y="8417"/>
                    <a:pt x="10659" y="2854"/>
                    <a:pt x="5499" y="2699"/>
                  </a:cubicBezTo>
                  <a:cubicBezTo>
                    <a:pt x="13825" y="78862"/>
                    <a:pt x="13212" y="155839"/>
                    <a:pt x="1336" y="231324"/>
                  </a:cubicBezTo>
                  <a:lnTo>
                    <a:pt x="686" y="235359"/>
                  </a:lnTo>
                  <a:cubicBezTo>
                    <a:pt x="6670" y="235295"/>
                    <a:pt x="15344" y="233511"/>
                    <a:pt x="21621" y="233191"/>
                  </a:cubicBezTo>
                  <a:cubicBezTo>
                    <a:pt x="39673" y="233795"/>
                    <a:pt x="39307" y="236146"/>
                    <a:pt x="69181" y="235753"/>
                  </a:cubicBezTo>
                  <a:cubicBezTo>
                    <a:pt x="76062" y="235076"/>
                    <a:pt x="77992" y="233959"/>
                    <a:pt x="80216" y="234051"/>
                  </a:cubicBezTo>
                  <a:cubicBezTo>
                    <a:pt x="78029" y="224819"/>
                    <a:pt x="62941" y="230052"/>
                    <a:pt x="55283" y="227381"/>
                  </a:cubicBezTo>
                  <a:cubicBezTo>
                    <a:pt x="42308" y="226127"/>
                    <a:pt x="40076" y="218332"/>
                    <a:pt x="35959" y="212567"/>
                  </a:cubicBezTo>
                  <a:cubicBezTo>
                    <a:pt x="34083" y="209347"/>
                    <a:pt x="31384" y="205311"/>
                    <a:pt x="31457" y="199959"/>
                  </a:cubicBezTo>
                  <a:cubicBezTo>
                    <a:pt x="30450" y="193023"/>
                    <a:pt x="31786" y="189354"/>
                    <a:pt x="31649" y="182565"/>
                  </a:cubicBezTo>
                  <a:cubicBezTo>
                    <a:pt x="32244" y="177551"/>
                    <a:pt x="37944" y="178567"/>
                    <a:pt x="41476" y="178988"/>
                  </a:cubicBezTo>
                  <a:cubicBezTo>
                    <a:pt x="52712" y="180104"/>
                    <a:pt x="71597" y="178283"/>
                    <a:pt x="76565" y="176792"/>
                  </a:cubicBezTo>
                  <a:cubicBezTo>
                    <a:pt x="83674" y="174641"/>
                    <a:pt x="83839" y="170240"/>
                    <a:pt x="79045" y="163671"/>
                  </a:cubicBezTo>
                  <a:cubicBezTo>
                    <a:pt x="78020" y="160423"/>
                    <a:pt x="78203" y="158410"/>
                    <a:pt x="79639" y="155518"/>
                  </a:cubicBezTo>
                  <a:cubicBezTo>
                    <a:pt x="81597" y="153322"/>
                    <a:pt x="84123" y="151849"/>
                    <a:pt x="82238" y="149132"/>
                  </a:cubicBezTo>
                  <a:cubicBezTo>
                    <a:pt x="82238" y="149132"/>
                    <a:pt x="65924" y="145710"/>
                    <a:pt x="77160" y="143816"/>
                  </a:cubicBezTo>
                  <a:cubicBezTo>
                    <a:pt x="88661" y="141885"/>
                    <a:pt x="84836" y="137201"/>
                    <a:pt x="84836" y="137201"/>
                  </a:cubicBezTo>
                  <a:cubicBezTo>
                    <a:pt x="84836" y="137201"/>
                    <a:pt x="82942" y="132470"/>
                    <a:pt x="81177" y="128929"/>
                  </a:cubicBezTo>
                  <a:cubicBezTo>
                    <a:pt x="79877" y="126321"/>
                    <a:pt x="90747" y="125498"/>
                    <a:pt x="91928" y="121362"/>
                  </a:cubicBezTo>
                  <a:cubicBezTo>
                    <a:pt x="94526" y="117849"/>
                    <a:pt x="86291" y="109980"/>
                    <a:pt x="83427" y="106036"/>
                  </a:cubicBezTo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F3B639-B02A-AE4D-B3A4-44A221D5CFFA}"/>
                </a:ext>
              </a:extLst>
            </p:cNvPr>
            <p:cNvSpPr/>
            <p:nvPr/>
          </p:nvSpPr>
          <p:spPr>
            <a:xfrm>
              <a:off x="11309880" y="6178139"/>
              <a:ext cx="261683" cy="447424"/>
            </a:xfrm>
            <a:custGeom>
              <a:avLst/>
              <a:gdLst>
                <a:gd name="connsiteX0" fmla="*/ 256312 w 261682"/>
                <a:gd name="connsiteY0" fmla="*/ 273395 h 447424"/>
                <a:gd name="connsiteX1" fmla="*/ 208193 w 261682"/>
                <a:gd name="connsiteY1" fmla="*/ 447378 h 447424"/>
                <a:gd name="connsiteX2" fmla="*/ 208166 w 261682"/>
                <a:gd name="connsiteY2" fmla="*/ 447378 h 447424"/>
                <a:gd name="connsiteX3" fmla="*/ 686 w 261682"/>
                <a:gd name="connsiteY3" fmla="*/ 447378 h 447424"/>
                <a:gd name="connsiteX4" fmla="*/ 686 w 261682"/>
                <a:gd name="connsiteY4" fmla="*/ 686 h 447424"/>
                <a:gd name="connsiteX5" fmla="*/ 256037 w 261682"/>
                <a:gd name="connsiteY5" fmla="*/ 686 h 447424"/>
                <a:gd name="connsiteX6" fmla="*/ 261088 w 261682"/>
                <a:gd name="connsiteY6" fmla="*/ 40744 h 447424"/>
                <a:gd name="connsiteX7" fmla="*/ 257126 w 261682"/>
                <a:gd name="connsiteY7" fmla="*/ 45676 h 447424"/>
                <a:gd name="connsiteX8" fmla="*/ 259313 w 261682"/>
                <a:gd name="connsiteY8" fmla="*/ 50534 h 447424"/>
                <a:gd name="connsiteX9" fmla="*/ 257410 w 261682"/>
                <a:gd name="connsiteY9" fmla="*/ 51440 h 447424"/>
                <a:gd name="connsiteX10" fmla="*/ 255296 w 261682"/>
                <a:gd name="connsiteY10" fmla="*/ 48494 h 447424"/>
                <a:gd name="connsiteX11" fmla="*/ 249660 w 261682"/>
                <a:gd name="connsiteY11" fmla="*/ 42656 h 447424"/>
                <a:gd name="connsiteX12" fmla="*/ 251847 w 261682"/>
                <a:gd name="connsiteY12" fmla="*/ 52648 h 447424"/>
                <a:gd name="connsiteX13" fmla="*/ 243841 w 261682"/>
                <a:gd name="connsiteY13" fmla="*/ 50461 h 447424"/>
                <a:gd name="connsiteX14" fmla="*/ 241160 w 261682"/>
                <a:gd name="connsiteY14" fmla="*/ 44550 h 447424"/>
                <a:gd name="connsiteX15" fmla="*/ 241297 w 261682"/>
                <a:gd name="connsiteY15" fmla="*/ 53965 h 447424"/>
                <a:gd name="connsiteX16" fmla="*/ 237052 w 261682"/>
                <a:gd name="connsiteY16" fmla="*/ 53224 h 447424"/>
                <a:gd name="connsiteX17" fmla="*/ 236750 w 261682"/>
                <a:gd name="connsiteY17" fmla="*/ 45813 h 447424"/>
                <a:gd name="connsiteX18" fmla="*/ 230684 w 261682"/>
                <a:gd name="connsiteY18" fmla="*/ 57708 h 447424"/>
                <a:gd name="connsiteX19" fmla="*/ 229339 w 261682"/>
                <a:gd name="connsiteY19" fmla="*/ 47222 h 447424"/>
                <a:gd name="connsiteX20" fmla="*/ 223968 w 261682"/>
                <a:gd name="connsiteY20" fmla="*/ 57589 h 447424"/>
                <a:gd name="connsiteX21" fmla="*/ 221122 w 261682"/>
                <a:gd name="connsiteY21" fmla="*/ 64680 h 447424"/>
                <a:gd name="connsiteX22" fmla="*/ 216877 w 261682"/>
                <a:gd name="connsiteY22" fmla="*/ 62218 h 447424"/>
                <a:gd name="connsiteX23" fmla="*/ 218295 w 261682"/>
                <a:gd name="connsiteY23" fmla="*/ 55100 h 447424"/>
                <a:gd name="connsiteX24" fmla="*/ 211679 w 261682"/>
                <a:gd name="connsiteY24" fmla="*/ 60389 h 447424"/>
                <a:gd name="connsiteX25" fmla="*/ 208559 w 261682"/>
                <a:gd name="connsiteY25" fmla="*/ 55997 h 447424"/>
                <a:gd name="connsiteX26" fmla="*/ 206729 w 261682"/>
                <a:gd name="connsiteY26" fmla="*/ 62292 h 447424"/>
                <a:gd name="connsiteX27" fmla="*/ 209072 w 261682"/>
                <a:gd name="connsiteY27" fmla="*/ 65384 h 447424"/>
                <a:gd name="connsiteX28" fmla="*/ 209776 w 261682"/>
                <a:gd name="connsiteY28" fmla="*/ 67013 h 447424"/>
                <a:gd name="connsiteX29" fmla="*/ 197461 w 261682"/>
                <a:gd name="connsiteY29" fmla="*/ 65247 h 447424"/>
                <a:gd name="connsiteX30" fmla="*/ 205128 w 261682"/>
                <a:gd name="connsiteY30" fmla="*/ 69685 h 447424"/>
                <a:gd name="connsiteX31" fmla="*/ 196646 w 261682"/>
                <a:gd name="connsiteY31" fmla="*/ 73281 h 447424"/>
                <a:gd name="connsiteX32" fmla="*/ 187606 w 261682"/>
                <a:gd name="connsiteY32" fmla="*/ 68422 h 447424"/>
                <a:gd name="connsiteX33" fmla="*/ 182821 w 261682"/>
                <a:gd name="connsiteY33" fmla="*/ 68193 h 447424"/>
                <a:gd name="connsiteX34" fmla="*/ 193590 w 261682"/>
                <a:gd name="connsiteY34" fmla="*/ 76574 h 447424"/>
                <a:gd name="connsiteX35" fmla="*/ 197671 w 261682"/>
                <a:gd name="connsiteY35" fmla="*/ 75522 h 447424"/>
                <a:gd name="connsiteX36" fmla="*/ 201102 w 261682"/>
                <a:gd name="connsiteY36" fmla="*/ 79466 h 447424"/>
                <a:gd name="connsiteX37" fmla="*/ 188887 w 261682"/>
                <a:gd name="connsiteY37" fmla="*/ 80024 h 447424"/>
                <a:gd name="connsiteX38" fmla="*/ 187689 w 261682"/>
                <a:gd name="connsiteY38" fmla="*/ 79887 h 447424"/>
                <a:gd name="connsiteX39" fmla="*/ 187241 w 261682"/>
                <a:gd name="connsiteY39" fmla="*/ 78789 h 447424"/>
                <a:gd name="connsiteX40" fmla="*/ 177633 w 261682"/>
                <a:gd name="connsiteY40" fmla="*/ 77361 h 447424"/>
                <a:gd name="connsiteX41" fmla="*/ 182556 w 261682"/>
                <a:gd name="connsiteY41" fmla="*/ 83556 h 447424"/>
                <a:gd name="connsiteX42" fmla="*/ 186856 w 261682"/>
                <a:gd name="connsiteY42" fmla="*/ 83757 h 447424"/>
                <a:gd name="connsiteX43" fmla="*/ 188192 w 261682"/>
                <a:gd name="connsiteY43" fmla="*/ 82558 h 447424"/>
                <a:gd name="connsiteX44" fmla="*/ 194185 w 261682"/>
                <a:gd name="connsiteY44" fmla="*/ 90043 h 447424"/>
                <a:gd name="connsiteX45" fmla="*/ 186271 w 261682"/>
                <a:gd name="connsiteY45" fmla="*/ 91754 h 447424"/>
                <a:gd name="connsiteX46" fmla="*/ 169682 w 261682"/>
                <a:gd name="connsiteY46" fmla="*/ 85367 h 447424"/>
                <a:gd name="connsiteX47" fmla="*/ 180973 w 261682"/>
                <a:gd name="connsiteY47" fmla="*/ 93840 h 447424"/>
                <a:gd name="connsiteX48" fmla="*/ 176865 w 261682"/>
                <a:gd name="connsiteY48" fmla="*/ 97253 h 447424"/>
                <a:gd name="connsiteX49" fmla="*/ 183270 w 261682"/>
                <a:gd name="connsiteY49" fmla="*/ 102340 h 447424"/>
                <a:gd name="connsiteX50" fmla="*/ 179802 w 261682"/>
                <a:gd name="connsiteY50" fmla="*/ 106467 h 447424"/>
                <a:gd name="connsiteX51" fmla="*/ 171796 w 261682"/>
                <a:gd name="connsiteY51" fmla="*/ 99220 h 447424"/>
                <a:gd name="connsiteX52" fmla="*/ 170744 w 261682"/>
                <a:gd name="connsiteY52" fmla="*/ 105131 h 447424"/>
                <a:gd name="connsiteX53" fmla="*/ 163213 w 261682"/>
                <a:gd name="connsiteY53" fmla="*/ 99083 h 447424"/>
                <a:gd name="connsiteX54" fmla="*/ 164540 w 261682"/>
                <a:gd name="connsiteY54" fmla="*/ 104921 h 447424"/>
                <a:gd name="connsiteX55" fmla="*/ 156735 w 261682"/>
                <a:gd name="connsiteY55" fmla="*/ 108095 h 447424"/>
                <a:gd name="connsiteX56" fmla="*/ 172857 w 261682"/>
                <a:gd name="connsiteY56" fmla="*/ 110593 h 447424"/>
                <a:gd name="connsiteX57" fmla="*/ 175456 w 261682"/>
                <a:gd name="connsiteY57" fmla="*/ 110127 h 447424"/>
                <a:gd name="connsiteX58" fmla="*/ 178759 w 261682"/>
                <a:gd name="connsiteY58" fmla="*/ 111527 h 447424"/>
                <a:gd name="connsiteX59" fmla="*/ 170039 w 261682"/>
                <a:gd name="connsiteY59" fmla="*/ 114766 h 447424"/>
                <a:gd name="connsiteX60" fmla="*/ 162134 w 261682"/>
                <a:gd name="connsiteY60" fmla="*/ 124071 h 447424"/>
                <a:gd name="connsiteX61" fmla="*/ 170039 w 261682"/>
                <a:gd name="connsiteY61" fmla="*/ 124108 h 447424"/>
                <a:gd name="connsiteX62" fmla="*/ 174257 w 261682"/>
                <a:gd name="connsiteY62" fmla="*/ 123074 h 447424"/>
                <a:gd name="connsiteX63" fmla="*/ 176544 w 261682"/>
                <a:gd name="connsiteY63" fmla="*/ 123797 h 447424"/>
                <a:gd name="connsiteX64" fmla="*/ 166370 w 261682"/>
                <a:gd name="connsiteY64" fmla="*/ 131574 h 447424"/>
                <a:gd name="connsiteX65" fmla="*/ 171512 w 261682"/>
                <a:gd name="connsiteY65" fmla="*/ 138052 h 447424"/>
                <a:gd name="connsiteX66" fmla="*/ 162152 w 261682"/>
                <a:gd name="connsiteY66" fmla="*/ 137000 h 447424"/>
                <a:gd name="connsiteX67" fmla="*/ 172198 w 261682"/>
                <a:gd name="connsiteY67" fmla="*/ 145125 h 447424"/>
                <a:gd name="connsiteX68" fmla="*/ 165958 w 261682"/>
                <a:gd name="connsiteY68" fmla="*/ 150871 h 447424"/>
                <a:gd name="connsiteX69" fmla="*/ 166855 w 261682"/>
                <a:gd name="connsiteY69" fmla="*/ 154229 h 447424"/>
                <a:gd name="connsiteX70" fmla="*/ 169389 w 261682"/>
                <a:gd name="connsiteY70" fmla="*/ 154503 h 447424"/>
                <a:gd name="connsiteX71" fmla="*/ 163479 w 261682"/>
                <a:gd name="connsiteY71" fmla="*/ 159481 h 447424"/>
                <a:gd name="connsiteX72" fmla="*/ 169947 w 261682"/>
                <a:gd name="connsiteY72" fmla="*/ 160597 h 447424"/>
                <a:gd name="connsiteX73" fmla="*/ 167111 w 261682"/>
                <a:gd name="connsiteY73" fmla="*/ 164788 h 447424"/>
                <a:gd name="connsiteX74" fmla="*/ 176526 w 261682"/>
                <a:gd name="connsiteY74" fmla="*/ 164788 h 447424"/>
                <a:gd name="connsiteX75" fmla="*/ 170899 w 261682"/>
                <a:gd name="connsiteY75" fmla="*/ 170479 h 447424"/>
                <a:gd name="connsiteX76" fmla="*/ 178493 w 261682"/>
                <a:gd name="connsiteY76" fmla="*/ 172876 h 447424"/>
                <a:gd name="connsiteX77" fmla="*/ 177148 w 261682"/>
                <a:gd name="connsiteY77" fmla="*/ 178942 h 447424"/>
                <a:gd name="connsiteX78" fmla="*/ 184047 w 261682"/>
                <a:gd name="connsiteY78" fmla="*/ 175356 h 447424"/>
                <a:gd name="connsiteX79" fmla="*/ 186929 w 261682"/>
                <a:gd name="connsiteY79" fmla="*/ 183664 h 447424"/>
                <a:gd name="connsiteX80" fmla="*/ 189043 w 261682"/>
                <a:gd name="connsiteY80" fmla="*/ 190206 h 447424"/>
                <a:gd name="connsiteX81" fmla="*/ 194176 w 261682"/>
                <a:gd name="connsiteY81" fmla="*/ 179290 h 447424"/>
                <a:gd name="connsiteX82" fmla="*/ 199693 w 261682"/>
                <a:gd name="connsiteY82" fmla="*/ 180589 h 447424"/>
                <a:gd name="connsiteX83" fmla="*/ 196674 w 261682"/>
                <a:gd name="connsiteY83" fmla="*/ 191148 h 447424"/>
                <a:gd name="connsiteX84" fmla="*/ 210673 w 261682"/>
                <a:gd name="connsiteY84" fmla="*/ 184441 h 447424"/>
                <a:gd name="connsiteX85" fmla="*/ 208587 w 261682"/>
                <a:gd name="connsiteY85" fmla="*/ 191651 h 447424"/>
                <a:gd name="connsiteX86" fmla="*/ 196152 w 261682"/>
                <a:gd name="connsiteY86" fmla="*/ 198797 h 447424"/>
                <a:gd name="connsiteX87" fmla="*/ 205860 w 261682"/>
                <a:gd name="connsiteY87" fmla="*/ 198239 h 447424"/>
                <a:gd name="connsiteX88" fmla="*/ 208669 w 261682"/>
                <a:gd name="connsiteY88" fmla="*/ 195915 h 447424"/>
                <a:gd name="connsiteX89" fmla="*/ 210289 w 261682"/>
                <a:gd name="connsiteY89" fmla="*/ 202658 h 447424"/>
                <a:gd name="connsiteX90" fmla="*/ 213674 w 261682"/>
                <a:gd name="connsiteY90" fmla="*/ 200902 h 447424"/>
                <a:gd name="connsiteX91" fmla="*/ 213601 w 261682"/>
                <a:gd name="connsiteY91" fmla="*/ 208148 h 447424"/>
                <a:gd name="connsiteX92" fmla="*/ 216547 w 261682"/>
                <a:gd name="connsiteY92" fmla="*/ 205751 h 447424"/>
                <a:gd name="connsiteX93" fmla="*/ 220848 w 261682"/>
                <a:gd name="connsiteY93" fmla="*/ 207087 h 447424"/>
                <a:gd name="connsiteX94" fmla="*/ 219301 w 261682"/>
                <a:gd name="connsiteY94" fmla="*/ 199218 h 447424"/>
                <a:gd name="connsiteX95" fmla="*/ 224636 w 261682"/>
                <a:gd name="connsiteY95" fmla="*/ 199493 h 447424"/>
                <a:gd name="connsiteX96" fmla="*/ 225624 w 261682"/>
                <a:gd name="connsiteY96" fmla="*/ 210253 h 447424"/>
                <a:gd name="connsiteX97" fmla="*/ 233044 w 261682"/>
                <a:gd name="connsiteY97" fmla="*/ 204516 h 447424"/>
                <a:gd name="connsiteX98" fmla="*/ 231114 w 261682"/>
                <a:gd name="connsiteY98" fmla="*/ 214123 h 447424"/>
                <a:gd name="connsiteX99" fmla="*/ 234773 w 261682"/>
                <a:gd name="connsiteY99" fmla="*/ 222285 h 447424"/>
                <a:gd name="connsiteX100" fmla="*/ 239422 w 261682"/>
                <a:gd name="connsiteY100" fmla="*/ 223127 h 447424"/>
                <a:gd name="connsiteX101" fmla="*/ 242798 w 261682"/>
                <a:gd name="connsiteY101" fmla="*/ 219320 h 447424"/>
                <a:gd name="connsiteX102" fmla="*/ 242459 w 261682"/>
                <a:gd name="connsiteY102" fmla="*/ 230858 h 447424"/>
                <a:gd name="connsiteX103" fmla="*/ 238799 w 261682"/>
                <a:gd name="connsiteY103" fmla="*/ 239541 h 447424"/>
                <a:gd name="connsiteX104" fmla="*/ 228991 w 261682"/>
                <a:gd name="connsiteY104" fmla="*/ 258628 h 447424"/>
                <a:gd name="connsiteX105" fmla="*/ 188000 w 261682"/>
                <a:gd name="connsiteY105" fmla="*/ 271602 h 447424"/>
                <a:gd name="connsiteX106" fmla="*/ 206748 w 261682"/>
                <a:gd name="connsiteY106" fmla="*/ 272078 h 447424"/>
                <a:gd name="connsiteX107" fmla="*/ 214854 w 261682"/>
                <a:gd name="connsiteY107" fmla="*/ 273084 h 447424"/>
                <a:gd name="connsiteX108" fmla="*/ 235002 w 261682"/>
                <a:gd name="connsiteY108" fmla="*/ 273084 h 447424"/>
                <a:gd name="connsiteX109" fmla="*/ 256285 w 261682"/>
                <a:gd name="connsiteY109" fmla="*/ 273304 h 447424"/>
                <a:gd name="connsiteX110" fmla="*/ 256312 w 261682"/>
                <a:gd name="connsiteY110" fmla="*/ 273395 h 44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61682" h="447424">
                  <a:moveTo>
                    <a:pt x="256312" y="273395"/>
                  </a:moveTo>
                  <a:cubicBezTo>
                    <a:pt x="247107" y="330023"/>
                    <a:pt x="231480" y="387612"/>
                    <a:pt x="208193" y="447378"/>
                  </a:cubicBezTo>
                  <a:lnTo>
                    <a:pt x="208166" y="447378"/>
                  </a:lnTo>
                  <a:lnTo>
                    <a:pt x="686" y="447378"/>
                  </a:lnTo>
                  <a:lnTo>
                    <a:pt x="686" y="686"/>
                  </a:lnTo>
                  <a:lnTo>
                    <a:pt x="256037" y="686"/>
                  </a:lnTo>
                  <a:cubicBezTo>
                    <a:pt x="258160" y="15390"/>
                    <a:pt x="259578" y="26168"/>
                    <a:pt x="261088" y="40744"/>
                  </a:cubicBezTo>
                  <a:cubicBezTo>
                    <a:pt x="261088" y="40744"/>
                    <a:pt x="256715" y="42098"/>
                    <a:pt x="257126" y="45676"/>
                  </a:cubicBezTo>
                  <a:cubicBezTo>
                    <a:pt x="257584" y="49601"/>
                    <a:pt x="259313" y="50534"/>
                    <a:pt x="259313" y="50534"/>
                  </a:cubicBezTo>
                  <a:lnTo>
                    <a:pt x="257410" y="51440"/>
                  </a:lnTo>
                  <a:cubicBezTo>
                    <a:pt x="257410" y="51440"/>
                    <a:pt x="255305" y="48375"/>
                    <a:pt x="255296" y="48494"/>
                  </a:cubicBezTo>
                  <a:cubicBezTo>
                    <a:pt x="255296" y="45474"/>
                    <a:pt x="256568" y="40964"/>
                    <a:pt x="249660" y="42656"/>
                  </a:cubicBezTo>
                  <a:cubicBezTo>
                    <a:pt x="247272" y="47927"/>
                    <a:pt x="253466" y="49061"/>
                    <a:pt x="251847" y="52648"/>
                  </a:cubicBezTo>
                  <a:cubicBezTo>
                    <a:pt x="244518" y="53069"/>
                    <a:pt x="249660" y="47158"/>
                    <a:pt x="243841" y="50461"/>
                  </a:cubicBezTo>
                  <a:cubicBezTo>
                    <a:pt x="244225" y="48768"/>
                    <a:pt x="242999" y="44257"/>
                    <a:pt x="241160" y="44550"/>
                  </a:cubicBezTo>
                  <a:cubicBezTo>
                    <a:pt x="240364" y="47103"/>
                    <a:pt x="238424" y="51385"/>
                    <a:pt x="241297" y="53965"/>
                  </a:cubicBezTo>
                  <a:cubicBezTo>
                    <a:pt x="240391" y="54578"/>
                    <a:pt x="237683" y="54167"/>
                    <a:pt x="237052" y="53224"/>
                  </a:cubicBezTo>
                  <a:cubicBezTo>
                    <a:pt x="236201" y="51952"/>
                    <a:pt x="239010" y="49757"/>
                    <a:pt x="236750" y="45813"/>
                  </a:cubicBezTo>
                  <a:cubicBezTo>
                    <a:pt x="229997" y="48723"/>
                    <a:pt x="236265" y="55237"/>
                    <a:pt x="230684" y="57708"/>
                  </a:cubicBezTo>
                  <a:cubicBezTo>
                    <a:pt x="224562" y="56930"/>
                    <a:pt x="234234" y="51715"/>
                    <a:pt x="229339" y="47222"/>
                  </a:cubicBezTo>
                  <a:cubicBezTo>
                    <a:pt x="223858" y="48494"/>
                    <a:pt x="221726" y="54212"/>
                    <a:pt x="223968" y="57589"/>
                  </a:cubicBezTo>
                  <a:cubicBezTo>
                    <a:pt x="223849" y="60581"/>
                    <a:pt x="221515" y="62090"/>
                    <a:pt x="221122" y="64680"/>
                  </a:cubicBezTo>
                  <a:cubicBezTo>
                    <a:pt x="218368" y="64250"/>
                    <a:pt x="217197" y="63243"/>
                    <a:pt x="216877" y="62218"/>
                  </a:cubicBezTo>
                  <a:cubicBezTo>
                    <a:pt x="216529" y="60306"/>
                    <a:pt x="221881" y="59318"/>
                    <a:pt x="218295" y="55100"/>
                  </a:cubicBezTo>
                  <a:cubicBezTo>
                    <a:pt x="212457" y="56015"/>
                    <a:pt x="216328" y="65448"/>
                    <a:pt x="211679" y="60389"/>
                  </a:cubicBezTo>
                  <a:cubicBezTo>
                    <a:pt x="211185" y="58202"/>
                    <a:pt x="209694" y="56235"/>
                    <a:pt x="208559" y="55997"/>
                  </a:cubicBezTo>
                  <a:cubicBezTo>
                    <a:pt x="206336" y="57607"/>
                    <a:pt x="205293" y="60105"/>
                    <a:pt x="206729" y="62292"/>
                  </a:cubicBezTo>
                  <a:lnTo>
                    <a:pt x="209072" y="65384"/>
                  </a:lnTo>
                  <a:cubicBezTo>
                    <a:pt x="208770" y="65302"/>
                    <a:pt x="210078" y="67095"/>
                    <a:pt x="209776" y="67013"/>
                  </a:cubicBezTo>
                  <a:cubicBezTo>
                    <a:pt x="205906" y="63911"/>
                    <a:pt x="200736" y="61770"/>
                    <a:pt x="197461" y="65247"/>
                  </a:cubicBezTo>
                  <a:cubicBezTo>
                    <a:pt x="197882" y="68495"/>
                    <a:pt x="200700" y="68697"/>
                    <a:pt x="205128" y="69685"/>
                  </a:cubicBezTo>
                  <a:cubicBezTo>
                    <a:pt x="199529" y="70206"/>
                    <a:pt x="198476" y="72173"/>
                    <a:pt x="196646" y="73281"/>
                  </a:cubicBezTo>
                  <a:cubicBezTo>
                    <a:pt x="195997" y="69584"/>
                    <a:pt x="191669" y="69017"/>
                    <a:pt x="187606" y="68422"/>
                  </a:cubicBezTo>
                  <a:cubicBezTo>
                    <a:pt x="185356" y="68980"/>
                    <a:pt x="183873" y="67397"/>
                    <a:pt x="182821" y="68193"/>
                  </a:cubicBezTo>
                  <a:cubicBezTo>
                    <a:pt x="184523" y="72393"/>
                    <a:pt x="188622" y="75586"/>
                    <a:pt x="193590" y="76574"/>
                  </a:cubicBezTo>
                  <a:cubicBezTo>
                    <a:pt x="195832" y="76318"/>
                    <a:pt x="196125" y="76373"/>
                    <a:pt x="197671" y="75522"/>
                  </a:cubicBezTo>
                  <a:cubicBezTo>
                    <a:pt x="200672" y="76922"/>
                    <a:pt x="200316" y="77371"/>
                    <a:pt x="201102" y="79466"/>
                  </a:cubicBezTo>
                  <a:cubicBezTo>
                    <a:pt x="196747" y="81415"/>
                    <a:pt x="193234" y="78889"/>
                    <a:pt x="188887" y="80024"/>
                  </a:cubicBezTo>
                  <a:cubicBezTo>
                    <a:pt x="188897" y="80180"/>
                    <a:pt x="187744" y="80180"/>
                    <a:pt x="187689" y="79887"/>
                  </a:cubicBezTo>
                  <a:cubicBezTo>
                    <a:pt x="187753" y="79832"/>
                    <a:pt x="187186" y="78844"/>
                    <a:pt x="187241" y="78789"/>
                  </a:cubicBezTo>
                  <a:cubicBezTo>
                    <a:pt x="185365" y="75175"/>
                    <a:pt x="180305" y="76584"/>
                    <a:pt x="177633" y="77361"/>
                  </a:cubicBezTo>
                  <a:cubicBezTo>
                    <a:pt x="177240" y="80253"/>
                    <a:pt x="180159" y="82568"/>
                    <a:pt x="182556" y="83556"/>
                  </a:cubicBezTo>
                  <a:cubicBezTo>
                    <a:pt x="185795" y="84709"/>
                    <a:pt x="186856" y="83766"/>
                    <a:pt x="186856" y="83757"/>
                  </a:cubicBezTo>
                  <a:lnTo>
                    <a:pt x="188192" y="82558"/>
                  </a:lnTo>
                  <a:cubicBezTo>
                    <a:pt x="189601" y="87691"/>
                    <a:pt x="191431" y="87948"/>
                    <a:pt x="194185" y="90043"/>
                  </a:cubicBezTo>
                  <a:cubicBezTo>
                    <a:pt x="191175" y="91141"/>
                    <a:pt x="190059" y="92056"/>
                    <a:pt x="186271" y="91754"/>
                  </a:cubicBezTo>
                  <a:cubicBezTo>
                    <a:pt x="181998" y="85166"/>
                    <a:pt x="169197" y="82284"/>
                    <a:pt x="169682" y="85367"/>
                  </a:cubicBezTo>
                  <a:cubicBezTo>
                    <a:pt x="171512" y="92193"/>
                    <a:pt x="180973" y="93840"/>
                    <a:pt x="180973" y="93840"/>
                  </a:cubicBezTo>
                  <a:cubicBezTo>
                    <a:pt x="180973" y="93840"/>
                    <a:pt x="176023" y="95670"/>
                    <a:pt x="176865" y="97253"/>
                  </a:cubicBezTo>
                  <a:cubicBezTo>
                    <a:pt x="177697" y="98863"/>
                    <a:pt x="184184" y="99842"/>
                    <a:pt x="183270" y="102340"/>
                  </a:cubicBezTo>
                  <a:cubicBezTo>
                    <a:pt x="176508" y="99339"/>
                    <a:pt x="175209" y="100565"/>
                    <a:pt x="179802" y="106467"/>
                  </a:cubicBezTo>
                  <a:cubicBezTo>
                    <a:pt x="174120" y="106741"/>
                    <a:pt x="175392" y="100629"/>
                    <a:pt x="171796" y="99220"/>
                  </a:cubicBezTo>
                  <a:cubicBezTo>
                    <a:pt x="169197" y="101114"/>
                    <a:pt x="170744" y="105131"/>
                    <a:pt x="170744" y="105131"/>
                  </a:cubicBezTo>
                  <a:cubicBezTo>
                    <a:pt x="169435" y="104106"/>
                    <a:pt x="166031" y="98369"/>
                    <a:pt x="163213" y="99083"/>
                  </a:cubicBezTo>
                  <a:cubicBezTo>
                    <a:pt x="162298" y="99787"/>
                    <a:pt x="162298" y="102880"/>
                    <a:pt x="164540" y="104921"/>
                  </a:cubicBezTo>
                  <a:cubicBezTo>
                    <a:pt x="161804" y="105515"/>
                    <a:pt x="157403" y="105149"/>
                    <a:pt x="156735" y="108095"/>
                  </a:cubicBezTo>
                  <a:cubicBezTo>
                    <a:pt x="161182" y="111481"/>
                    <a:pt x="165885" y="111472"/>
                    <a:pt x="172857" y="110593"/>
                  </a:cubicBezTo>
                  <a:cubicBezTo>
                    <a:pt x="172857" y="110593"/>
                    <a:pt x="174129" y="110566"/>
                    <a:pt x="175456" y="110127"/>
                  </a:cubicBezTo>
                  <a:cubicBezTo>
                    <a:pt x="176782" y="109688"/>
                    <a:pt x="178759" y="111527"/>
                    <a:pt x="178759" y="111527"/>
                  </a:cubicBezTo>
                  <a:cubicBezTo>
                    <a:pt x="175328" y="112304"/>
                    <a:pt x="176782" y="113439"/>
                    <a:pt x="170039" y="114766"/>
                  </a:cubicBezTo>
                  <a:cubicBezTo>
                    <a:pt x="165610" y="116888"/>
                    <a:pt x="162134" y="119633"/>
                    <a:pt x="162134" y="124071"/>
                  </a:cubicBezTo>
                  <a:cubicBezTo>
                    <a:pt x="164879" y="125425"/>
                    <a:pt x="168218" y="126724"/>
                    <a:pt x="170039" y="124108"/>
                  </a:cubicBezTo>
                  <a:cubicBezTo>
                    <a:pt x="172985" y="119835"/>
                    <a:pt x="172198" y="123266"/>
                    <a:pt x="174257" y="123074"/>
                  </a:cubicBezTo>
                  <a:lnTo>
                    <a:pt x="176544" y="123797"/>
                  </a:lnTo>
                  <a:cubicBezTo>
                    <a:pt x="174687" y="128353"/>
                    <a:pt x="164320" y="128280"/>
                    <a:pt x="166370" y="131574"/>
                  </a:cubicBezTo>
                  <a:cubicBezTo>
                    <a:pt x="168346" y="134749"/>
                    <a:pt x="171512" y="138052"/>
                    <a:pt x="171512" y="138052"/>
                  </a:cubicBezTo>
                  <a:cubicBezTo>
                    <a:pt x="171512" y="138052"/>
                    <a:pt x="164220" y="134374"/>
                    <a:pt x="162152" y="137000"/>
                  </a:cubicBezTo>
                  <a:cubicBezTo>
                    <a:pt x="160230" y="139452"/>
                    <a:pt x="164540" y="143404"/>
                    <a:pt x="172198" y="145125"/>
                  </a:cubicBezTo>
                  <a:cubicBezTo>
                    <a:pt x="169591" y="146717"/>
                    <a:pt x="160395" y="145097"/>
                    <a:pt x="165958" y="150871"/>
                  </a:cubicBezTo>
                  <a:cubicBezTo>
                    <a:pt x="159343" y="153661"/>
                    <a:pt x="161502" y="155638"/>
                    <a:pt x="166855" y="154229"/>
                  </a:cubicBezTo>
                  <a:lnTo>
                    <a:pt x="169389" y="154503"/>
                  </a:lnTo>
                  <a:cubicBezTo>
                    <a:pt x="167816" y="155601"/>
                    <a:pt x="163085" y="157779"/>
                    <a:pt x="163479" y="159481"/>
                  </a:cubicBezTo>
                  <a:cubicBezTo>
                    <a:pt x="163753" y="161731"/>
                    <a:pt x="169097" y="158913"/>
                    <a:pt x="169947" y="160597"/>
                  </a:cubicBezTo>
                  <a:cubicBezTo>
                    <a:pt x="170323" y="163031"/>
                    <a:pt x="167367" y="164083"/>
                    <a:pt x="167111" y="164788"/>
                  </a:cubicBezTo>
                  <a:cubicBezTo>
                    <a:pt x="170899" y="167185"/>
                    <a:pt x="173122" y="161393"/>
                    <a:pt x="176526" y="164788"/>
                  </a:cubicBezTo>
                  <a:cubicBezTo>
                    <a:pt x="175218" y="167276"/>
                    <a:pt x="169728" y="166782"/>
                    <a:pt x="170899" y="170479"/>
                  </a:cubicBezTo>
                  <a:cubicBezTo>
                    <a:pt x="172994" y="172071"/>
                    <a:pt x="176398" y="171375"/>
                    <a:pt x="178493" y="172876"/>
                  </a:cubicBezTo>
                  <a:cubicBezTo>
                    <a:pt x="178493" y="172876"/>
                    <a:pt x="175703" y="178238"/>
                    <a:pt x="177148" y="178942"/>
                  </a:cubicBezTo>
                  <a:cubicBezTo>
                    <a:pt x="180168" y="180415"/>
                    <a:pt x="183004" y="175657"/>
                    <a:pt x="184047" y="175356"/>
                  </a:cubicBezTo>
                  <a:cubicBezTo>
                    <a:pt x="183270" y="181550"/>
                    <a:pt x="188494" y="179482"/>
                    <a:pt x="186929" y="183664"/>
                  </a:cubicBezTo>
                  <a:cubicBezTo>
                    <a:pt x="186865" y="185905"/>
                    <a:pt x="186719" y="189007"/>
                    <a:pt x="189043" y="190206"/>
                  </a:cubicBezTo>
                  <a:cubicBezTo>
                    <a:pt x="193828" y="188732"/>
                    <a:pt x="194286" y="184935"/>
                    <a:pt x="194176" y="179290"/>
                  </a:cubicBezTo>
                  <a:cubicBezTo>
                    <a:pt x="194139" y="177323"/>
                    <a:pt x="199693" y="180589"/>
                    <a:pt x="199693" y="180589"/>
                  </a:cubicBezTo>
                  <a:cubicBezTo>
                    <a:pt x="203070" y="183307"/>
                    <a:pt x="193966" y="185375"/>
                    <a:pt x="196674" y="191148"/>
                  </a:cubicBezTo>
                  <a:cubicBezTo>
                    <a:pt x="204378" y="192228"/>
                    <a:pt x="204378" y="185658"/>
                    <a:pt x="210673" y="184441"/>
                  </a:cubicBezTo>
                  <a:cubicBezTo>
                    <a:pt x="213418" y="186354"/>
                    <a:pt x="209502" y="189446"/>
                    <a:pt x="208587" y="191651"/>
                  </a:cubicBezTo>
                  <a:cubicBezTo>
                    <a:pt x="204662" y="193847"/>
                    <a:pt x="199885" y="191194"/>
                    <a:pt x="196152" y="198797"/>
                  </a:cubicBezTo>
                  <a:cubicBezTo>
                    <a:pt x="201496" y="200984"/>
                    <a:pt x="204049" y="199182"/>
                    <a:pt x="205860" y="198239"/>
                  </a:cubicBezTo>
                  <a:cubicBezTo>
                    <a:pt x="207562" y="197004"/>
                    <a:pt x="207361" y="196409"/>
                    <a:pt x="208669" y="195915"/>
                  </a:cubicBezTo>
                  <a:cubicBezTo>
                    <a:pt x="208797" y="198010"/>
                    <a:pt x="208276" y="201789"/>
                    <a:pt x="210289" y="202658"/>
                  </a:cubicBezTo>
                  <a:cubicBezTo>
                    <a:pt x="212045" y="202521"/>
                    <a:pt x="212201" y="201890"/>
                    <a:pt x="213674" y="200902"/>
                  </a:cubicBezTo>
                  <a:cubicBezTo>
                    <a:pt x="215220" y="202512"/>
                    <a:pt x="211204" y="206456"/>
                    <a:pt x="213601" y="208148"/>
                  </a:cubicBezTo>
                  <a:cubicBezTo>
                    <a:pt x="215861" y="207727"/>
                    <a:pt x="216547" y="205751"/>
                    <a:pt x="216547" y="205751"/>
                  </a:cubicBezTo>
                  <a:cubicBezTo>
                    <a:pt x="217920" y="207544"/>
                    <a:pt x="219448" y="207572"/>
                    <a:pt x="220848" y="207087"/>
                  </a:cubicBezTo>
                  <a:cubicBezTo>
                    <a:pt x="221616" y="205175"/>
                    <a:pt x="221790" y="200792"/>
                    <a:pt x="219301" y="199218"/>
                  </a:cubicBezTo>
                  <a:cubicBezTo>
                    <a:pt x="220482" y="197827"/>
                    <a:pt x="223373" y="200472"/>
                    <a:pt x="224636" y="199493"/>
                  </a:cubicBezTo>
                  <a:cubicBezTo>
                    <a:pt x="226996" y="202384"/>
                    <a:pt x="221689" y="207929"/>
                    <a:pt x="225624" y="210253"/>
                  </a:cubicBezTo>
                  <a:cubicBezTo>
                    <a:pt x="229421" y="209905"/>
                    <a:pt x="229247" y="206108"/>
                    <a:pt x="233044" y="204516"/>
                  </a:cubicBezTo>
                  <a:cubicBezTo>
                    <a:pt x="232385" y="208405"/>
                    <a:pt x="236869" y="211223"/>
                    <a:pt x="231114" y="214123"/>
                  </a:cubicBezTo>
                  <a:cubicBezTo>
                    <a:pt x="231114" y="217920"/>
                    <a:pt x="238177" y="216795"/>
                    <a:pt x="234773" y="222285"/>
                  </a:cubicBezTo>
                  <a:cubicBezTo>
                    <a:pt x="236082" y="224481"/>
                    <a:pt x="237848" y="223529"/>
                    <a:pt x="239422" y="223127"/>
                  </a:cubicBezTo>
                  <a:lnTo>
                    <a:pt x="242798" y="219320"/>
                  </a:lnTo>
                  <a:cubicBezTo>
                    <a:pt x="241883" y="222422"/>
                    <a:pt x="241544" y="227271"/>
                    <a:pt x="242459" y="230858"/>
                  </a:cubicBezTo>
                  <a:cubicBezTo>
                    <a:pt x="241288" y="233759"/>
                    <a:pt x="244070" y="237052"/>
                    <a:pt x="238799" y="239541"/>
                  </a:cubicBezTo>
                  <a:cubicBezTo>
                    <a:pt x="237363" y="246733"/>
                    <a:pt x="237363" y="254034"/>
                    <a:pt x="228991" y="258628"/>
                  </a:cubicBezTo>
                  <a:cubicBezTo>
                    <a:pt x="224270" y="267512"/>
                    <a:pt x="194542" y="262818"/>
                    <a:pt x="188000" y="271602"/>
                  </a:cubicBezTo>
                  <a:cubicBezTo>
                    <a:pt x="189574" y="273203"/>
                    <a:pt x="204790" y="272682"/>
                    <a:pt x="206748" y="272078"/>
                  </a:cubicBezTo>
                  <a:cubicBezTo>
                    <a:pt x="209621" y="270678"/>
                    <a:pt x="211844" y="273185"/>
                    <a:pt x="214854" y="273084"/>
                  </a:cubicBezTo>
                  <a:cubicBezTo>
                    <a:pt x="221525" y="273084"/>
                    <a:pt x="229512" y="270888"/>
                    <a:pt x="235002" y="273084"/>
                  </a:cubicBezTo>
                  <a:cubicBezTo>
                    <a:pt x="242752" y="273002"/>
                    <a:pt x="249303" y="273276"/>
                    <a:pt x="256285" y="273304"/>
                  </a:cubicBezTo>
                  <a:lnTo>
                    <a:pt x="256312" y="273395"/>
                  </a:lnTo>
                  <a:close/>
                </a:path>
              </a:pathLst>
            </a:custGeom>
            <a:solidFill>
              <a:srgbClr val="2F46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8F3AC1-438F-D448-ABE0-575DAD4FC626}"/>
                </a:ext>
              </a:extLst>
            </p:cNvPr>
            <p:cNvSpPr/>
            <p:nvPr/>
          </p:nvSpPr>
          <p:spPr>
            <a:xfrm>
              <a:off x="11577290" y="6472094"/>
              <a:ext cx="84178" cy="81433"/>
            </a:xfrm>
            <a:custGeom>
              <a:avLst/>
              <a:gdLst>
                <a:gd name="connsiteX0" fmla="*/ 42244 w 84177"/>
                <a:gd name="connsiteY0" fmla="*/ 64826 h 81433"/>
                <a:gd name="connsiteX1" fmla="*/ 21712 w 84177"/>
                <a:gd name="connsiteY1" fmla="*/ 40469 h 81433"/>
                <a:gd name="connsiteX2" fmla="*/ 42244 w 84177"/>
                <a:gd name="connsiteY2" fmla="*/ 16982 h 81433"/>
                <a:gd name="connsiteX3" fmla="*/ 62474 w 84177"/>
                <a:gd name="connsiteY3" fmla="*/ 40469 h 81433"/>
                <a:gd name="connsiteX4" fmla="*/ 42244 w 84177"/>
                <a:gd name="connsiteY4" fmla="*/ 64826 h 81433"/>
                <a:gd name="connsiteX5" fmla="*/ 42244 w 84177"/>
                <a:gd name="connsiteY5" fmla="*/ 686 h 81433"/>
                <a:gd name="connsiteX6" fmla="*/ 686 w 84177"/>
                <a:gd name="connsiteY6" fmla="*/ 40469 h 81433"/>
                <a:gd name="connsiteX7" fmla="*/ 42244 w 84177"/>
                <a:gd name="connsiteY7" fmla="*/ 81131 h 81433"/>
                <a:gd name="connsiteX8" fmla="*/ 83491 w 84177"/>
                <a:gd name="connsiteY8" fmla="*/ 40469 h 81433"/>
                <a:gd name="connsiteX9" fmla="*/ 42244 w 84177"/>
                <a:gd name="connsiteY9" fmla="*/ 68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177" h="81433">
                  <a:moveTo>
                    <a:pt x="42244" y="64826"/>
                  </a:moveTo>
                  <a:cubicBezTo>
                    <a:pt x="29179" y="64826"/>
                    <a:pt x="21712" y="54432"/>
                    <a:pt x="21712" y="40469"/>
                  </a:cubicBezTo>
                  <a:cubicBezTo>
                    <a:pt x="21712" y="26351"/>
                    <a:pt x="28401" y="16982"/>
                    <a:pt x="42244" y="16982"/>
                  </a:cubicBezTo>
                  <a:cubicBezTo>
                    <a:pt x="55777" y="16982"/>
                    <a:pt x="62474" y="25601"/>
                    <a:pt x="62474" y="40469"/>
                  </a:cubicBezTo>
                  <a:cubicBezTo>
                    <a:pt x="62474" y="54276"/>
                    <a:pt x="55942" y="64826"/>
                    <a:pt x="42244" y="64826"/>
                  </a:cubicBezTo>
                  <a:moveTo>
                    <a:pt x="42244" y="686"/>
                  </a:moveTo>
                  <a:cubicBezTo>
                    <a:pt x="17503" y="686"/>
                    <a:pt x="686" y="16396"/>
                    <a:pt x="686" y="40469"/>
                  </a:cubicBezTo>
                  <a:cubicBezTo>
                    <a:pt x="686" y="64085"/>
                    <a:pt x="17815" y="81131"/>
                    <a:pt x="42244" y="81131"/>
                  </a:cubicBezTo>
                  <a:cubicBezTo>
                    <a:pt x="66985" y="81131"/>
                    <a:pt x="83491" y="62896"/>
                    <a:pt x="83491" y="40469"/>
                  </a:cubicBezTo>
                  <a:cubicBezTo>
                    <a:pt x="83491" y="16845"/>
                    <a:pt x="66839" y="686"/>
                    <a:pt x="42244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C3DB64-CE34-A047-BCC0-6AC493A4D5F6}"/>
                </a:ext>
              </a:extLst>
            </p:cNvPr>
            <p:cNvSpPr/>
            <p:nvPr/>
          </p:nvSpPr>
          <p:spPr>
            <a:xfrm>
              <a:off x="11671011" y="6472094"/>
              <a:ext cx="57643" cy="81433"/>
            </a:xfrm>
            <a:custGeom>
              <a:avLst/>
              <a:gdLst>
                <a:gd name="connsiteX0" fmla="*/ 49491 w 57643"/>
                <a:gd name="connsiteY0" fmla="*/ 17275 h 81433"/>
                <a:gd name="connsiteX1" fmla="*/ 35629 w 57643"/>
                <a:gd name="connsiteY1" fmla="*/ 15491 h 81433"/>
                <a:gd name="connsiteX2" fmla="*/ 21703 w 57643"/>
                <a:gd name="connsiteY2" fmla="*/ 21438 h 81433"/>
                <a:gd name="connsiteX3" fmla="*/ 38118 w 57643"/>
                <a:gd name="connsiteY3" fmla="*/ 34376 h 81433"/>
                <a:gd name="connsiteX4" fmla="*/ 57735 w 57643"/>
                <a:gd name="connsiteY4" fmla="*/ 58165 h 81433"/>
                <a:gd name="connsiteX5" fmla="*/ 24796 w 57643"/>
                <a:gd name="connsiteY5" fmla="*/ 81140 h 81433"/>
                <a:gd name="connsiteX6" fmla="*/ 2077 w 57643"/>
                <a:gd name="connsiteY6" fmla="*/ 77727 h 81433"/>
                <a:gd name="connsiteX7" fmla="*/ 2077 w 57643"/>
                <a:gd name="connsiteY7" fmla="*/ 61432 h 81433"/>
                <a:gd name="connsiteX8" fmla="*/ 25574 w 57643"/>
                <a:gd name="connsiteY8" fmla="*/ 66336 h 81433"/>
                <a:gd name="connsiteX9" fmla="*/ 36718 w 57643"/>
                <a:gd name="connsiteY9" fmla="*/ 58751 h 81433"/>
                <a:gd name="connsiteX10" fmla="*/ 20459 w 57643"/>
                <a:gd name="connsiteY10" fmla="*/ 45968 h 81433"/>
                <a:gd name="connsiteX11" fmla="*/ 686 w 57643"/>
                <a:gd name="connsiteY11" fmla="*/ 21429 h 81433"/>
                <a:gd name="connsiteX12" fmla="*/ 32070 w 57643"/>
                <a:gd name="connsiteY12" fmla="*/ 686 h 81433"/>
                <a:gd name="connsiteX13" fmla="*/ 49491 w 57643"/>
                <a:gd name="connsiteY13" fmla="*/ 1967 h 81433"/>
                <a:gd name="connsiteX14" fmla="*/ 49491 w 57643"/>
                <a:gd name="connsiteY14" fmla="*/ 17275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9491" y="17275"/>
                  </a:moveTo>
                  <a:cubicBezTo>
                    <a:pt x="44815" y="16534"/>
                    <a:pt x="40305" y="15491"/>
                    <a:pt x="35629" y="15491"/>
                  </a:cubicBezTo>
                  <a:cubicBezTo>
                    <a:pt x="27431" y="15491"/>
                    <a:pt x="21703" y="17421"/>
                    <a:pt x="21703" y="21438"/>
                  </a:cubicBezTo>
                  <a:cubicBezTo>
                    <a:pt x="21703" y="26049"/>
                    <a:pt x="29444" y="29764"/>
                    <a:pt x="38118" y="34376"/>
                  </a:cubicBezTo>
                  <a:cubicBezTo>
                    <a:pt x="46371" y="38841"/>
                    <a:pt x="57735" y="44779"/>
                    <a:pt x="57735" y="58165"/>
                  </a:cubicBezTo>
                  <a:cubicBezTo>
                    <a:pt x="57735" y="72860"/>
                    <a:pt x="44660" y="81140"/>
                    <a:pt x="24796" y="81140"/>
                  </a:cubicBezTo>
                  <a:cubicBezTo>
                    <a:pt x="15774" y="81140"/>
                    <a:pt x="9552" y="79365"/>
                    <a:pt x="2077" y="77727"/>
                  </a:cubicBezTo>
                  <a:lnTo>
                    <a:pt x="2077" y="61432"/>
                  </a:lnTo>
                  <a:cubicBezTo>
                    <a:pt x="7841" y="63216"/>
                    <a:pt x="17183" y="66336"/>
                    <a:pt x="25574" y="66336"/>
                  </a:cubicBezTo>
                  <a:cubicBezTo>
                    <a:pt x="31137" y="66336"/>
                    <a:pt x="36718" y="63801"/>
                    <a:pt x="36718" y="58751"/>
                  </a:cubicBezTo>
                  <a:cubicBezTo>
                    <a:pt x="36718" y="54130"/>
                    <a:pt x="30057" y="51312"/>
                    <a:pt x="20459" y="45968"/>
                  </a:cubicBezTo>
                  <a:cubicBezTo>
                    <a:pt x="11739" y="41650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70" y="686"/>
                  </a:cubicBezTo>
                  <a:cubicBezTo>
                    <a:pt x="37962" y="686"/>
                    <a:pt x="43727" y="1281"/>
                    <a:pt x="49491" y="1967"/>
                  </a:cubicBezTo>
                  <a:lnTo>
                    <a:pt x="49491" y="17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8CF2D5D-6C1E-A64A-8BB4-742C9A3144FB}"/>
                </a:ext>
              </a:extLst>
            </p:cNvPr>
            <p:cNvSpPr/>
            <p:nvPr/>
          </p:nvSpPr>
          <p:spPr>
            <a:xfrm>
              <a:off x="11370524" y="6444196"/>
              <a:ext cx="30194" cy="107052"/>
            </a:xfrm>
            <a:custGeom>
              <a:avLst/>
              <a:gdLst>
                <a:gd name="connsiteX0" fmla="*/ 3029 w 30194"/>
                <a:gd name="connsiteY0" fmla="*/ 106458 h 107052"/>
                <a:gd name="connsiteX1" fmla="*/ 3806 w 30194"/>
                <a:gd name="connsiteY1" fmla="*/ 79127 h 107052"/>
                <a:gd name="connsiteX2" fmla="*/ 3806 w 30194"/>
                <a:gd name="connsiteY2" fmla="*/ 37825 h 107052"/>
                <a:gd name="connsiteX3" fmla="*/ 686 w 30194"/>
                <a:gd name="connsiteY3" fmla="*/ 686 h 107052"/>
                <a:gd name="connsiteX4" fmla="*/ 27971 w 30194"/>
                <a:gd name="connsiteY4" fmla="*/ 686 h 107052"/>
                <a:gd name="connsiteX5" fmla="*/ 27193 w 30194"/>
                <a:gd name="connsiteY5" fmla="*/ 30688 h 107052"/>
                <a:gd name="connsiteX6" fmla="*/ 27193 w 30194"/>
                <a:gd name="connsiteY6" fmla="*/ 69319 h 107052"/>
                <a:gd name="connsiteX7" fmla="*/ 30304 w 30194"/>
                <a:gd name="connsiteY7" fmla="*/ 106458 h 107052"/>
                <a:gd name="connsiteX8" fmla="*/ 3029 w 30194"/>
                <a:gd name="connsiteY8" fmla="*/ 106458 h 10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94" h="107052">
                  <a:moveTo>
                    <a:pt x="3029" y="106458"/>
                  </a:moveTo>
                  <a:cubicBezTo>
                    <a:pt x="3486" y="97848"/>
                    <a:pt x="3806" y="91159"/>
                    <a:pt x="3806" y="79127"/>
                  </a:cubicBezTo>
                  <a:lnTo>
                    <a:pt x="3806" y="37825"/>
                  </a:lnTo>
                  <a:cubicBezTo>
                    <a:pt x="3806" y="22975"/>
                    <a:pt x="2873" y="11684"/>
                    <a:pt x="686" y="686"/>
                  </a:cubicBezTo>
                  <a:lnTo>
                    <a:pt x="27971" y="686"/>
                  </a:lnTo>
                  <a:cubicBezTo>
                    <a:pt x="27971" y="8262"/>
                    <a:pt x="27193" y="18812"/>
                    <a:pt x="27193" y="30688"/>
                  </a:cubicBezTo>
                  <a:lnTo>
                    <a:pt x="27193" y="69319"/>
                  </a:lnTo>
                  <a:cubicBezTo>
                    <a:pt x="27193" y="80161"/>
                    <a:pt x="28895" y="96356"/>
                    <a:pt x="30304" y="106458"/>
                  </a:cubicBezTo>
                  <a:lnTo>
                    <a:pt x="3029" y="1064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D166B6-639B-8443-8582-0C63AE458E40}"/>
                </a:ext>
              </a:extLst>
            </p:cNvPr>
            <p:cNvSpPr/>
            <p:nvPr/>
          </p:nvSpPr>
          <p:spPr>
            <a:xfrm>
              <a:off x="11415257" y="6472094"/>
              <a:ext cx="86923" cy="112542"/>
            </a:xfrm>
            <a:custGeom>
              <a:avLst/>
              <a:gdLst>
                <a:gd name="connsiteX0" fmla="*/ 45447 w 86922"/>
                <a:gd name="connsiteY0" fmla="*/ 64826 h 112542"/>
                <a:gd name="connsiteX1" fmla="*/ 24851 w 86922"/>
                <a:gd name="connsiteY1" fmla="*/ 42611 h 112542"/>
                <a:gd name="connsiteX2" fmla="*/ 44504 w 86922"/>
                <a:gd name="connsiteY2" fmla="*/ 16982 h 112542"/>
                <a:gd name="connsiteX3" fmla="*/ 65421 w 86922"/>
                <a:gd name="connsiteY3" fmla="*/ 42537 h 112542"/>
                <a:gd name="connsiteX4" fmla="*/ 45447 w 86922"/>
                <a:gd name="connsiteY4" fmla="*/ 64826 h 112542"/>
                <a:gd name="connsiteX5" fmla="*/ 49665 w 86922"/>
                <a:gd name="connsiteY5" fmla="*/ 686 h 112542"/>
                <a:gd name="connsiteX6" fmla="*/ 23295 w 86922"/>
                <a:gd name="connsiteY6" fmla="*/ 13432 h 112542"/>
                <a:gd name="connsiteX7" fmla="*/ 20486 w 86922"/>
                <a:gd name="connsiteY7" fmla="*/ 2626 h 112542"/>
                <a:gd name="connsiteX8" fmla="*/ 686 w 86922"/>
                <a:gd name="connsiteY8" fmla="*/ 4117 h 112542"/>
                <a:gd name="connsiteX9" fmla="*/ 5362 w 86922"/>
                <a:gd name="connsiteY9" fmla="*/ 42620 h 112542"/>
                <a:gd name="connsiteX10" fmla="*/ 5362 w 86922"/>
                <a:gd name="connsiteY10" fmla="*/ 73720 h 112542"/>
                <a:gd name="connsiteX11" fmla="*/ 2251 w 86922"/>
                <a:gd name="connsiteY11" fmla="*/ 112460 h 112542"/>
                <a:gd name="connsiteX12" fmla="*/ 27971 w 86922"/>
                <a:gd name="connsiteY12" fmla="*/ 110969 h 112542"/>
                <a:gd name="connsiteX13" fmla="*/ 26406 w 86922"/>
                <a:gd name="connsiteY13" fmla="*/ 82623 h 112542"/>
                <a:gd name="connsiteX14" fmla="*/ 26406 w 86922"/>
                <a:gd name="connsiteY14" fmla="*/ 73720 h 112542"/>
                <a:gd name="connsiteX15" fmla="*/ 50589 w 86922"/>
                <a:gd name="connsiteY15" fmla="*/ 81140 h 112542"/>
                <a:gd name="connsiteX16" fmla="*/ 86438 w 86922"/>
                <a:gd name="connsiteY16" fmla="*/ 42400 h 112542"/>
                <a:gd name="connsiteX17" fmla="*/ 49665 w 86922"/>
                <a:gd name="connsiteY17" fmla="*/ 686 h 11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922" h="112542">
                  <a:moveTo>
                    <a:pt x="45447" y="64826"/>
                  </a:moveTo>
                  <a:cubicBezTo>
                    <a:pt x="32344" y="64826"/>
                    <a:pt x="24851" y="57278"/>
                    <a:pt x="24851" y="42611"/>
                  </a:cubicBezTo>
                  <a:cubicBezTo>
                    <a:pt x="24851" y="27385"/>
                    <a:pt x="31246" y="16982"/>
                    <a:pt x="44504" y="16982"/>
                  </a:cubicBezTo>
                  <a:cubicBezTo>
                    <a:pt x="56838" y="16982"/>
                    <a:pt x="65421" y="27532"/>
                    <a:pt x="65421" y="42537"/>
                  </a:cubicBezTo>
                  <a:cubicBezTo>
                    <a:pt x="65421" y="55923"/>
                    <a:pt x="58714" y="64826"/>
                    <a:pt x="45447" y="64826"/>
                  </a:cubicBezTo>
                  <a:moveTo>
                    <a:pt x="49665" y="686"/>
                  </a:moveTo>
                  <a:cubicBezTo>
                    <a:pt x="34531" y="686"/>
                    <a:pt x="28291" y="7951"/>
                    <a:pt x="23295" y="13432"/>
                  </a:cubicBezTo>
                  <a:cubicBezTo>
                    <a:pt x="22216" y="9452"/>
                    <a:pt x="21731" y="6039"/>
                    <a:pt x="20486" y="2626"/>
                  </a:cubicBezTo>
                  <a:lnTo>
                    <a:pt x="686" y="4117"/>
                  </a:lnTo>
                  <a:cubicBezTo>
                    <a:pt x="3184" y="17156"/>
                    <a:pt x="5362" y="29298"/>
                    <a:pt x="5362" y="42620"/>
                  </a:cubicBezTo>
                  <a:lnTo>
                    <a:pt x="5362" y="73720"/>
                  </a:lnTo>
                  <a:cubicBezTo>
                    <a:pt x="5362" y="84700"/>
                    <a:pt x="3029" y="105332"/>
                    <a:pt x="2251" y="112460"/>
                  </a:cubicBezTo>
                  <a:lnTo>
                    <a:pt x="27971" y="110969"/>
                  </a:lnTo>
                  <a:cubicBezTo>
                    <a:pt x="26406" y="99559"/>
                    <a:pt x="26406" y="86786"/>
                    <a:pt x="26406" y="82623"/>
                  </a:cubicBezTo>
                  <a:lnTo>
                    <a:pt x="26406" y="73720"/>
                  </a:lnTo>
                  <a:cubicBezTo>
                    <a:pt x="32024" y="76986"/>
                    <a:pt x="37953" y="81140"/>
                    <a:pt x="50589" y="81140"/>
                  </a:cubicBezTo>
                  <a:cubicBezTo>
                    <a:pt x="71954" y="81140"/>
                    <a:pt x="86438" y="64835"/>
                    <a:pt x="86438" y="42400"/>
                  </a:cubicBezTo>
                  <a:cubicBezTo>
                    <a:pt x="86438" y="18034"/>
                    <a:pt x="71496" y="686"/>
                    <a:pt x="49665" y="6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DCAE9AE-4A20-C54F-B243-45C6A8CB8B24}"/>
                </a:ext>
              </a:extLst>
            </p:cNvPr>
            <p:cNvSpPr/>
            <p:nvPr/>
          </p:nvSpPr>
          <p:spPr>
            <a:xfrm>
              <a:off x="11511348" y="6472094"/>
              <a:ext cx="57643" cy="81433"/>
            </a:xfrm>
            <a:custGeom>
              <a:avLst/>
              <a:gdLst>
                <a:gd name="connsiteX0" fmla="*/ 47817 w 57643"/>
                <a:gd name="connsiteY0" fmla="*/ 17046 h 81433"/>
                <a:gd name="connsiteX1" fmla="*/ 35647 w 57643"/>
                <a:gd name="connsiteY1" fmla="*/ 15481 h 81433"/>
                <a:gd name="connsiteX2" fmla="*/ 21712 w 57643"/>
                <a:gd name="connsiteY2" fmla="*/ 21429 h 81433"/>
                <a:gd name="connsiteX3" fmla="*/ 38127 w 57643"/>
                <a:gd name="connsiteY3" fmla="*/ 34367 h 81433"/>
                <a:gd name="connsiteX4" fmla="*/ 57753 w 57643"/>
                <a:gd name="connsiteY4" fmla="*/ 58156 h 81433"/>
                <a:gd name="connsiteX5" fmla="*/ 24805 w 57643"/>
                <a:gd name="connsiteY5" fmla="*/ 81131 h 81433"/>
                <a:gd name="connsiteX6" fmla="*/ 2086 w 57643"/>
                <a:gd name="connsiteY6" fmla="*/ 77727 h 81433"/>
                <a:gd name="connsiteX7" fmla="*/ 2086 w 57643"/>
                <a:gd name="connsiteY7" fmla="*/ 61432 h 81433"/>
                <a:gd name="connsiteX8" fmla="*/ 25583 w 57643"/>
                <a:gd name="connsiteY8" fmla="*/ 66336 h 81433"/>
                <a:gd name="connsiteX9" fmla="*/ 36727 w 57643"/>
                <a:gd name="connsiteY9" fmla="*/ 58751 h 81433"/>
                <a:gd name="connsiteX10" fmla="*/ 20468 w 57643"/>
                <a:gd name="connsiteY10" fmla="*/ 45968 h 81433"/>
                <a:gd name="connsiteX11" fmla="*/ 686 w 57643"/>
                <a:gd name="connsiteY11" fmla="*/ 21429 h 81433"/>
                <a:gd name="connsiteX12" fmla="*/ 32088 w 57643"/>
                <a:gd name="connsiteY12" fmla="*/ 686 h 81433"/>
                <a:gd name="connsiteX13" fmla="*/ 50836 w 57643"/>
                <a:gd name="connsiteY13" fmla="*/ 2242 h 81433"/>
                <a:gd name="connsiteX14" fmla="*/ 47817 w 57643"/>
                <a:gd name="connsiteY14" fmla="*/ 17046 h 8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43" h="81433">
                  <a:moveTo>
                    <a:pt x="47817" y="17046"/>
                  </a:moveTo>
                  <a:cubicBezTo>
                    <a:pt x="43141" y="16305"/>
                    <a:pt x="40314" y="15481"/>
                    <a:pt x="35647" y="15481"/>
                  </a:cubicBezTo>
                  <a:cubicBezTo>
                    <a:pt x="27440" y="15481"/>
                    <a:pt x="21712" y="17430"/>
                    <a:pt x="21712" y="21429"/>
                  </a:cubicBezTo>
                  <a:cubicBezTo>
                    <a:pt x="21712" y="26049"/>
                    <a:pt x="29462" y="29755"/>
                    <a:pt x="38127" y="34367"/>
                  </a:cubicBezTo>
                  <a:cubicBezTo>
                    <a:pt x="46380" y="38832"/>
                    <a:pt x="57753" y="44770"/>
                    <a:pt x="57753" y="58156"/>
                  </a:cubicBezTo>
                  <a:cubicBezTo>
                    <a:pt x="57753" y="72851"/>
                    <a:pt x="44669" y="81131"/>
                    <a:pt x="24805" y="81131"/>
                  </a:cubicBezTo>
                  <a:cubicBezTo>
                    <a:pt x="15783" y="81131"/>
                    <a:pt x="9562" y="79356"/>
                    <a:pt x="2086" y="77727"/>
                  </a:cubicBezTo>
                  <a:lnTo>
                    <a:pt x="2086" y="61432"/>
                  </a:lnTo>
                  <a:cubicBezTo>
                    <a:pt x="7851" y="63216"/>
                    <a:pt x="17202" y="66336"/>
                    <a:pt x="25583" y="66336"/>
                  </a:cubicBezTo>
                  <a:cubicBezTo>
                    <a:pt x="31155" y="66336"/>
                    <a:pt x="36727" y="63801"/>
                    <a:pt x="36727" y="58751"/>
                  </a:cubicBezTo>
                  <a:cubicBezTo>
                    <a:pt x="36727" y="54148"/>
                    <a:pt x="30066" y="51312"/>
                    <a:pt x="20468" y="45968"/>
                  </a:cubicBezTo>
                  <a:cubicBezTo>
                    <a:pt x="11748" y="41659"/>
                    <a:pt x="686" y="32729"/>
                    <a:pt x="686" y="21429"/>
                  </a:cubicBezTo>
                  <a:cubicBezTo>
                    <a:pt x="686" y="8079"/>
                    <a:pt x="14072" y="686"/>
                    <a:pt x="32088" y="686"/>
                  </a:cubicBezTo>
                  <a:cubicBezTo>
                    <a:pt x="37971" y="686"/>
                    <a:pt x="45063" y="1537"/>
                    <a:pt x="50836" y="2242"/>
                  </a:cubicBezTo>
                  <a:lnTo>
                    <a:pt x="47817" y="170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F344A4D-C0D2-B944-8339-A6E9FC1D42A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334106" y="3626923"/>
            <a:ext cx="7452360" cy="461665"/>
          </a:xfrm>
          <a:prstGeom prst="rect">
            <a:avLst/>
          </a:prstGeom>
        </p:spPr>
        <p:txBody>
          <a:bodyPr wrap="square" lIns="109728" rIns="18288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None/>
              <a:tabLst/>
              <a:defRPr sz="2400" b="1" i="0" cap="none">
                <a:solidFill>
                  <a:schemeClr val="bg1"/>
                </a:solidFill>
                <a:latin typeface="+mn-lt"/>
              </a:defRPr>
            </a:lvl1pPr>
            <a:lvl2pPr>
              <a:defRPr sz="1200" cap="none"/>
            </a:lvl2pPr>
            <a:lvl3pPr>
              <a:defRPr sz="1200" cap="none">
                <a:solidFill>
                  <a:schemeClr val="tx1"/>
                </a:solidFill>
              </a:defRPr>
            </a:lvl3pPr>
            <a:lvl4pPr>
              <a:defRPr sz="1200" cap="none"/>
            </a:lvl4pPr>
            <a:lvl5pPr>
              <a:defRPr sz="1200" cap="none"/>
            </a:lvl5pPr>
          </a:lstStyle>
          <a:p>
            <a:pPr lvl="0"/>
            <a:r>
              <a:rPr lang="en-US" dirty="0"/>
              <a:t>Subtitle of the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909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8789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pic>
        <p:nvPicPr>
          <p:cNvPr id="33" name="Image 32" descr="Une image contenant objet&#10;&#10;Description générée automatiquement">
            <a:extLst>
              <a:ext uri="{FF2B5EF4-FFF2-40B4-BE49-F238E27FC236}">
                <a16:creationId xmlns:a16="http://schemas.microsoft.com/office/drawing/2014/main" id="{EDBF095C-490F-455B-8877-BE70651A9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C882573-CF8D-477B-8EF6-9CF97BBEDB1A}" type="datetime3">
              <a:rPr lang="en-GB" smtClean="0"/>
              <a:t>22 December, 2022</a:t>
            </a:fld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Name of the speaker</a:t>
            </a:r>
          </a:p>
        </p:txBody>
      </p:sp>
      <p:pic>
        <p:nvPicPr>
          <p:cNvPr id="14" name="Graphique 12">
            <a:extLst>
              <a:ext uri="{FF2B5EF4-FFF2-40B4-BE49-F238E27FC236}">
                <a16:creationId xmlns:a16="http://schemas.microsoft.com/office/drawing/2014/main" id="{EDC392AE-DD2C-4A4A-B7EE-4301D02F161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22590B82-793B-46ED-8C13-DFD24AADC3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62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17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6B4929C-8011-4179-8CDE-3FB8CD2012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0752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56B4929C-8011-4179-8CDE-3FB8CD201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70C4FA2-C5EC-49E1-8C35-04867997158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25EF1-A063-4BA8-A114-9FEFB36C88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207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15C0FE-1109-48F3-B89A-6248AC1CC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92D6CF-FE8C-42F7-BBBC-FC1153153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A42C5E95-BCE9-407E-AE64-73EA646B2B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66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1036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57678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2C4E26-BE79-4277-9CB6-37B313081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26E006-4F5B-402C-916F-29E383EE08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TITLE OF THE SLIDE</a:t>
            </a: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2F76EB0B-D792-435A-A672-36B46B20BA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3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7CED06AF-D77F-40B5-AC37-133B89CE0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666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7CED06AF-D77F-40B5-AC37-133B89CE0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1563-018F-44B3-B1BA-431C2F10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425366"/>
            <a:ext cx="7551996" cy="923330"/>
          </a:xfrm>
        </p:spPr>
        <p:txBody>
          <a:bodyPr lIns="72000" anchor="b">
            <a:spAutoFit/>
          </a:bodyPr>
          <a:lstStyle>
            <a:lvl1pPr>
              <a:defRPr sz="6000" spc="-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SUMMARY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37A81A-F5D3-4438-B99F-AC1EABFB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988" y="1649866"/>
            <a:ext cx="7546216" cy="661720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450850" indent="-450850">
              <a:lnSpc>
                <a:spcPct val="100000"/>
              </a:lnSpc>
              <a:spcBef>
                <a:spcPts val="1800"/>
              </a:spcBef>
              <a:buSzPct val="100000"/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447675" indent="-314325">
              <a:lnSpc>
                <a:spcPct val="100000"/>
              </a:lnSpc>
              <a:buFont typeface="Arial" panose="020B0604020202020204" pitchFamily="34" charset="0"/>
              <a:buChar char=" "/>
              <a:defRPr sz="1600">
                <a:solidFill>
                  <a:schemeClr val="bg1"/>
                </a:solidFill>
              </a:defRPr>
            </a:lvl2pPr>
            <a:lvl3pPr marL="542925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2</a:t>
            </a: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9A9743B7-8D0B-4F4B-900B-FE6932488C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C99564-1E2A-412E-A628-7BCE8232D5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26F3B280-A751-4795-8CA3-6E2A172C029E}"/>
              </a:ext>
            </a:extLst>
          </p:cNvPr>
          <p:cNvSpPr txBox="1">
            <a:spLocks/>
          </p:cNvSpPr>
          <p:nvPr userDrawn="1"/>
        </p:nvSpPr>
        <p:spPr>
          <a:xfrm>
            <a:off x="623471" y="6378889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6F646978-984E-4505-9B5C-9086DFEE20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5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532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16" name="Graphique 8">
            <a:extLst>
              <a:ext uri="{FF2B5EF4-FFF2-40B4-BE49-F238E27FC236}">
                <a16:creationId xmlns:a16="http://schemas.microsoft.com/office/drawing/2014/main" id="{E4759D16-3C68-46E4-914B-85AEC88CBD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3DEA2039-7C0C-4137-BC63-7489537E8A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F0D60AE-1577-4008-9F3D-2335AB963E1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907E0E55-DA25-4581-B98C-62CD55A16F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6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6B4929C-8011-4179-8CDE-3FB8CD2012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0752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56B4929C-8011-4179-8CDE-3FB8CD201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70C4FA2-C5EC-49E1-8C35-04867997158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825EF1-A063-4BA8-A114-9FEFB36C88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207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15C0FE-1109-48F3-B89A-6248AC1CC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C92D6CF-FE8C-42F7-BBBC-FC1153153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A42C5E95-BCE9-407E-AE64-73EA646B2B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30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33D4A3F2-F359-4910-A404-46BF044E4A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4392" y="463036"/>
            <a:ext cx="1755609" cy="131112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02C7E95-0776-4566-9F9E-8530723496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08820"/>
            <a:ext cx="7551996" cy="2123658"/>
          </a:xfrm>
        </p:spPr>
        <p:txBody>
          <a:bodyPr wrap="square" lIns="72000" anchor="t">
            <a:spAutoFit/>
          </a:bodyPr>
          <a:lstStyle>
            <a:lvl1pPr>
              <a:lnSpc>
                <a:spcPct val="100000"/>
              </a:lnSpc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05670778-992C-450F-AD18-EDF3DF65D9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93" y="6031463"/>
            <a:ext cx="3425471" cy="338554"/>
          </a:xfrm>
          <a:prstGeom prst="rect">
            <a:avLst/>
          </a:prstGeom>
        </p:spPr>
        <p:txBody>
          <a:bodyPr wrap="square" lIns="108000" rIns="180000" anchor="b">
            <a:spAutoFit/>
          </a:bodyPr>
          <a:lstStyle>
            <a:lvl1pPr marL="0" indent="0">
              <a:buNone/>
              <a:defRPr sz="16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err="1"/>
              <a:t>Subtitle</a:t>
            </a:r>
            <a:r>
              <a:rPr lang="en-GB"/>
              <a:t> of the chapter</a:t>
            </a: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6F61A443-F099-4BC1-8F91-A88E5CF66E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92328F17-787E-4C24-8BE9-04E73E575C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13906" y="6875869"/>
            <a:ext cx="360037" cy="4572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3073456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9284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44FFDEA7-E33B-4F69-A94F-C24D4C06C3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55EF3A58-D397-4CE4-A40D-2D27231A07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7E7F813-4752-4D6D-9FC9-975E797C55B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E81ECE1A-DB67-4F86-BCE5-A86D8283DC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19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0F3E5E8-952B-4834-9B88-8731409803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6661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F50CF662-962A-4D81-AF40-CA76C70585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13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8492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4" name="Cadre 13">
            <a:extLst>
              <a:ext uri="{FF2B5EF4-FFF2-40B4-BE49-F238E27FC236}">
                <a16:creationId xmlns:a16="http://schemas.microsoft.com/office/drawing/2014/main" id="{4D96FD51-B9F2-4FE7-B772-503E351E58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C0DD1BE-AC17-4952-9446-02C5E9403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cxnSp>
        <p:nvCxnSpPr>
          <p:cNvPr id="12" name="Straight Connector 35">
            <a:extLst>
              <a:ext uri="{FF2B5EF4-FFF2-40B4-BE49-F238E27FC236}">
                <a16:creationId xmlns:a16="http://schemas.microsoft.com/office/drawing/2014/main" id="{ACD12266-7F29-05AF-3EAA-D096BD8FBF7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1926961"/>
            <a:ext cx="0" cy="3831337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71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0776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change the text styles on the slide master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7" name="Cadre 16">
            <a:extLst>
              <a:ext uri="{FF2B5EF4-FFF2-40B4-BE49-F238E27FC236}">
                <a16:creationId xmlns:a16="http://schemas.microsoft.com/office/drawing/2014/main" id="{05F617A1-E6DF-48EA-BCD2-4A8DD8E15A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996802E-D8E8-4CD9-9D0F-27D6D824F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2326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064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418BE7AA-B05F-40FC-BE65-334D5A780A5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8E28A143-6AE4-4026-8B3B-9C8721F934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dre 16">
            <a:extLst>
              <a:ext uri="{FF2B5EF4-FFF2-40B4-BE49-F238E27FC236}">
                <a16:creationId xmlns:a16="http://schemas.microsoft.com/office/drawing/2014/main" id="{919C6419-FFDB-4B8E-901B-D29524A82E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BB5132D-F6F6-4C86-AA5F-0E62EBCAC5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18156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33D4A3F2-F359-4910-A404-46BF044E4A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4392" y="463036"/>
            <a:ext cx="1755609" cy="131112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01.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02C7E95-0776-4566-9F9E-8530723496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08820"/>
            <a:ext cx="7551996" cy="2123658"/>
          </a:xfrm>
        </p:spPr>
        <p:txBody>
          <a:bodyPr wrap="square" lIns="72000" anchor="t">
            <a:spAutoFit/>
          </a:bodyPr>
          <a:lstStyle>
            <a:lvl1pPr>
              <a:lnSpc>
                <a:spcPct val="100000"/>
              </a:lnSpc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05670778-992C-450F-AD18-EDF3DF65D9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93" y="6031463"/>
            <a:ext cx="3425471" cy="338554"/>
          </a:xfrm>
          <a:prstGeom prst="rect">
            <a:avLst/>
          </a:prstGeom>
        </p:spPr>
        <p:txBody>
          <a:bodyPr wrap="square" lIns="108000" rIns="180000" anchor="b">
            <a:spAutoFit/>
          </a:bodyPr>
          <a:lstStyle>
            <a:lvl1pPr marL="0" indent="0">
              <a:buNone/>
              <a:defRPr sz="16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err="1"/>
              <a:t>Subtitle</a:t>
            </a:r>
            <a:r>
              <a:rPr lang="en-GB"/>
              <a:t> of the chapter</a:t>
            </a: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6F61A443-F099-4BC1-8F91-A88E5CF66E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92328F17-787E-4C24-8BE9-04E73E575C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13906" y="6875869"/>
            <a:ext cx="360037" cy="4572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</p:spTree>
    <p:extLst>
      <p:ext uri="{BB962C8B-B14F-4D97-AF65-F5344CB8AC3E}">
        <p14:creationId xmlns:p14="http://schemas.microsoft.com/office/powerpoint/2010/main" val="3179265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63">
          <p15:clr>
            <a:srgbClr val="F26B43"/>
          </p15:clr>
        </p15:guide>
        <p15:guide id="4" orient="horz" pos="4194">
          <p15:clr>
            <a:srgbClr val="F26B43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9156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448DD5-93B4-4A86-B5D7-CD4057F615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580420-D108-4DFA-B447-3503E53C92F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215690-EA4B-4816-B47C-BFB80C4C015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D90A67-975F-482E-9AB6-7B0ED64C41F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886789B0-90FF-4F37-9433-42344C0A57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80BA077-27FC-41FB-9A93-6BD14A48D7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190164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08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0309A2-2C77-4A6B-86B6-B5D04081C27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3C50CCED-DF68-4D21-B175-373AD9E463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662D3B7-0344-4CA3-BB4D-B98E7E5ECE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866179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5396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" name="Graphique 8">
            <a:extLst>
              <a:ext uri="{FF2B5EF4-FFF2-40B4-BE49-F238E27FC236}">
                <a16:creationId xmlns:a16="http://schemas.microsoft.com/office/drawing/2014/main" id="{03FBAD7D-854D-404C-B8B3-4E2C7D8E19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5" name="Espace réservé du numéro de diapositive 2">
            <a:extLst>
              <a:ext uri="{FF2B5EF4-FFF2-40B4-BE49-F238E27FC236}">
                <a16:creationId xmlns:a16="http://schemas.microsoft.com/office/drawing/2014/main" id="{3E5B363C-4834-4022-B3EF-4F0B2F86B4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536A3F82-5F59-45E4-A8C9-83EAACE14FE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C39ED46-ACD4-4140-8AE3-6EA8A681D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038926-763C-48F5-9721-AE1BAF188A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1B796240-8CD8-43A3-8D1A-C67B7CF9EE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811145-30D4-4346-98CA-B97A784975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883282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7492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5266C08B-2F7E-4F8B-BF8E-E61C11C088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CE0DAD37-9E91-4CB5-BBFB-D7D0AE680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FF24FD81-7B55-4044-B852-C1B3DF92DC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B9B9ED51-C446-4AC1-B24E-06FFE95D92F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9E12D94-276B-4046-B3E1-AA0B7ECE7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CE3DF51A-74C3-4387-8AC2-7451AC9EA2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139AACC-CA50-4151-87D7-5E65665D2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186171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1682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35F5DA09-4EA3-477B-8AB6-2107939FF7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F49335F-1C58-4990-9C3F-134638C48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98936663-DB8F-4803-AE7D-C907BA7F1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4E312FF-57A8-41D2-8CEA-B8E4B94D39B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700E46C-E029-4D65-9750-72D1F0CAD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A3C6331E-7AA2-48FC-848A-107CE4F05F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4713064-6C17-45BD-90AB-6E9E0B8880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15331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Dark Blue Bg with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5260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7D8D94-1F4F-4570-BE87-CC0ACCECF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236AEC-C7EC-4113-A52E-42CBE9E2CE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35F5DA09-4EA3-477B-8AB6-2107939FF7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F49335F-1C58-4990-9C3F-134638C48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98936663-DB8F-4803-AE7D-C907BA7F1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24E312FF-57A8-41D2-8CEA-B8E4B94D39B3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700E46C-E029-4D65-9750-72D1F0CADC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1F374AA6-28F4-41FD-A410-764242D207E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dre 14">
            <a:extLst>
              <a:ext uri="{FF2B5EF4-FFF2-40B4-BE49-F238E27FC236}">
                <a16:creationId xmlns:a16="http://schemas.microsoft.com/office/drawing/2014/main" id="{559CE3AF-CA30-4ED6-8552-329F4537E1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D1B61BB-BDEF-4DAB-8CDD-EE8FE2A14D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864700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5579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F0A4DBDF-9DE1-4159-B9A5-0F036DC8A4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80B72C-9876-453C-9F2F-0AE2DB4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1B7C54F0-393D-414A-AB4A-9C8661035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053CAEAD-747A-422E-A5A4-8DCFAFD21E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89CF81-246C-4814-B82F-ECB801F4C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5CE47666-5F6C-4221-BE57-EDA03F18B7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13D2839-C8C2-47A5-929D-74BCB3BF83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07478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Dark Blue Bg with divi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7425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A52EDD-AB3D-46B8-9552-5D0D13D5F3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8F86D-E142-4E52-9D2E-634CC9C157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68956C-096A-4710-B05A-BFA418BB475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4" name="Graphique 8">
            <a:extLst>
              <a:ext uri="{FF2B5EF4-FFF2-40B4-BE49-F238E27FC236}">
                <a16:creationId xmlns:a16="http://schemas.microsoft.com/office/drawing/2014/main" id="{F0A4DBDF-9DE1-4159-B9A5-0F036DC8A4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80B72C-9876-453C-9F2F-0AE2DB43A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1B7C54F0-393D-414A-AB4A-9C8661035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053CAEAD-747A-422E-A5A4-8DCFAFD21E8D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89CF81-246C-4814-B82F-ECB801F4C8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3" name="Straight Connector 35">
            <a:extLst>
              <a:ext uri="{FF2B5EF4-FFF2-40B4-BE49-F238E27FC236}">
                <a16:creationId xmlns:a16="http://schemas.microsoft.com/office/drawing/2014/main" id="{38BA5899-CDBB-42D8-BFCD-64F5857EFC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5">
            <a:extLst>
              <a:ext uri="{FF2B5EF4-FFF2-40B4-BE49-F238E27FC236}">
                <a16:creationId xmlns:a16="http://schemas.microsoft.com/office/drawing/2014/main" id="{0319CC48-B0CA-4682-86EB-D878921F8F3B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dre 17">
            <a:extLst>
              <a:ext uri="{FF2B5EF4-FFF2-40B4-BE49-F238E27FC236}">
                <a16:creationId xmlns:a16="http://schemas.microsoft.com/office/drawing/2014/main" id="{EB3C9E83-59DE-4031-99F8-8E589A475E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8207C00-928F-496F-B7C6-9171CBC214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50478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Dark Blue B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2955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E8BB07-B67E-46A3-983C-459CF2A923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DA21D-F627-4FE5-9AB1-E7433AA032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8957F28-66B5-4ECC-AA41-7CCADEDEAC7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F65E827-F95D-4C8F-84F2-47397F0206A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A3E362D2-078D-4128-B488-B68D1D625498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24" name="Cadre 23">
            <a:extLst>
              <a:ext uri="{FF2B5EF4-FFF2-40B4-BE49-F238E27FC236}">
                <a16:creationId xmlns:a16="http://schemas.microsoft.com/office/drawing/2014/main" id="{8099771D-F956-4DB9-B4F7-7E761C11A3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581BF1F8-6CC9-494D-8602-9E9AB8CE1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73365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_Dark Blue Bg with divi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0717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87A726-5D45-49B7-B6E4-02D113462CA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4785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8469EBA-FCE4-409D-99AD-B18807B7896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09877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5B593F1-F213-4F09-9902-DFB955D2770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4969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CE1EB90-82E9-4FC8-B6D3-007BF2FBE50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120060" y="1808820"/>
            <a:ext cx="266715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5A248F93-3019-4CAF-B706-E2441D4F541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24" name="Cadre 23">
            <a:extLst>
              <a:ext uri="{FF2B5EF4-FFF2-40B4-BE49-F238E27FC236}">
                <a16:creationId xmlns:a16="http://schemas.microsoft.com/office/drawing/2014/main" id="{325EBEA5-1389-448B-8CAE-B7B8518808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588D9899-BB37-4FE9-A385-9495B96797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47510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9284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 of the chapter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44FFDEA7-E33B-4F69-A94F-C24D4C06C3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55EF3A58-D397-4CE4-A40D-2D27231A07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87E7F813-4752-4D6D-9FC9-975E797C55B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6" name="Cadre 15">
            <a:extLst>
              <a:ext uri="{FF2B5EF4-FFF2-40B4-BE49-F238E27FC236}">
                <a16:creationId xmlns:a16="http://schemas.microsoft.com/office/drawing/2014/main" id="{E81ECE1A-DB67-4F86-BCE5-A86D8283DC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2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26B43"/>
          </p15:clr>
        </p15:guide>
        <p15:guide id="2" pos="360">
          <p15:clr>
            <a:srgbClr val="A4A3A4"/>
          </p15:clr>
        </p15:guide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1404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D89E5884-F1A8-4E0D-9234-BB2A7C6AA4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18C64AC-1412-4DDD-9F43-C2EF05192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83E3C24A-2205-49DD-8B09-37A94D1654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D391BA41-15A6-4B3E-AA8F-038F30517DCA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3749402-7B23-4B7E-B9FD-7CAE1CA86F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194712C5-0D63-4C06-B235-CC788C7E08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E2F58F-0CC0-4B8A-9FDF-4861071FFF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244610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_Turquoise Bg with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0808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051729-BB8F-4F8B-9768-535B59EB22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67810E-C380-4F6B-97F0-4AACF4232B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6022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D938CEE-A044-4227-9DE9-9D7C748157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123DD79-4804-466E-858A-943320EFB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 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2D9890A8-BA01-4982-A473-4ABF58AED3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A1BE0EC3-13A4-4B01-B222-35E0403F4ED9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E1329CB-08A8-4373-99C4-D2CCF2309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CCC03A1B-8149-4249-BC87-D1342F48BC4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3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dre 15">
            <a:extLst>
              <a:ext uri="{FF2B5EF4-FFF2-40B4-BE49-F238E27FC236}">
                <a16:creationId xmlns:a16="http://schemas.microsoft.com/office/drawing/2014/main" id="{AF8F0B5D-F839-44E6-BB0C-0E7ADA65D5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E667A18-410F-481D-B8EA-8C065FCA6C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998263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1841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84A8F74-C187-471B-BECD-90117FE953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6221AE0-5837-481C-BC68-0F09E348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473C7761-AA9D-4D80-922D-D9468B5F3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A199F665-569C-4DB3-8791-44F0F59D740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3F987A-170C-4E76-A7D8-DC706875F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4" name="Cadre 13">
            <a:extLst>
              <a:ext uri="{FF2B5EF4-FFF2-40B4-BE49-F238E27FC236}">
                <a16:creationId xmlns:a16="http://schemas.microsoft.com/office/drawing/2014/main" id="{AEAD5079-35F7-4EBC-8A2B-EF2178EF68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2EFE7B-A7FA-48C9-BE52-BF05F7886D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54528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_Turquoise Bg with divide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904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F21A3-5C44-47ED-B6D7-AE6CB6A110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D31501-DC21-4740-ACF3-F1316E59819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79090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E9C974-F8D0-482E-9985-E67DFC6212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368" y="1808820"/>
            <a:ext cx="3633820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bg1"/>
                </a:solidFill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8" name="Graphique 8">
            <a:extLst>
              <a:ext uri="{FF2B5EF4-FFF2-40B4-BE49-F238E27FC236}">
                <a16:creationId xmlns:a16="http://schemas.microsoft.com/office/drawing/2014/main" id="{F84A8F74-C187-471B-BECD-90117FE953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6221AE0-5837-481C-BC68-0F09E348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473C7761-AA9D-4D80-922D-D9468B5F3B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A199F665-569C-4DB3-8791-44F0F59D740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3F987A-170C-4E76-A7D8-DC706875F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cxnSp>
        <p:nvCxnSpPr>
          <p:cNvPr id="14" name="Straight Connector 35">
            <a:extLst>
              <a:ext uri="{FF2B5EF4-FFF2-40B4-BE49-F238E27FC236}">
                <a16:creationId xmlns:a16="http://schemas.microsoft.com/office/drawing/2014/main" id="{FAF1B7B1-87E0-46A4-AA07-C1063E54C3AD}"/>
              </a:ext>
            </a:extLst>
          </p:cNvPr>
          <p:cNvCxnSpPr>
            <a:cxnSpLocks/>
          </p:cNvCxnSpPr>
          <p:nvPr userDrawn="1"/>
        </p:nvCxnSpPr>
        <p:spPr>
          <a:xfrm flipV="1">
            <a:off x="4158848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18811E3C-6550-477D-B750-990B471D9E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313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bg1">
                    <a:alpha val="0"/>
                  </a:schemeClr>
                </a:gs>
                <a:gs pos="5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037D93BB-8CB2-444A-9066-CCC9764644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FD16900-C8E9-45BA-B9BE-43095C95AD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380828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5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7817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0" name="Cadre 9">
            <a:extLst>
              <a:ext uri="{FF2B5EF4-FFF2-40B4-BE49-F238E27FC236}">
                <a16:creationId xmlns:a16="http://schemas.microsoft.com/office/drawing/2014/main" id="{890877FE-2B52-4BAA-A5B3-3185907E4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C3FB288-71BB-4BE4-BA5F-316EB2EBC0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80705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4648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AB39EE-A592-42CC-A3A7-B1D1A851EA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1A62086C-76E4-4718-9B87-7C2FB48307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F85B39E-ADE6-4814-B538-973092E927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9CE6EC93-06F2-4F91-965C-189C479505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F78CE628-C138-44AB-BF90-4CD6DCBF6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" name="Espace réservé du texte 15">
            <a:extLst>
              <a:ext uri="{FF2B5EF4-FFF2-40B4-BE49-F238E27FC236}">
                <a16:creationId xmlns:a16="http://schemas.microsoft.com/office/drawing/2014/main" id="{6683BE0B-F7A1-470B-9F10-E4277EE351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2" name="Espace réservé du texte 15">
            <a:extLst>
              <a:ext uri="{FF2B5EF4-FFF2-40B4-BE49-F238E27FC236}">
                <a16:creationId xmlns:a16="http://schemas.microsoft.com/office/drawing/2014/main" id="{4171E4E7-27E3-4CAE-8117-8B0985E326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CF196C90-BFA5-4EB1-809E-257C96ED6B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BA8D7796-2153-4B06-BE09-A751E28741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0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5" name="Cadre 34">
            <a:extLst>
              <a:ext uri="{FF2B5EF4-FFF2-40B4-BE49-F238E27FC236}">
                <a16:creationId xmlns:a16="http://schemas.microsoft.com/office/drawing/2014/main" id="{5950ADE3-A3C7-426D-AFD5-0939554DB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401719-DE65-4BED-82B6-EEC883CD2F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157290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4258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2A123BC-64B8-4F7B-855D-41D9EB63A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FFF7EE1B-7DB4-488B-B26D-A38B11675A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96518655-1BBA-4FB9-A1A1-87676ECAF4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8634DFA4-CD88-4C57-A92C-47493D245D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09285BF7-E824-44DC-8939-2EEDF8EAB5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7EA390A2-E2D4-4D20-BDB9-C874325BA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1564D801-B0E6-43C3-8B94-0E89FD9610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461F3D26-7698-4382-817D-06AE9A8CDF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B611E923-D3EE-49B7-A936-85891DEAA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F37A373E-B0C6-4A3A-88BD-3C093DFFB918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480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0BDAA492-5340-46F7-A09D-5F68BE925A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8EDA2254-B51E-42A4-9F98-3E60FD4D7E0B}"/>
              </a:ext>
            </a:extLst>
          </p:cNvPr>
          <p:cNvCxnSpPr>
            <a:cxnSpLocks/>
          </p:cNvCxnSpPr>
          <p:nvPr userDrawn="1"/>
        </p:nvCxnSpPr>
        <p:spPr>
          <a:xfrm flipV="1">
            <a:off x="909719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dre 32">
            <a:extLst>
              <a:ext uri="{FF2B5EF4-FFF2-40B4-BE49-F238E27FC236}">
                <a16:creationId xmlns:a16="http://schemas.microsoft.com/office/drawing/2014/main" id="{A212F427-1752-4AF4-86EE-581E8AB69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25DC3F6-601C-4FCA-83CC-29DB0FC6A8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00786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7317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DAB39EE-A592-42CC-A3A7-B1D1A851EA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5FBBBE71-038F-47FD-AA2F-DDF7087FA8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786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019C832B-ADC5-4655-A9BB-B9E27C49A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5979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33B8FF24-5350-4358-8A61-01E632CBA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7173" y="1993900"/>
            <a:ext cx="2378846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F6A611CF-4A0C-414F-97D1-05D2E00D94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8368" y="1993900"/>
            <a:ext cx="2378846" cy="341632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14D079C5-56C5-4829-9279-B9D159053C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A8B2B706-3906-4253-B6DB-A7C2AFD16B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5979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829361D3-585B-4494-AC11-E01E8991D2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7172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Espace réservé du texte 15">
            <a:extLst>
              <a:ext uri="{FF2B5EF4-FFF2-40B4-BE49-F238E27FC236}">
                <a16:creationId xmlns:a16="http://schemas.microsoft.com/office/drawing/2014/main" id="{432D91E9-DE40-4B4D-9E1B-9DBA866F33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08367" y="278548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10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30" name="Straight Connector 35">
            <a:extLst>
              <a:ext uri="{FF2B5EF4-FFF2-40B4-BE49-F238E27FC236}">
                <a16:creationId xmlns:a16="http://schemas.microsoft.com/office/drawing/2014/main" id="{4D161E9A-7872-4440-9E61-28B41BBA4C7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9480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CBF43B31-2F37-4F9B-ABAB-B30C401656C8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29B91B6C-BAB5-4232-87EA-0EA2E4093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9719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dre 32">
            <a:extLst>
              <a:ext uri="{FF2B5EF4-FFF2-40B4-BE49-F238E27FC236}">
                <a16:creationId xmlns:a16="http://schemas.microsoft.com/office/drawing/2014/main" id="{CAFBA9EB-068D-4D30-BD0A-3F25A79089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1AF9E57-26F4-4C2A-A3E6-651DA79602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945682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4446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3" name="Cadre 22">
            <a:extLst>
              <a:ext uri="{FF2B5EF4-FFF2-40B4-BE49-F238E27FC236}">
                <a16:creationId xmlns:a16="http://schemas.microsoft.com/office/drawing/2014/main" id="{A6E5563B-23BC-4408-B9D4-58AD99313E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6F6327A-7EEE-4DB7-82D1-8D63B948B3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422721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0901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4B90A9-86C7-4CA7-AC86-9B7C03D231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15C157A-6F74-44A8-9785-4A8F9335C0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A3F60031-8B36-438E-A717-35784DD2D5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2942971D-C98D-4428-A689-9423825AAD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A6334CC9-1D70-4436-83AA-B17CBD5931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20EA07A4-D40F-47BA-8114-083CB3AD11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B648F2B2-21C5-4074-BA28-735D9BA020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Cadre 27">
            <a:extLst>
              <a:ext uri="{FF2B5EF4-FFF2-40B4-BE49-F238E27FC236}">
                <a16:creationId xmlns:a16="http://schemas.microsoft.com/office/drawing/2014/main" id="{9BF4A03B-F37B-4965-80F6-0B709DC7EE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2CE9F02-BCD7-4B24-924F-B7B1C07B71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945211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0F3E5E8-952B-4834-9B88-8731409803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6661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F50CF662-962A-4D81-AF40-CA76C70585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6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4707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2E3F45E-E84E-4C33-9A96-378F378EB3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8AD0E370-DCF9-49CD-9EA7-8B8AC36245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CEAFF2D8-1A9C-44B0-9198-6142941FCD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E3D7F208-6D50-442A-A3BA-61611E5E86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E8F2F6B4-2140-44C5-A120-32F8342665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1CF7206F-481C-4380-B8D3-416C8CFAAA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48E232D-A901-4275-8D27-BF6BBBAB33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4D521F1-2193-411F-B113-AC0566A258B2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2917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39E588EC-DE9F-4E69-916F-F600E764120E}"/>
              </a:ext>
            </a:extLst>
          </p:cNvPr>
          <p:cNvCxnSpPr>
            <a:cxnSpLocks/>
          </p:cNvCxnSpPr>
          <p:nvPr userDrawn="1"/>
        </p:nvCxnSpPr>
        <p:spPr>
          <a:xfrm flipV="1">
            <a:off x="814138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dre 29">
            <a:extLst>
              <a:ext uri="{FF2B5EF4-FFF2-40B4-BE49-F238E27FC236}">
                <a16:creationId xmlns:a16="http://schemas.microsoft.com/office/drawing/2014/main" id="{17776A7A-21BE-4E7C-926D-B32D9BB305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F4F281A-BD74-4612-89BC-D9281EBD4F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78921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titles [V2]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980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4B90A9-86C7-4CA7-AC86-9B7C03D231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B3E82CFB-97D6-45D7-BADA-9AB9D0483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6180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BFDAFBE7-77A0-416D-9494-5416435885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4645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44582077-3607-4624-94EF-42536719D7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93109" y="278548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marL="447675" lvl="1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9"/>
              </a:buBlip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D0D64E5F-2B42-446B-9608-5610CA2AC3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548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4FDFF29E-822C-437E-B6C9-C13E38631E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4829" y="1993899"/>
            <a:ext cx="3195009" cy="341633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99E1DAEB-5F78-44FD-A2AD-EF997D472D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3109" y="1993899"/>
            <a:ext cx="3195009" cy="338554"/>
          </a:xfrm>
          <a:prstGeom prst="rect">
            <a:avLst/>
          </a:prstGeom>
          <a:noFill/>
        </p:spPr>
        <p:txBody>
          <a:bodyPr lIns="72000" rIns="0" anchor="t">
            <a:spAutoFit/>
          </a:bodyPr>
          <a:lstStyle>
            <a:lvl1pPr marL="0" indent="0" algn="l">
              <a:buNone/>
              <a:defRPr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2C504288-9A20-4118-B47D-A6EBD7BD1D88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2917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EC5596AD-B23F-45D5-9FA4-416451B248FA}"/>
              </a:ext>
            </a:extLst>
          </p:cNvPr>
          <p:cNvCxnSpPr>
            <a:cxnSpLocks/>
          </p:cNvCxnSpPr>
          <p:nvPr userDrawn="1"/>
        </p:nvCxnSpPr>
        <p:spPr>
          <a:xfrm flipV="1">
            <a:off x="8141382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dre 29">
            <a:extLst>
              <a:ext uri="{FF2B5EF4-FFF2-40B4-BE49-F238E27FC236}">
                <a16:creationId xmlns:a16="http://schemas.microsoft.com/office/drawing/2014/main" id="{A6BA8172-CD31-447B-879F-F7CC9AAA88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5B0CA00-40D4-4B05-A9FA-A23D2489F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781631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4992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340DE3B-4ADD-48BE-BCE6-7FE7A77863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Cadre 21">
            <a:extLst>
              <a:ext uri="{FF2B5EF4-FFF2-40B4-BE49-F238E27FC236}">
                <a16:creationId xmlns:a16="http://schemas.microsoft.com/office/drawing/2014/main" id="{E91004BA-7343-436F-9F59-E70C2655FD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02206C2-89D7-4BB1-ACD3-6DD6F02F98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670196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colored box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9787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9F32CF-ADE9-4D3D-9458-4DBEF9BE01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256" y="1993900"/>
            <a:ext cx="2378846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8F949CB4-ADF1-411D-B5B0-474DDF2975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1232" y="1993900"/>
            <a:ext cx="2378846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F575F9CB-6641-4AA5-BBBF-DCB5E35A79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6208" y="1993900"/>
            <a:ext cx="2378846" cy="3693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73ECD5B-058F-460C-B800-3658FC97D2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1183" y="1993900"/>
            <a:ext cx="2378846" cy="3693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887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0985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6083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BB3AB300-BC70-4E89-90E0-8D61F56FBB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31182" y="2634117"/>
            <a:ext cx="2378847" cy="1477328"/>
          </a:xfrm>
          <a:prstGeom prst="rect">
            <a:avLst/>
          </a:prstGeom>
        </p:spPr>
        <p:txBody>
          <a:bodyPr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9"/>
              </a:buBlip>
              <a:defRPr sz="1600"/>
            </a:lvl2pPr>
            <a:lvl3pPr>
              <a:defRPr sz="1400"/>
            </a:lvl3pPr>
            <a:lvl4pPr marL="758825" indent="0">
              <a:buNone/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C641C9-B54A-4E65-BAB2-93108534F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D3FC135-82C8-4A96-888D-AB8CE8961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22" name="Cadre 21">
            <a:extLst>
              <a:ext uri="{FF2B5EF4-FFF2-40B4-BE49-F238E27FC236}">
                <a16:creationId xmlns:a16="http://schemas.microsoft.com/office/drawing/2014/main" id="{DCCEC75F-BBD9-499D-9268-3D89E7E6B8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A573106-FD8F-40EB-9CBA-13741FBF8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151767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8516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F5ACA36-D848-4F29-92F9-47321029F3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CC159F0E-5DEA-49B1-9A35-F946E07E02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89DA2F-37AC-44E4-9FC7-BB65340784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028073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olored box titles [V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2591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9A821-9323-436D-9BBA-EF55905E3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775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6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F509378-7F96-4CC3-B445-AFDF4E8F71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146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7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FE25E091-C850-4A35-8C6B-48D1A63C1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7062" y="2634117"/>
            <a:ext cx="3195010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600"/>
            </a:lvl1pPr>
            <a:lvl2pPr marL="447675" indent="-314325">
              <a:buFontTx/>
              <a:buBlip>
                <a:blip r:embed="rId8"/>
              </a:buBlip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8F53EFDF-586B-4B52-A77B-E7663334D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6143" y="1993899"/>
            <a:ext cx="3195009" cy="369332"/>
          </a:xfrm>
          <a:prstGeom prst="rect">
            <a:avLst/>
          </a:prstGeom>
          <a:solidFill>
            <a:schemeClr val="bg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C9BF9C92-4CA0-4CDA-A4F8-082D2B2EF9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330" y="1993899"/>
            <a:ext cx="3195009" cy="369332"/>
          </a:xfrm>
          <a:prstGeom prst="rect">
            <a:avLst/>
          </a:prstGeom>
          <a:solidFill>
            <a:schemeClr val="tx2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81CE642-3E81-4565-8966-09C10814A6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7062" y="1993899"/>
            <a:ext cx="3195009" cy="3693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t">
            <a:spAutoFit/>
          </a:bodyPr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6C96D8-5D31-4787-ADE2-CBD1DEDCC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E6DE7D-0FB2-4B25-A7F7-95C4D06B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17FC6A8B-1DAF-41A9-8654-1DA19B158F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2C34B12-7FFB-4675-97AD-ADA54ECBE7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865779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6302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0156DF7-56BC-40D5-8DA8-2F22C6D86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4" name="Espace réservé du numéro de diapositive 2">
            <a:extLst>
              <a:ext uri="{FF2B5EF4-FFF2-40B4-BE49-F238E27FC236}">
                <a16:creationId xmlns:a16="http://schemas.microsoft.com/office/drawing/2014/main" id="{050AD626-E7A4-427F-9A3F-B6A6BA21F6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A9AA2E6C-EBCE-4B97-AB00-23968A3265E5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7C93FA-7D2C-4658-80E0-B891EA08A0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5D7D27C-78A9-42B0-BF87-F097DEF20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694358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2604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 dirty="0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Name, Position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69A5C51-135A-4539-8A83-F2DE50C157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BF7A0D0E-8184-4BA8-BEDC-8D6B253B33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36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0946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7D3991-82D5-4923-813E-6007EFC65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36285"/>
            <a:ext cx="9436100" cy="33855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4A038897-2792-4479-8EAB-9A8ABDE74F32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2"/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ECFD5B3-64F4-4C51-A672-EBE746780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99295A6-576A-454D-9A3A-871777688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9F4AF75B-C07F-40D0-9789-3B7669A97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95FA30DA-C1C6-46AC-9495-9AC59758C1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42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batim_Turquoise b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0077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4EB49EF-74A2-4A31-99CF-80E2BAF35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1494906"/>
            <a:ext cx="9436100" cy="263659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your quote here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6B6F846B-8F0A-42EC-8144-B2B9983BA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1088" y="4260907"/>
            <a:ext cx="9436100" cy="3139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Position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4F76921A-1CA6-45D7-A760-D7C080EEEB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B5EE29BA-2D73-4E72-A1CA-6B221F770E63}"/>
              </a:ext>
            </a:extLst>
          </p:cNvPr>
          <p:cNvGrpSpPr>
            <a:grpSpLocks/>
          </p:cNvGrpSpPr>
          <p:nvPr userDrawn="1"/>
        </p:nvGrpSpPr>
        <p:grpSpPr bwMode="auto">
          <a:xfrm rot="10800000" flipH="1">
            <a:off x="701006" y="1494906"/>
            <a:ext cx="1299066" cy="1063368"/>
            <a:chOff x="1033" y="1117"/>
            <a:chExt cx="1907" cy="1561"/>
          </a:xfrm>
          <a:solidFill>
            <a:schemeClr val="bg1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7E82261-878F-41AC-82EB-D8EEDA8D47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3" y="1117"/>
              <a:ext cx="932" cy="1548"/>
            </a:xfrm>
            <a:custGeom>
              <a:avLst/>
              <a:gdLst>
                <a:gd name="T0" fmla="*/ 409 w 444"/>
                <a:gd name="T1" fmla="*/ 324 h 737"/>
                <a:gd name="T2" fmla="*/ 257 w 444"/>
                <a:gd name="T3" fmla="*/ 270 h 737"/>
                <a:gd name="T4" fmla="*/ 130 w 444"/>
                <a:gd name="T5" fmla="*/ 326 h 737"/>
                <a:gd name="T6" fmla="*/ 366 w 444"/>
                <a:gd name="T7" fmla="*/ 45 h 737"/>
                <a:gd name="T8" fmla="*/ 338 w 444"/>
                <a:gd name="T9" fmla="*/ 0 h 737"/>
                <a:gd name="T10" fmla="*/ 19 w 444"/>
                <a:gd name="T11" fmla="*/ 489 h 737"/>
                <a:gd name="T12" fmla="*/ 276 w 444"/>
                <a:gd name="T13" fmla="*/ 730 h 737"/>
                <a:gd name="T14" fmla="*/ 444 w 444"/>
                <a:gd name="T15" fmla="*/ 634 h 737"/>
                <a:gd name="T16" fmla="*/ 391 w 444"/>
                <a:gd name="T17" fmla="*/ 493 h 737"/>
                <a:gd name="T18" fmla="*/ 409 w 444"/>
                <a:gd name="T19" fmla="*/ 32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4" h="737">
                  <a:moveTo>
                    <a:pt x="409" y="324"/>
                  </a:moveTo>
                  <a:cubicBezTo>
                    <a:pt x="369" y="287"/>
                    <a:pt x="316" y="265"/>
                    <a:pt x="257" y="270"/>
                  </a:cubicBezTo>
                  <a:cubicBezTo>
                    <a:pt x="198" y="274"/>
                    <a:pt x="177" y="291"/>
                    <a:pt x="130" y="326"/>
                  </a:cubicBezTo>
                  <a:cubicBezTo>
                    <a:pt x="131" y="213"/>
                    <a:pt x="302" y="76"/>
                    <a:pt x="366" y="45"/>
                  </a:cubicBezTo>
                  <a:cubicBezTo>
                    <a:pt x="366" y="45"/>
                    <a:pt x="350" y="18"/>
                    <a:pt x="338" y="0"/>
                  </a:cubicBezTo>
                  <a:cubicBezTo>
                    <a:pt x="192" y="30"/>
                    <a:pt x="0" y="231"/>
                    <a:pt x="19" y="489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32" y="726"/>
                    <a:pt x="401" y="693"/>
                    <a:pt x="444" y="634"/>
                  </a:cubicBezTo>
                  <a:cubicBezTo>
                    <a:pt x="416" y="598"/>
                    <a:pt x="396" y="551"/>
                    <a:pt x="391" y="493"/>
                  </a:cubicBezTo>
                  <a:cubicBezTo>
                    <a:pt x="387" y="433"/>
                    <a:pt x="394" y="376"/>
                    <a:pt x="409" y="3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16276F45-0CAF-4CAB-9066-CAABA52E2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5" y="1130"/>
              <a:ext cx="1045" cy="1548"/>
            </a:xfrm>
            <a:custGeom>
              <a:avLst/>
              <a:gdLst>
                <a:gd name="T0" fmla="*/ 487 w 498"/>
                <a:gd name="T1" fmla="*/ 485 h 737"/>
                <a:gd name="T2" fmla="*/ 257 w 498"/>
                <a:gd name="T3" fmla="*/ 270 h 737"/>
                <a:gd name="T4" fmla="*/ 129 w 498"/>
                <a:gd name="T5" fmla="*/ 326 h 737"/>
                <a:gd name="T6" fmla="*/ 366 w 498"/>
                <a:gd name="T7" fmla="*/ 45 h 737"/>
                <a:gd name="T8" fmla="*/ 337 w 498"/>
                <a:gd name="T9" fmla="*/ 0 h 737"/>
                <a:gd name="T10" fmla="*/ 19 w 498"/>
                <a:gd name="T11" fmla="*/ 488 h 737"/>
                <a:gd name="T12" fmla="*/ 276 w 498"/>
                <a:gd name="T13" fmla="*/ 730 h 737"/>
                <a:gd name="T14" fmla="*/ 487 w 498"/>
                <a:gd name="T15" fmla="*/ 48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737">
                  <a:moveTo>
                    <a:pt x="487" y="485"/>
                  </a:moveTo>
                  <a:cubicBezTo>
                    <a:pt x="478" y="369"/>
                    <a:pt x="382" y="260"/>
                    <a:pt x="257" y="270"/>
                  </a:cubicBezTo>
                  <a:cubicBezTo>
                    <a:pt x="197" y="274"/>
                    <a:pt x="177" y="291"/>
                    <a:pt x="129" y="326"/>
                  </a:cubicBezTo>
                  <a:cubicBezTo>
                    <a:pt x="130" y="213"/>
                    <a:pt x="302" y="76"/>
                    <a:pt x="366" y="45"/>
                  </a:cubicBezTo>
                  <a:cubicBezTo>
                    <a:pt x="366" y="45"/>
                    <a:pt x="349" y="18"/>
                    <a:pt x="337" y="0"/>
                  </a:cubicBezTo>
                  <a:cubicBezTo>
                    <a:pt x="192" y="29"/>
                    <a:pt x="0" y="231"/>
                    <a:pt x="19" y="488"/>
                  </a:cubicBezTo>
                  <a:cubicBezTo>
                    <a:pt x="32" y="657"/>
                    <a:pt x="182" y="737"/>
                    <a:pt x="276" y="730"/>
                  </a:cubicBezTo>
                  <a:cubicBezTo>
                    <a:pt x="369" y="723"/>
                    <a:pt x="498" y="635"/>
                    <a:pt x="487" y="4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BCFA5C14-C9CA-4FFB-9083-AE890C41C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D4126967-78A5-497D-A140-B29A3E7B98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38B07116-5D1F-4AA7-9788-74A3139F7BB6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CE5B38A0-F8CE-4105-8A52-31B103BD64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11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8492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0958" y="1808820"/>
            <a:ext cx="5511194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Your text here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B133EB-BD49-4C88-BF23-773A2466D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8E7ED9E-A328-4987-9140-8AE926954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280ACD6-00A9-4C39-A87C-3E9B0191EB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4" name="Cadre 13">
            <a:extLst>
              <a:ext uri="{FF2B5EF4-FFF2-40B4-BE49-F238E27FC236}">
                <a16:creationId xmlns:a16="http://schemas.microsoft.com/office/drawing/2014/main" id="{4D96FD51-B9F2-4FE7-B772-503E351E58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C0DD1BE-AC17-4952-9446-02C5E9403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865" y="1346865"/>
            <a:ext cx="2383767" cy="353943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  <p:cxnSp>
        <p:nvCxnSpPr>
          <p:cNvPr id="12" name="Straight Connector 35">
            <a:extLst>
              <a:ext uri="{FF2B5EF4-FFF2-40B4-BE49-F238E27FC236}">
                <a16:creationId xmlns:a16="http://schemas.microsoft.com/office/drawing/2014/main" id="{ACD12266-7F29-05AF-3EAA-D096BD8FBF7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1926961"/>
            <a:ext cx="0" cy="3831337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033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CCC50F6-A13C-4A72-BF1F-65509E7507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23892" y="113568"/>
            <a:ext cx="6954540" cy="6630864"/>
          </a:xfrm>
          <a:custGeom>
            <a:avLst/>
            <a:gdLst>
              <a:gd name="connsiteX0" fmla="*/ 0 w 6954540"/>
              <a:gd name="connsiteY0" fmla="*/ 0 h 6630864"/>
              <a:gd name="connsiteX1" fmla="*/ 6954540 w 6954540"/>
              <a:gd name="connsiteY1" fmla="*/ 0 h 6630864"/>
              <a:gd name="connsiteX2" fmla="*/ 6954540 w 6954540"/>
              <a:gd name="connsiteY2" fmla="*/ 6630864 h 6630864"/>
              <a:gd name="connsiteX3" fmla="*/ 0 w 6954540"/>
              <a:gd name="connsiteY3" fmla="*/ 6630864 h 663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540" h="6630864">
                <a:moveTo>
                  <a:pt x="0" y="0"/>
                </a:moveTo>
                <a:lnTo>
                  <a:pt x="6954540" y="0"/>
                </a:lnTo>
                <a:lnTo>
                  <a:pt x="6954540" y="6630864"/>
                </a:lnTo>
                <a:lnTo>
                  <a:pt x="0" y="66308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GB"/>
              <a:t> </a:t>
            </a:r>
          </a:p>
        </p:txBody>
      </p:sp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8902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13C9137-663D-49DC-8F1F-B4154A1768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255F4D-0F63-429F-A210-8AB39E1597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4431074" cy="3868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F43575F-7025-4100-95D8-AB5D8B99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err="1"/>
              <a:t>Title</a:t>
            </a:r>
            <a:r>
              <a:rPr lang="fr-FR"/>
              <a:t> of the slide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1843EEE-85CE-4470-99A7-7C858A8238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/>
              <a:t>Sources: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EAC0C95-AD9D-4FA2-B736-C3D930C8D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1368596"/>
            <a:ext cx="2311063" cy="353943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42381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8">
          <p15:clr>
            <a:srgbClr val="F26B43"/>
          </p15:clr>
        </p15:guide>
        <p15:guide id="2" pos="7425">
          <p15:clr>
            <a:srgbClr val="F26B43"/>
          </p15:clr>
        </p15:guide>
        <p15:guide id="3" orient="horz" pos="232">
          <p15:clr>
            <a:srgbClr val="F26B43"/>
          </p15:clr>
        </p15:guide>
        <p15:guide id="5" orient="horz" pos="1136">
          <p15:clr>
            <a:srgbClr val="F26B43"/>
          </p15:clr>
        </p15:guide>
        <p15:guide id="6" orient="horz" pos="3584">
          <p15:clr>
            <a:srgbClr val="F26B43"/>
          </p15:clr>
        </p15:guide>
        <p15:guide id="7" orient="horz" pos="3906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pos="306">
          <p15:clr>
            <a:srgbClr val="A4A3A4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Dark Blue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906C9BA4-2C1A-4C1C-ABBD-87F774202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8797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906C9BA4-2C1A-4C1C-ABBD-87F774202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4CDAF32-7531-489D-9E20-8B6D3F39840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AB0E7-CA31-4A74-99A1-D377A0137C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02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B23CA1B-04FD-4FE6-BA8E-8A20DD3B6E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0098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A195B7-D401-4421-B65D-1CEB16B5A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40940" y="3155514"/>
            <a:ext cx="2498984" cy="2498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154020-330A-4307-8B18-1E1750724F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1E23B54-4D24-46E8-89DC-B72F0E0B6A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9F6CCAB-D20D-4FE7-A52D-DB5FEFAAB5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5220" y="1653663"/>
            <a:ext cx="3121480" cy="640175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88900" indent="-88900">
              <a:buFont typeface="Arial" panose="020B0604020202020204" pitchFamily="34" charset="0"/>
              <a:buChar char=" 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Function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51899836-D62E-4313-A8AB-0C1D11AC6F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F68698D-F3B0-4788-AF4C-465233CDA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TITLE OF THE SLIDE</a:t>
            </a:r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C6A7D93F-558B-468A-BD97-4A324D31E4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D836BAF7-4960-44BE-976B-FA96BE235CD4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FD6EC61-BEBC-4E54-BC44-9C1775E70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/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adre 14">
            <a:extLst>
              <a:ext uri="{FF2B5EF4-FFF2-40B4-BE49-F238E27FC236}">
                <a16:creationId xmlns:a16="http://schemas.microsoft.com/office/drawing/2014/main" id="{68EED736-1703-4230-AAE3-5752B65C5A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23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26B43"/>
          </p15:clr>
        </p15:guide>
        <p15:guide id="2" orient="horz" pos="613">
          <p15:clr>
            <a:srgbClr val="F26B43"/>
          </p15:clr>
        </p15:guide>
        <p15:guide id="3" pos="247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9F0883-33F3-4D62-A0A5-04FAA0018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/>
              <a:t> ‒ 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CE4141A-CB17-4D34-9EF4-654584A2F66C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DDD157D2-6F21-42E5-B4EA-1247BDAA6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94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1045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 descr="Une image contenant objet&#10;&#10;Description générée automatiquement">
            <a:extLst>
              <a:ext uri="{FF2B5EF4-FFF2-40B4-BE49-F238E27FC236}">
                <a16:creationId xmlns:a16="http://schemas.microsoft.com/office/drawing/2014/main" id="{7AB34238-B7E0-4612-92CE-C4989B35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pic>
        <p:nvPicPr>
          <p:cNvPr id="7" name="Graphique 12">
            <a:extLst>
              <a:ext uri="{FF2B5EF4-FFF2-40B4-BE49-F238E27FC236}">
                <a16:creationId xmlns:a16="http://schemas.microsoft.com/office/drawing/2014/main" id="{4A97E8AF-E7A3-48CB-93FA-FB7ABD189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2477EA9A-3073-4EA7-A4DD-B3342BEE6C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564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7157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39E3ED-BDF3-459B-ADDB-C44E9D3916BA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F8221D8A-EA7F-4431-BA65-C4F6154E8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EB9C8AA-305A-4586-B066-7FD90B345C8E}"/>
              </a:ext>
            </a:extLst>
          </p:cNvPr>
          <p:cNvSpPr txBox="1"/>
          <p:nvPr userDrawn="1"/>
        </p:nvSpPr>
        <p:spPr>
          <a:xfrm>
            <a:off x="613347" y="2014987"/>
            <a:ext cx="2628292" cy="1116124"/>
          </a:xfrm>
          <a:prstGeom prst="rect">
            <a:avLst/>
          </a:prstGeom>
          <a:solidFill>
            <a:schemeClr val="tx2"/>
          </a:solidFill>
        </p:spPr>
        <p:txBody>
          <a:bodyPr wrap="square" lIns="180000" rIns="180000" rtlCol="0">
            <a:noAutofit/>
          </a:bodyPr>
          <a:lstStyle/>
          <a:p>
            <a:pPr algn="ctr"/>
            <a:r>
              <a:rPr lang="fr-FR" sz="7200" b="1">
                <a:solidFill>
                  <a:schemeClr val="bg1"/>
                </a:solidFill>
                <a:latin typeface="+mn-lt"/>
              </a:rPr>
              <a:t>YOU</a:t>
            </a:r>
          </a:p>
        </p:txBody>
      </p:sp>
      <p:pic>
        <p:nvPicPr>
          <p:cNvPr id="9" name="Graphique 12">
            <a:extLst>
              <a:ext uri="{FF2B5EF4-FFF2-40B4-BE49-F238E27FC236}">
                <a16:creationId xmlns:a16="http://schemas.microsoft.com/office/drawing/2014/main" id="{179AD86B-4CB0-4369-A2E2-E512D4A8BC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F945265E-2B42-4452-B3C5-C3D6662D38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369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2412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99BF86A5-F0B8-42C9-A87E-16C8B6F68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679F638-3664-4A3D-B3CC-1AE9AB09B32C}"/>
              </a:ext>
            </a:extLst>
          </p:cNvPr>
          <p:cNvSpPr/>
          <p:nvPr userDrawn="1"/>
        </p:nvSpPr>
        <p:spPr>
          <a:xfrm>
            <a:off x="613347" y="2022491"/>
            <a:ext cx="2628292" cy="111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13FDBA7-5D27-421C-85B6-3FA82D4FF202}"/>
              </a:ext>
            </a:extLst>
          </p:cNvPr>
          <p:cNvGrpSpPr/>
          <p:nvPr userDrawn="1"/>
        </p:nvGrpSpPr>
        <p:grpSpPr>
          <a:xfrm>
            <a:off x="697167" y="1903445"/>
            <a:ext cx="2376783" cy="1354217"/>
            <a:chOff x="794460" y="1664804"/>
            <a:chExt cx="2376783" cy="1354217"/>
          </a:xfrm>
        </p:grpSpPr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6DBE849B-11CF-4A64-8448-70B62EB6CF2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94460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>
                  <a:blipFill>
                    <a:blip r:embed="rId7"/>
                    <a:stretch>
                      <a:fillRect/>
                    </a:stretch>
                  </a:blipFill>
                </a:rPr>
                <a:t>Y</a:t>
              </a: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A243C84E-50CC-4C5F-B7D5-5A14645EA4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50687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>
                  <a:blipFill>
                    <a:blip r:embed="rId7"/>
                    <a:stretch>
                      <a:fillRect/>
                    </a:stretch>
                  </a:blipFill>
                </a:rPr>
                <a:t>O</a:t>
              </a:r>
            </a:p>
          </p:txBody>
        </p:sp>
        <p:sp>
          <p:nvSpPr>
            <p:cNvPr id="38" name="TextBox 12">
              <a:extLst>
                <a:ext uri="{FF2B5EF4-FFF2-40B4-BE49-F238E27FC236}">
                  <a16:creationId xmlns:a16="http://schemas.microsoft.com/office/drawing/2014/main" id="{4DE2360C-0138-43FB-88B6-A916D5FF6C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6918" y="1664804"/>
              <a:ext cx="814325" cy="135421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8000" b="1">
                  <a:blipFill>
                    <a:blip r:embed="rId7"/>
                    <a:stretch>
                      <a:fillRect/>
                    </a:stretch>
                  </a:blipFill>
                </a:rPr>
                <a:t>U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3612154-01AA-4A44-9626-0CEFBE31DD80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5" name="Graphique 12">
            <a:extLst>
              <a:ext uri="{FF2B5EF4-FFF2-40B4-BE49-F238E27FC236}">
                <a16:creationId xmlns:a16="http://schemas.microsoft.com/office/drawing/2014/main" id="{9A6E24CF-8D33-4CD9-8F42-13A4AED0D58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DD99AA5A-3B38-4496-8080-775E9B06BE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3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1.xml"/><Relationship Id="rId55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50" Type="http://schemas.openxmlformats.org/officeDocument/2006/relationships/tags" Target="../tags/tag92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6.xml"/><Relationship Id="rId51" Type="http://schemas.openxmlformats.org/officeDocument/2006/relationships/oleObject" Target="../embeddings/oleObject11.bin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Relationship Id="rId54" Type="http://schemas.openxmlformats.org/officeDocument/2006/relationships/image" Target="../media/image3.emf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49" Type="http://schemas.openxmlformats.org/officeDocument/2006/relationships/tags" Target="../tags/tag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512338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2" imgW="532" imgH="530" progId="TCLayout.ActiveDocument.1">
                  <p:embed/>
                </p:oleObj>
              </mc:Choice>
              <mc:Fallback>
                <p:oleObj name="Diapositive think-cell" r:id="rId52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249" y="6378890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4F23E25-9FFE-4257-90E6-350B5249631F}"/>
              </a:ext>
            </a:extLst>
          </p:cNvPr>
          <p:cNvSpPr txBox="1">
            <a:spLocks/>
          </p:cNvSpPr>
          <p:nvPr userDrawn="1"/>
        </p:nvSpPr>
        <p:spPr>
          <a:xfrm>
            <a:off x="626634" y="6378890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Ipsos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11C5A540-F007-4FEB-B81F-D7A7222E2502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0125" y="6290730"/>
            <a:ext cx="501320" cy="459192"/>
          </a:xfrm>
          <a:prstGeom prst="rect">
            <a:avLst/>
          </a:prstGeom>
        </p:spPr>
      </p:pic>
      <p:sp>
        <p:nvSpPr>
          <p:cNvPr id="9" name="Cadre 8">
            <a:extLst>
              <a:ext uri="{FF2B5EF4-FFF2-40B4-BE49-F238E27FC236}">
                <a16:creationId xmlns:a16="http://schemas.microsoft.com/office/drawing/2014/main" id="{DADADD2C-AA31-4B61-9336-3D1B1D6CD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6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9" r:id="rId4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5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3512338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1" imgW="532" imgH="530" progId="TCLayout.ActiveDocument.1">
                  <p:embed/>
                </p:oleObj>
              </mc:Choice>
              <mc:Fallback>
                <p:oleObj name="Diapositive think-cell" r:id="rId51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change the text styles on the slide master</a:t>
            </a:r>
          </a:p>
          <a:p>
            <a:pPr lvl="1"/>
            <a:r>
              <a:rPr lang="en-GB"/>
              <a:t>Text level 1</a:t>
            </a:r>
          </a:p>
          <a:p>
            <a:pPr lvl="2"/>
            <a:r>
              <a:rPr lang="en-GB"/>
              <a:t>Text level 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C3E58-D3FF-4715-9A44-E12BDE0AE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249" y="6378890"/>
            <a:ext cx="3600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‒ 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4F23E25-9FFE-4257-90E6-350B5249631F}"/>
              </a:ext>
            </a:extLst>
          </p:cNvPr>
          <p:cNvSpPr txBox="1">
            <a:spLocks/>
          </p:cNvSpPr>
          <p:nvPr userDrawn="1"/>
        </p:nvSpPr>
        <p:spPr>
          <a:xfrm>
            <a:off x="626634" y="6378890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Ipsos</a:t>
            </a:r>
          </a:p>
        </p:txBody>
      </p:sp>
      <p:pic>
        <p:nvPicPr>
          <p:cNvPr id="12" name="Graphique 8">
            <a:extLst>
              <a:ext uri="{FF2B5EF4-FFF2-40B4-BE49-F238E27FC236}">
                <a16:creationId xmlns:a16="http://schemas.microsoft.com/office/drawing/2014/main" id="{11C5A540-F007-4FEB-B81F-D7A7222E2502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9" name="Cadre 8">
            <a:extLst>
              <a:ext uri="{FF2B5EF4-FFF2-40B4-BE49-F238E27FC236}">
                <a16:creationId xmlns:a16="http://schemas.microsoft.com/office/drawing/2014/main" id="{DADADD2C-AA31-4B61-9336-3D1B1D6CD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5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8.png"/><Relationship Id="rId4" Type="http://schemas.openxmlformats.org/officeDocument/2006/relationships/chart" Target="../charts/char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3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chart" Target="../charts/chart3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image" Target="../media/image26.svg"/><Relationship Id="rId7" Type="http://schemas.openxmlformats.org/officeDocument/2006/relationships/chart" Target="../charts/chart4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Relationship Id="rId9" Type="http://schemas.openxmlformats.org/officeDocument/2006/relationships/chart" Target="../charts/chart4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image" Target="../media/image26.sv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8.png"/><Relationship Id="rId4" Type="http://schemas.openxmlformats.org/officeDocument/2006/relationships/chart" Target="../charts/chart4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1.xml"/><Relationship Id="rId3" Type="http://schemas.openxmlformats.org/officeDocument/2006/relationships/image" Target="../media/image25.png"/><Relationship Id="rId7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6.sv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4.xml"/><Relationship Id="rId13" Type="http://schemas.openxmlformats.org/officeDocument/2006/relationships/chart" Target="../charts/chart59.xml"/><Relationship Id="rId18" Type="http://schemas.openxmlformats.org/officeDocument/2006/relationships/chart" Target="../charts/chart64.xml"/><Relationship Id="rId3" Type="http://schemas.openxmlformats.org/officeDocument/2006/relationships/image" Target="../media/image25.png"/><Relationship Id="rId21" Type="http://schemas.openxmlformats.org/officeDocument/2006/relationships/image" Target="../media/image28.png"/><Relationship Id="rId7" Type="http://schemas.openxmlformats.org/officeDocument/2006/relationships/chart" Target="../charts/chart53.xml"/><Relationship Id="rId12" Type="http://schemas.openxmlformats.org/officeDocument/2006/relationships/chart" Target="../charts/chart58.xml"/><Relationship Id="rId17" Type="http://schemas.openxmlformats.org/officeDocument/2006/relationships/chart" Target="../charts/chart63.xml"/><Relationship Id="rId2" Type="http://schemas.openxmlformats.org/officeDocument/2006/relationships/chart" Target="../charts/chart52.xml"/><Relationship Id="rId16" Type="http://schemas.openxmlformats.org/officeDocument/2006/relationships/chart" Target="../charts/chart62.xml"/><Relationship Id="rId20" Type="http://schemas.openxmlformats.org/officeDocument/2006/relationships/chart" Target="../charts/chart66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7.svg"/><Relationship Id="rId11" Type="http://schemas.openxmlformats.org/officeDocument/2006/relationships/chart" Target="../charts/chart57.xml"/><Relationship Id="rId5" Type="http://schemas.openxmlformats.org/officeDocument/2006/relationships/image" Target="../media/image36.png"/><Relationship Id="rId15" Type="http://schemas.openxmlformats.org/officeDocument/2006/relationships/chart" Target="../charts/chart61.xml"/><Relationship Id="rId10" Type="http://schemas.openxmlformats.org/officeDocument/2006/relationships/chart" Target="../charts/chart56.xml"/><Relationship Id="rId19" Type="http://schemas.openxmlformats.org/officeDocument/2006/relationships/chart" Target="../charts/chart65.xml"/><Relationship Id="rId4" Type="http://schemas.openxmlformats.org/officeDocument/2006/relationships/image" Target="../media/image26.svg"/><Relationship Id="rId9" Type="http://schemas.openxmlformats.org/officeDocument/2006/relationships/chart" Target="../charts/chart55.xml"/><Relationship Id="rId14" Type="http://schemas.openxmlformats.org/officeDocument/2006/relationships/chart" Target="../charts/chart6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9.xml"/><Relationship Id="rId3" Type="http://schemas.openxmlformats.org/officeDocument/2006/relationships/image" Target="../media/image25.png"/><Relationship Id="rId7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6.sv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5" Type="http://schemas.openxmlformats.org/officeDocument/2006/relationships/chart" Target="../charts/chart71.xml"/><Relationship Id="rId4" Type="http://schemas.openxmlformats.org/officeDocument/2006/relationships/chart" Target="../charts/chart7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9.xml"/><Relationship Id="rId6" Type="http://schemas.openxmlformats.org/officeDocument/2006/relationships/chart" Target="../charts/chart74.xml"/><Relationship Id="rId5" Type="http://schemas.openxmlformats.org/officeDocument/2006/relationships/chart" Target="../charts/chart73.xml"/><Relationship Id="rId4" Type="http://schemas.openxmlformats.org/officeDocument/2006/relationships/image" Target="../media/image2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8.png"/><Relationship Id="rId4" Type="http://schemas.openxmlformats.org/officeDocument/2006/relationships/image" Target="../media/image2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7" Type="http://schemas.openxmlformats.org/officeDocument/2006/relationships/chart" Target="../charts/chart78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8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80.xml"/><Relationship Id="rId5" Type="http://schemas.openxmlformats.org/officeDocument/2006/relationships/chart" Target="../charts/chart79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8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image" Target="../media/image23.png"/><Relationship Id="rId12" Type="http://schemas.openxmlformats.org/officeDocument/2006/relationships/chart" Target="../charts/chart3.xml"/><Relationship Id="rId17" Type="http://schemas.openxmlformats.org/officeDocument/2006/relationships/image" Target="../media/image26.sv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5.png"/><Relationship Id="rId1" Type="http://schemas.openxmlformats.org/officeDocument/2006/relationships/tags" Target="../tags/tag184.xml"/><Relationship Id="rId6" Type="http://schemas.openxmlformats.org/officeDocument/2006/relationships/image" Target="../media/image22.png"/><Relationship Id="rId11" Type="http://schemas.openxmlformats.org/officeDocument/2006/relationships/image" Target="../media/image3.emf"/><Relationship Id="rId5" Type="http://schemas.openxmlformats.org/officeDocument/2006/relationships/chart" Target="../charts/chart2.xml"/><Relationship Id="rId15" Type="http://schemas.openxmlformats.org/officeDocument/2006/relationships/chart" Target="../charts/chart6.xml"/><Relationship Id="rId10" Type="http://schemas.openxmlformats.org/officeDocument/2006/relationships/image" Target="../media/image1.e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22.bin"/><Relationship Id="rId1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13" Type="http://schemas.openxmlformats.org/officeDocument/2006/relationships/chart" Target="../charts/chart18.xml"/><Relationship Id="rId3" Type="http://schemas.openxmlformats.org/officeDocument/2006/relationships/image" Target="../media/image26.svg"/><Relationship Id="rId7" Type="http://schemas.openxmlformats.org/officeDocument/2006/relationships/chart" Target="../charts/chart12.xml"/><Relationship Id="rId12" Type="http://schemas.openxmlformats.org/officeDocument/2006/relationships/chart" Target="../charts/chart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1.xml"/><Relationship Id="rId11" Type="http://schemas.openxmlformats.org/officeDocument/2006/relationships/chart" Target="../charts/chart16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13" Type="http://schemas.openxmlformats.org/officeDocument/2006/relationships/chart" Target="../charts/chart28.xml"/><Relationship Id="rId3" Type="http://schemas.openxmlformats.org/officeDocument/2006/relationships/image" Target="../media/image26.svg"/><Relationship Id="rId7" Type="http://schemas.openxmlformats.org/officeDocument/2006/relationships/chart" Target="../charts/chart22.xml"/><Relationship Id="rId12" Type="http://schemas.openxmlformats.org/officeDocument/2006/relationships/chart" Target="../charts/chart2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21.xml"/><Relationship Id="rId11" Type="http://schemas.openxmlformats.org/officeDocument/2006/relationships/chart" Target="../charts/chart26.xml"/><Relationship Id="rId5" Type="http://schemas.openxmlformats.org/officeDocument/2006/relationships/chart" Target="../charts/chart20.xml"/><Relationship Id="rId10" Type="http://schemas.openxmlformats.org/officeDocument/2006/relationships/chart" Target="../charts/chart25.xml"/><Relationship Id="rId4" Type="http://schemas.openxmlformats.org/officeDocument/2006/relationships/chart" Target="../charts/chart19.xml"/><Relationship Id="rId9" Type="http://schemas.openxmlformats.org/officeDocument/2006/relationships/chart" Target="../charts/char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2" hidden="1">
            <a:extLst>
              <a:ext uri="{FF2B5EF4-FFF2-40B4-BE49-F238E27FC236}">
                <a16:creationId xmlns:a16="http://schemas.microsoft.com/office/drawing/2014/main" id="{EF1D2628-EDEE-4EF0-9105-EFA045742F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13" name="Objet 12" hidden="1">
                        <a:extLst>
                          <a:ext uri="{FF2B5EF4-FFF2-40B4-BE49-F238E27FC236}">
                            <a16:creationId xmlns:a16="http://schemas.microsoft.com/office/drawing/2014/main" id="{EF1D2628-EDEE-4EF0-9105-EFA045742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17B0C4DF-F103-4770-91D4-8AD983298DA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B6F63B-3C5A-4F3A-8067-2C69A669D3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Latn-RS" sz="4800" noProof="1"/>
              <a:t>Efektivne javne nabavke u službi ekonomskog rasta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3AF41A-F565-440C-9DDF-052CCC5D3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132" y="2931163"/>
            <a:ext cx="5857262" cy="707886"/>
          </a:xfrm>
        </p:spPr>
        <p:txBody>
          <a:bodyPr/>
          <a:lstStyle/>
          <a:p>
            <a:r>
              <a:rPr lang="en-GB" sz="2000" dirty="0" err="1"/>
              <a:t>Istraživanje</a:t>
            </a:r>
            <a:r>
              <a:rPr lang="en-GB" sz="2000" dirty="0"/>
              <a:t> </a:t>
            </a:r>
            <a:r>
              <a:rPr lang="en-GB" sz="2000" dirty="0" err="1"/>
              <a:t>opšte</a:t>
            </a:r>
            <a:r>
              <a:rPr lang="en-GB" sz="2000" dirty="0"/>
              <a:t> </a:t>
            </a:r>
            <a:r>
              <a:rPr lang="en-GB" sz="2000" dirty="0" err="1"/>
              <a:t>populacije</a:t>
            </a:r>
            <a:r>
              <a:rPr lang="en-GB" sz="2000" dirty="0"/>
              <a:t>, </a:t>
            </a:r>
            <a:r>
              <a:rPr lang="en-GB" sz="2000" dirty="0" err="1"/>
              <a:t>ponuđača</a:t>
            </a:r>
            <a:r>
              <a:rPr lang="en-GB" sz="2000" dirty="0"/>
              <a:t> i </a:t>
            </a:r>
            <a:r>
              <a:rPr lang="en-GB" sz="2000" dirty="0" err="1"/>
              <a:t>naručilaca</a:t>
            </a:r>
            <a:r>
              <a:rPr lang="en-GB" sz="2000" dirty="0"/>
              <a:t> u </a:t>
            </a:r>
            <a:r>
              <a:rPr lang="en-GB" sz="2000" dirty="0" err="1"/>
              <a:t>postupcima</a:t>
            </a:r>
            <a:r>
              <a:rPr lang="en-GB" sz="2000" dirty="0"/>
              <a:t> </a:t>
            </a:r>
            <a:r>
              <a:rPr lang="en-GB" sz="2000" dirty="0" err="1"/>
              <a:t>javnih</a:t>
            </a:r>
            <a:r>
              <a:rPr lang="en-GB" sz="2000" dirty="0"/>
              <a:t> </a:t>
            </a:r>
            <a:r>
              <a:rPr lang="en-GB" sz="2000" dirty="0" err="1"/>
              <a:t>nabavki</a:t>
            </a:r>
            <a:r>
              <a:rPr lang="en-GB" sz="2000" dirty="0"/>
              <a:t> u </a:t>
            </a:r>
            <a:r>
              <a:rPr lang="en-GB" sz="2000" dirty="0" err="1"/>
              <a:t>Srbiji</a:t>
            </a:r>
            <a:endParaRPr lang="en-GB" sz="2000" dirty="0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ABABD4DA-60D8-4E8F-A17E-9374FA0E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424136" cy="215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Oktobar 2022.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02B8DCDE-08E8-4927-945D-D223E46C8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7" y="5526862"/>
            <a:ext cx="2209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6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C552B-38E6-6C4D-4847-0867AE8B51B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1BFAF284-6898-B9E4-C9F3-35A68226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40337"/>
            <a:ext cx="11382428" cy="480131"/>
          </a:xfrm>
        </p:spPr>
        <p:txBody>
          <a:bodyPr/>
          <a:lstStyle/>
          <a:p>
            <a:r>
              <a:rPr lang="pl-PL" dirty="0"/>
              <a:t>Stavovi građana o javnim nabavkama </a:t>
            </a:r>
            <a:endParaRPr lang="en-GB" dirty="0"/>
          </a:p>
        </p:txBody>
      </p:sp>
      <p:pic>
        <p:nvPicPr>
          <p:cNvPr id="9" name="Picture 9" descr="Man and woman">
            <a:extLst>
              <a:ext uri="{FF2B5EF4-FFF2-40B4-BE49-F238E27FC236}">
                <a16:creationId xmlns:a16="http://schemas.microsoft.com/office/drawing/2014/main" id="{C3621B20-5D90-19DD-12FE-434D104F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70EC9FB-1211-8CE9-E4FA-35837DEF1EE8}"/>
              </a:ext>
            </a:extLst>
          </p:cNvPr>
          <p:cNvGraphicFramePr/>
          <p:nvPr/>
        </p:nvGraphicFramePr>
        <p:xfrm>
          <a:off x="3890895" y="1819275"/>
          <a:ext cx="7829549" cy="436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1E4A3C-86DF-4298-9EFA-538165B67AB4}"/>
              </a:ext>
            </a:extLst>
          </p:cNvPr>
          <p:cNvSpPr/>
          <p:nvPr/>
        </p:nvSpPr>
        <p:spPr>
          <a:xfrm>
            <a:off x="480857" y="1999878"/>
            <a:ext cx="3320476" cy="866253"/>
          </a:xfrm>
          <a:prstGeom prst="roundRect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Javne nabavke treba da budu strogo kontrolisane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C5780BB-00F3-5A04-110D-AF6E56ADDF89}"/>
              </a:ext>
            </a:extLst>
          </p:cNvPr>
          <p:cNvSpPr/>
          <p:nvPr/>
        </p:nvSpPr>
        <p:spPr>
          <a:xfrm>
            <a:off x="480857" y="3414073"/>
            <a:ext cx="3320476" cy="866253"/>
          </a:xfrm>
          <a:prstGeom prst="roundRect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Interesuje me način na koji se budžetska sredstva troše kroz sistem javnih nabavki </a:t>
            </a: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4B300FC-726D-FCE2-7DBC-99ABFFF6D77E}"/>
              </a:ext>
            </a:extLst>
          </p:cNvPr>
          <p:cNvSpPr/>
          <p:nvPr/>
        </p:nvSpPr>
        <p:spPr>
          <a:xfrm>
            <a:off x="480857" y="4813382"/>
            <a:ext cx="3320476" cy="866253"/>
          </a:xfrm>
          <a:prstGeom prst="roundRect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Imam poverenja da se sistem javnih nabavki sprovodi na pravedan i transparentan način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B93C42B5-0744-F47D-35B5-8D97EFDE1CD7}"/>
              </a:ext>
            </a:extLst>
          </p:cNvPr>
          <p:cNvSpPr txBox="1">
            <a:spLocks/>
          </p:cNvSpPr>
          <p:nvPr/>
        </p:nvSpPr>
        <p:spPr>
          <a:xfrm>
            <a:off x="1315948" y="6218995"/>
            <a:ext cx="4780052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kojoj meri se slažete sa sledećim tvrdnjama?</a:t>
            </a:r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id="{E64EA80B-7582-EA4C-E9ED-ABCAC1A86570}"/>
              </a:ext>
            </a:extLst>
          </p:cNvPr>
          <p:cNvSpPr txBox="1">
            <a:spLocks/>
          </p:cNvSpPr>
          <p:nvPr/>
        </p:nvSpPr>
        <p:spPr>
          <a:xfrm>
            <a:off x="1315947" y="6438400"/>
            <a:ext cx="2370228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ciljna populacija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EDB4D-E4D8-2FCD-5B5D-A1403FDEF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010" y="6412953"/>
            <a:ext cx="3121423" cy="445047"/>
          </a:xfrm>
          <a:prstGeom prst="rect">
            <a:avLst/>
          </a:prstGeom>
        </p:spPr>
      </p:pic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6C38FB7C-F5BB-4C03-82CB-3736A01909C6}"/>
              </a:ext>
            </a:extLst>
          </p:cNvPr>
          <p:cNvSpPr txBox="1">
            <a:spLocks/>
          </p:cNvSpPr>
          <p:nvPr/>
        </p:nvSpPr>
        <p:spPr>
          <a:xfrm>
            <a:off x="400771" y="984822"/>
            <a:ext cx="10990358" cy="738664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poređenju s prethodnom godinom, znatno više građana je zainteresovano da sazna kako se budžetska sredstva troše kroz sistem javnih nabavki. Isto važi i za mišljenje da ovaj sistem mora biti strogo kontrolisan, a značajno se povećao i broj onih koji veruju da se javne nabavke sprovode na fer i transparentan način.</a:t>
            </a:r>
          </a:p>
        </p:txBody>
      </p:sp>
    </p:spTree>
    <p:extLst>
      <p:ext uri="{BB962C8B-B14F-4D97-AF65-F5344CB8AC3E}">
        <p14:creationId xmlns:p14="http://schemas.microsoft.com/office/powerpoint/2010/main" val="412553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BCC19-5A1D-6FA7-64AA-3DD7F73E126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pic>
        <p:nvPicPr>
          <p:cNvPr id="9" name="Picture 9" descr="Man and woman">
            <a:extLst>
              <a:ext uri="{FF2B5EF4-FFF2-40B4-BE49-F238E27FC236}">
                <a16:creationId xmlns:a16="http://schemas.microsoft.com/office/drawing/2014/main" id="{C83BF7F7-9765-9C5A-2B8F-DEEE9C840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EB1D929A-9620-7699-B9B9-9C44C053A9B5}"/>
              </a:ext>
            </a:extLst>
          </p:cNvPr>
          <p:cNvSpPr txBox="1">
            <a:spLocks/>
          </p:cNvSpPr>
          <p:nvPr/>
        </p:nvSpPr>
        <p:spPr>
          <a:xfrm>
            <a:off x="1070284" y="6314531"/>
            <a:ext cx="4780052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koje oblasti po Vašem mišljenju treba najviše ulagati kroz javne nabavke?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160635A-3EFD-CDB5-907B-1C671A74724E}"/>
              </a:ext>
            </a:extLst>
          </p:cNvPr>
          <p:cNvSpPr txBox="1">
            <a:spLocks/>
          </p:cNvSpPr>
          <p:nvPr/>
        </p:nvSpPr>
        <p:spPr>
          <a:xfrm>
            <a:off x="1070283" y="6533936"/>
            <a:ext cx="5523002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ciljna populacija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C33B23-F275-E5ED-5D88-0BE65219F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010" y="6290121"/>
            <a:ext cx="3121423" cy="445047"/>
          </a:xfrm>
          <a:prstGeom prst="rect">
            <a:avLst/>
          </a:prstGeom>
        </p:spPr>
      </p:pic>
      <p:graphicFrame>
        <p:nvGraphicFramePr>
          <p:cNvPr id="1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81A15F42-F563-CE01-BC49-565174BF6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967073"/>
              </p:ext>
            </p:extLst>
          </p:nvPr>
        </p:nvGraphicFramePr>
        <p:xfrm>
          <a:off x="554286" y="2156481"/>
          <a:ext cx="10978071" cy="401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6" name="Titre 4">
            <a:extLst>
              <a:ext uri="{FF2B5EF4-FFF2-40B4-BE49-F238E27FC236}">
                <a16:creationId xmlns:a16="http://schemas.microsoft.com/office/drawing/2014/main" id="{EF917AD5-4291-426F-80AA-7FD6666A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42" y="256919"/>
            <a:ext cx="11382428" cy="867930"/>
          </a:xfrm>
        </p:spPr>
        <p:txBody>
          <a:bodyPr/>
          <a:lstStyle/>
          <a:p>
            <a:r>
              <a:rPr lang="sr-Latn-RS" dirty="0"/>
              <a:t>Oblasti u koje treba najviše ulagati kroz javne nabavke</a:t>
            </a:r>
            <a:endParaRPr lang="en-GB" dirty="0"/>
          </a:p>
        </p:txBody>
      </p:sp>
      <p:sp>
        <p:nvSpPr>
          <p:cNvPr id="57" name="Espace réservé du texte 8">
            <a:extLst>
              <a:ext uri="{FF2B5EF4-FFF2-40B4-BE49-F238E27FC236}">
                <a16:creationId xmlns:a16="http://schemas.microsoft.com/office/drawing/2014/main" id="{540D5412-0C1B-4052-8A2D-BC58A921AF51}"/>
              </a:ext>
            </a:extLst>
          </p:cNvPr>
          <p:cNvSpPr txBox="1">
            <a:spLocks/>
          </p:cNvSpPr>
          <p:nvPr/>
        </p:nvSpPr>
        <p:spPr>
          <a:xfrm>
            <a:off x="289742" y="1124849"/>
            <a:ext cx="10990358" cy="954107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Zdravstvo ostaje prioritetna oblast u koju treba ulagati kroz javne nabavke. Ipak, nešto manje građana nego 2021. deli ovo mišljenje, što se može dovesti u vezu sa postepeim smirivanjem epidemiološke situacije. S druge strane, a opet u skladu s aktuelnim okolnostima, energetika se češće pominje kao oblast od značaja. Pad u odnosu na prošlu godinu se beleži i u pogledu puteva i infrastrukture i socijalnih pitanja.</a:t>
            </a:r>
          </a:p>
        </p:txBody>
      </p:sp>
    </p:spTree>
    <p:extLst>
      <p:ext uri="{BB962C8B-B14F-4D97-AF65-F5344CB8AC3E}">
        <p14:creationId xmlns:p14="http://schemas.microsoft.com/office/powerpoint/2010/main" val="75050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4">
            <a:extLst>
              <a:ext uri="{FF2B5EF4-FFF2-40B4-BE49-F238E27FC236}">
                <a16:creationId xmlns:a16="http://schemas.microsoft.com/office/drawing/2014/main" id="{7915641C-A5CC-4D66-9AEB-1642F3E397B3}"/>
              </a:ext>
            </a:extLst>
          </p:cNvPr>
          <p:cNvSpPr txBox="1">
            <a:spLocks/>
          </p:cNvSpPr>
          <p:nvPr/>
        </p:nvSpPr>
        <p:spPr>
          <a:xfrm>
            <a:off x="236136" y="272061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800" b="0" i="0" u="none" strike="noStrike" kern="1200" cap="all" spc="12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Kriterijum najniže cene </a:t>
            </a:r>
            <a:r>
              <a:rPr kumimoji="0" lang="nn-NO" sz="1800" b="0" i="0" u="none" strike="noStrike" kern="1200" cap="all" spc="12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vs</a:t>
            </a:r>
            <a:r>
              <a:rPr kumimoji="0" lang="sr-Latn-RS" sz="1800" b="0" i="0" u="none" strike="noStrike" kern="1200" cap="all" spc="12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.</a:t>
            </a:r>
            <a:r>
              <a:rPr kumimoji="0" lang="nn-NO" sz="2800" b="0" i="0" u="none" strike="noStrike" kern="1200" cap="all" spc="12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kriterijum kvaliteta</a:t>
            </a:r>
            <a:endParaRPr kumimoji="0" lang="en-GB" sz="2800" b="0" i="0" u="none" strike="noStrike" kern="1200" cap="all" spc="12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2657B-8AE2-4EE0-5A1E-4C945022B9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pic>
        <p:nvPicPr>
          <p:cNvPr id="6" name="Picture 9" descr="Man and woman">
            <a:extLst>
              <a:ext uri="{FF2B5EF4-FFF2-40B4-BE49-F238E27FC236}">
                <a16:creationId xmlns:a16="http://schemas.microsoft.com/office/drawing/2014/main" id="{22F0D818-58BD-61FE-25B8-8B29A8435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B4CC9921-B4C6-2001-B44D-AC137842014E}"/>
              </a:ext>
            </a:extLst>
          </p:cNvPr>
          <p:cNvSpPr txBox="1">
            <a:spLocks/>
          </p:cNvSpPr>
          <p:nvPr/>
        </p:nvSpPr>
        <p:spPr>
          <a:xfrm>
            <a:off x="1287988" y="6278389"/>
            <a:ext cx="7732801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Molimo označite tvrdnju sa kojom se više slažete.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D06C496-102C-4356-3978-5890815CB0F4}"/>
              </a:ext>
            </a:extLst>
          </p:cNvPr>
          <p:cNvSpPr txBox="1">
            <a:spLocks/>
          </p:cNvSpPr>
          <p:nvPr/>
        </p:nvSpPr>
        <p:spPr>
          <a:xfrm>
            <a:off x="1287988" y="6497794"/>
            <a:ext cx="5523002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ciljna populacija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4AF62-21C5-0112-50D4-7D84B06DBB4E}"/>
              </a:ext>
            </a:extLst>
          </p:cNvPr>
          <p:cNvSpPr txBox="1"/>
          <p:nvPr/>
        </p:nvSpPr>
        <p:spPr>
          <a:xfrm>
            <a:off x="4552425" y="4093936"/>
            <a:ext cx="1275128" cy="8432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81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192BA3D-A1E9-C827-2898-0242A24FE0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9599" y="3981540"/>
          <a:ext cx="3656506" cy="83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DAE2C11-638F-F245-35AB-1CD87C71C135}"/>
              </a:ext>
            </a:extLst>
          </p:cNvPr>
          <p:cNvSpPr txBox="1"/>
          <p:nvPr/>
        </p:nvSpPr>
        <p:spPr>
          <a:xfrm>
            <a:off x="808879" y="4920244"/>
            <a:ext cx="5018674" cy="791499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>
            <a:defPPr>
              <a:defRPr lang="fr-FR"/>
            </a:defPPr>
            <a:lvl1pPr algn="just" defTabSz="1051802">
              <a:lnSpc>
                <a:spcPct val="110000"/>
              </a:lnSpc>
              <a:spcBef>
                <a:spcPts val="2400"/>
              </a:spcBef>
              <a:buClr>
                <a:srgbClr val="222223"/>
              </a:buCl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marL="0" marR="0" lvl="0" indent="0" algn="just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Javne nabavke treba sprovoditi po kriterijumu kvaliteta, tako da </a:t>
            </a:r>
            <a:r>
              <a:rPr kumimoji="0" lang="sr-Latn-R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kvalitet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dobijenih dobara, usluga ili izvršenih radova bude što bolji.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0D8D6C-2610-A0F0-E827-71DAC9D0D6D6}"/>
              </a:ext>
            </a:extLst>
          </p:cNvPr>
          <p:cNvSpPr txBox="1"/>
          <p:nvPr/>
        </p:nvSpPr>
        <p:spPr>
          <a:xfrm>
            <a:off x="4511931" y="2189990"/>
            <a:ext cx="1275128" cy="8432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14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9F35990-9B0A-0417-F2CE-F51E5ACF61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385" y="4084256"/>
          <a:ext cx="3656506" cy="83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800A519-F0D9-CACD-7126-8EBAD5A347CA}"/>
              </a:ext>
            </a:extLst>
          </p:cNvPr>
          <p:cNvSpPr txBox="1"/>
          <p:nvPr/>
        </p:nvSpPr>
        <p:spPr>
          <a:xfrm>
            <a:off x="768385" y="3016298"/>
            <a:ext cx="5018674" cy="791499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>
            <a:defPPr>
              <a:defRPr lang="fr-FR"/>
            </a:defPPr>
            <a:lvl1pPr algn="just" defTabSz="1051802">
              <a:lnSpc>
                <a:spcPct val="110000"/>
              </a:lnSpc>
              <a:spcBef>
                <a:spcPts val="2400"/>
              </a:spcBef>
              <a:buClr>
                <a:srgbClr val="222223"/>
              </a:buCl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marL="0" marR="0" lvl="0" indent="0" algn="just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Javne nabavke treba sprovoditi po kriterijumu </a:t>
            </a:r>
            <a:r>
              <a:rPr kumimoji="0" lang="sr-Latn-R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najniže cene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tako da </a:t>
            </a:r>
            <a:r>
              <a:rPr kumimoji="0" lang="sr-Latn-R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količina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dobijenih dobara, usluga ili izvršenih radova bude što veća.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B2C1E3-BFC0-09D7-63F6-DCDEB7B95B84}"/>
              </a:ext>
            </a:extLst>
          </p:cNvPr>
          <p:cNvSpPr txBox="1"/>
          <p:nvPr/>
        </p:nvSpPr>
        <p:spPr>
          <a:xfrm>
            <a:off x="1287988" y="1571150"/>
            <a:ext cx="3566445" cy="374718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endParaRPr kumimoji="0" lang="nn-NO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905785-3812-3D22-04A0-6F8FA7B03600}"/>
              </a:ext>
            </a:extLst>
          </p:cNvPr>
          <p:cNvCxnSpPr>
            <a:cxnSpLocks/>
          </p:cNvCxnSpPr>
          <p:nvPr/>
        </p:nvCxnSpPr>
        <p:spPr>
          <a:xfrm>
            <a:off x="1317059" y="2009368"/>
            <a:ext cx="3544833" cy="0"/>
          </a:xfrm>
          <a:prstGeom prst="line">
            <a:avLst/>
          </a:prstGeom>
          <a:ln w="34925" cmpd="thickThin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9F1E05-0DB7-8B66-BAB7-6CB62AF47856}"/>
              </a:ext>
            </a:extLst>
          </p:cNvPr>
          <p:cNvSpPr txBox="1"/>
          <p:nvPr/>
        </p:nvSpPr>
        <p:spPr>
          <a:xfrm>
            <a:off x="10243639" y="4093936"/>
            <a:ext cx="1275128" cy="8432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89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6707F53-933B-130D-FA35-95F9C1DA5B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385" y="2206925"/>
          <a:ext cx="3656506" cy="83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BBC7CC1-6C85-9A1C-DE97-5DA99AF6016E}"/>
              </a:ext>
            </a:extLst>
          </p:cNvPr>
          <p:cNvSpPr txBox="1"/>
          <p:nvPr/>
        </p:nvSpPr>
        <p:spPr>
          <a:xfrm>
            <a:off x="6500093" y="4920244"/>
            <a:ext cx="5018674" cy="791499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>
            <a:defPPr>
              <a:defRPr lang="fr-FR"/>
            </a:defPPr>
            <a:lvl1pPr algn="just" defTabSz="1051802">
              <a:lnSpc>
                <a:spcPct val="110000"/>
              </a:lnSpc>
              <a:spcBef>
                <a:spcPts val="2400"/>
              </a:spcBef>
              <a:buClr>
                <a:srgbClr val="222223"/>
              </a:buCl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marL="0" marR="0" lvl="0" indent="0" algn="just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Javne nabavke treba sprovoditi po kriterijumu kvaliteta, tako da </a:t>
            </a:r>
            <a:r>
              <a:rPr kumimoji="0" lang="sr-Latn-R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kvalitet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dobijenih dobara, usluga ili izvršenih radova bude što bolji.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6869AA-3C45-6767-D0FF-2C2B8AF66027}"/>
              </a:ext>
            </a:extLst>
          </p:cNvPr>
          <p:cNvSpPr txBox="1"/>
          <p:nvPr/>
        </p:nvSpPr>
        <p:spPr>
          <a:xfrm>
            <a:off x="10203145" y="2189990"/>
            <a:ext cx="1275128" cy="8432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9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159504AD-9D71-478C-D100-18DC558ED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9599" y="2206925"/>
          <a:ext cx="3656506" cy="83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9C05770-3115-7BAF-91E7-9DD337E88800}"/>
              </a:ext>
            </a:extLst>
          </p:cNvPr>
          <p:cNvSpPr txBox="1"/>
          <p:nvPr/>
        </p:nvSpPr>
        <p:spPr>
          <a:xfrm>
            <a:off x="6459599" y="3016298"/>
            <a:ext cx="5018674" cy="791499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>
            <a:defPPr>
              <a:defRPr lang="fr-FR"/>
            </a:defPPr>
            <a:lvl1pPr algn="just" defTabSz="1051802">
              <a:lnSpc>
                <a:spcPct val="110000"/>
              </a:lnSpc>
              <a:spcBef>
                <a:spcPts val="2400"/>
              </a:spcBef>
              <a:buClr>
                <a:srgbClr val="222223"/>
              </a:buCl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marL="0" marR="0" lvl="0" indent="0" algn="just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Javne nabavke treba sprovoditi po kriterijumu </a:t>
            </a:r>
            <a:r>
              <a:rPr kumimoji="0" lang="sr-Latn-R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najniže cene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tako da </a:t>
            </a:r>
            <a:r>
              <a:rPr kumimoji="0" lang="sr-Latn-R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količina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dobijenih dobara, usluga ili izvršenih radova bude što veća.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F5A543-EE95-982B-DE81-C3A0E52DCD22}"/>
              </a:ext>
            </a:extLst>
          </p:cNvPr>
          <p:cNvSpPr txBox="1"/>
          <p:nvPr/>
        </p:nvSpPr>
        <p:spPr>
          <a:xfrm>
            <a:off x="6798625" y="1571150"/>
            <a:ext cx="3566445" cy="374718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nn-NO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F6C4A2-D292-C221-B59C-E7D99059F6B3}"/>
              </a:ext>
            </a:extLst>
          </p:cNvPr>
          <p:cNvCxnSpPr>
            <a:cxnSpLocks/>
          </p:cNvCxnSpPr>
          <p:nvPr/>
        </p:nvCxnSpPr>
        <p:spPr>
          <a:xfrm>
            <a:off x="6820237" y="2009368"/>
            <a:ext cx="3544833" cy="0"/>
          </a:xfrm>
          <a:prstGeom prst="line">
            <a:avLst/>
          </a:prstGeom>
          <a:ln w="34925" cmpd="thickThin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CBD8D383-BEF8-4C9A-AFBD-69CC3376D2CA}"/>
              </a:ext>
            </a:extLst>
          </p:cNvPr>
          <p:cNvSpPr txBox="1">
            <a:spLocks/>
          </p:cNvSpPr>
          <p:nvPr/>
        </p:nvSpPr>
        <p:spPr>
          <a:xfrm>
            <a:off x="236136" y="822206"/>
            <a:ext cx="10990358" cy="52322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Devet od deset građana, što je značajno više nego u prošlom talasu, smatra da u postupcima javnih nabavki kriterijum kvaliteta treba da ima prednost u odnosu na najnižu ponuđenu cenu. </a:t>
            </a:r>
          </a:p>
        </p:txBody>
      </p:sp>
    </p:spTree>
    <p:extLst>
      <p:ext uri="{BB962C8B-B14F-4D97-AF65-F5344CB8AC3E}">
        <p14:creationId xmlns:p14="http://schemas.microsoft.com/office/powerpoint/2010/main" val="345281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8DC0D-D681-F1EB-8271-4738CCD1422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pic>
        <p:nvPicPr>
          <p:cNvPr id="11" name="Picture 9" descr="Man and woman">
            <a:extLst>
              <a:ext uri="{FF2B5EF4-FFF2-40B4-BE49-F238E27FC236}">
                <a16:creationId xmlns:a16="http://schemas.microsoft.com/office/drawing/2014/main" id="{676595D1-4354-8FA8-BE9C-95FDFD41B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16618" y="186876"/>
            <a:ext cx="760519" cy="760519"/>
          </a:xfrm>
          <a:prstGeom prst="rect">
            <a:avLst/>
          </a:prstGeom>
        </p:spPr>
      </p:pic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77757BCA-3099-31FA-55EF-17036C9EE6D1}"/>
              </a:ext>
            </a:extLst>
          </p:cNvPr>
          <p:cNvSpPr txBox="1">
            <a:spLocks/>
          </p:cNvSpPr>
          <p:nvPr/>
        </p:nvSpPr>
        <p:spPr>
          <a:xfrm>
            <a:off x="1287988" y="6278389"/>
            <a:ext cx="8592991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Molimo da za svaki ponuđeni set tvrdnji odaberete onu za koju biste se Vi odlučili ukoliko biste bili u prilici da donosite odluke o javnim nabavkama?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0E46A71-0ECD-437F-13FD-2DB68AC806CC}"/>
              </a:ext>
            </a:extLst>
          </p:cNvPr>
          <p:cNvSpPr txBox="1">
            <a:spLocks/>
          </p:cNvSpPr>
          <p:nvPr/>
        </p:nvSpPr>
        <p:spPr>
          <a:xfrm>
            <a:off x="1287988" y="6497794"/>
            <a:ext cx="5523002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ciljna populacija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id="{EB12E543-8089-71F4-3581-2058824D04F0}"/>
              </a:ext>
            </a:extLst>
          </p:cNvPr>
          <p:cNvSpPr txBox="1">
            <a:spLocks/>
          </p:cNvSpPr>
          <p:nvPr/>
        </p:nvSpPr>
        <p:spPr>
          <a:xfrm>
            <a:off x="8141635" y="4230303"/>
            <a:ext cx="3455243" cy="138499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72000" tIns="45720" rIns="0" bIns="45720" rtlCol="0" anchor="t" anchorCtr="0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50" b="1" i="1">
                <a:solidFill>
                  <a:schemeClr val="bg1"/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 nabavci vozila javnog prevoza neophodno je voditi se kriterijumom najniže cene, i time građanima obezbediti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što veći broj vozila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pa makar to značilo i potencijalno veće zagađenje životne sredine. 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CEE141AD-2EF1-FA5C-4C24-1120246F5015}"/>
              </a:ext>
            </a:extLst>
          </p:cNvPr>
          <p:cNvSpPr txBox="1">
            <a:spLocks/>
          </p:cNvSpPr>
          <p:nvPr/>
        </p:nvSpPr>
        <p:spPr>
          <a:xfrm>
            <a:off x="4550010" y="1810443"/>
            <a:ext cx="3254722" cy="138499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72000" tIns="45720" rIns="0" bIns="45720" rtlCol="0" anchor="t" anchorCtr="0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50" b="1" i="1">
                <a:solidFill>
                  <a:schemeClr val="bg1"/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rgbClr val="0076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Bolje je nabavljati savremeniju i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0076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kvalitetniju medicinsku opremu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rgbClr val="0076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jer bi to značilo kvalitetniju i pouzdaniju zdravstvenu uslugu, pa makar to značilo da bi te usluge bile dostupne manjem broju građana. 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id="{988656F2-6FC8-B47F-908F-1A5C9FD9838C}"/>
              </a:ext>
            </a:extLst>
          </p:cNvPr>
          <p:cNvSpPr txBox="1">
            <a:spLocks/>
          </p:cNvSpPr>
          <p:nvPr/>
        </p:nvSpPr>
        <p:spPr>
          <a:xfrm>
            <a:off x="933561" y="4208982"/>
            <a:ext cx="3254724" cy="138499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72000" tIns="4572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Bolje je izgraditi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što više kilometara puteva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da ih imamo što više i da su mesta bolje povezana, pa makar i  lošijeg kvaliteta što bi potencijalno značilo da će morati da se popravljaju za par godina. </a:t>
            </a:r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id="{134C5968-C040-69BC-D342-A69A00E1E266}"/>
              </a:ext>
            </a:extLst>
          </p:cNvPr>
          <p:cNvSpPr txBox="1">
            <a:spLocks/>
          </p:cNvSpPr>
          <p:nvPr/>
        </p:nvSpPr>
        <p:spPr>
          <a:xfrm>
            <a:off x="909087" y="2177384"/>
            <a:ext cx="3251491" cy="954107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72000" tIns="4572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rgbClr val="0076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Bolje je izgraditi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0076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što kvalitetnije puteve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rgbClr val="0076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pa makar to značilo da će se manje km puteva izgraditi, ali neće biti potrebne za skorim propravkama.</a:t>
            </a:r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id="{D46C0FB1-862D-DBC7-840E-AFC398A6DC6E}"/>
              </a:ext>
            </a:extLst>
          </p:cNvPr>
          <p:cNvSpPr txBox="1">
            <a:spLocks/>
          </p:cNvSpPr>
          <p:nvPr/>
        </p:nvSpPr>
        <p:spPr>
          <a:xfrm>
            <a:off x="4530036" y="4214619"/>
            <a:ext cx="3254721" cy="138499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72000" tIns="45720" rIns="0" bIns="45720" rtlCol="0" anchor="t" anchorCtr="0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50" b="1" i="1">
                <a:solidFill>
                  <a:schemeClr val="bg1"/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Potrebno je nabavljati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što više medicinske opreme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pa i lošijeg kvaliteta, jer bi to značilo da je zdravstvena usluga dostupna većem broju građana,pa makar to značilo da je ona slabijeg kvaliteta i pouzdanosti. </a:t>
            </a:r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id="{E3CBFD89-1EBB-2BAB-9880-FB9133BD4983}"/>
              </a:ext>
            </a:extLst>
          </p:cNvPr>
          <p:cNvSpPr txBox="1">
            <a:spLocks/>
          </p:cNvSpPr>
          <p:nvPr/>
        </p:nvSpPr>
        <p:spPr>
          <a:xfrm>
            <a:off x="8174020" y="1757751"/>
            <a:ext cx="3334701" cy="1384995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72000" tIns="45720" rIns="0" bIns="45720" rtlCol="0" anchor="t" anchorCtr="0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50" b="1" i="1">
                <a:solidFill>
                  <a:schemeClr val="bg1"/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rgbClr val="0076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 nabavci vozila javnog prevoza neophodno je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0076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voditi se kriterijumom zaštite životne sredine</a:t>
            </a: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rgbClr val="00767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i time građanima obezbediti vozila koja minimalno zagađuju životnu sredinu, pa makar to značilo i manji broj vozila.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6113D39D-12D7-CD8D-1427-5386CD20EEFB}"/>
              </a:ext>
            </a:extLst>
          </p:cNvPr>
          <p:cNvGraphicFramePr/>
          <p:nvPr/>
        </p:nvGraphicFramePr>
        <p:xfrm>
          <a:off x="925998" y="3117843"/>
          <a:ext cx="3254724" cy="66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17C19530-B470-E53A-5ED8-15ED37507125}"/>
              </a:ext>
            </a:extLst>
          </p:cNvPr>
          <p:cNvGraphicFramePr/>
          <p:nvPr/>
        </p:nvGraphicFramePr>
        <p:xfrm>
          <a:off x="925997" y="3670129"/>
          <a:ext cx="3254724" cy="66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F48F3802-69EE-906E-BB74-A77C75A0B519}"/>
              </a:ext>
            </a:extLst>
          </p:cNvPr>
          <p:cNvGraphicFramePr/>
          <p:nvPr/>
        </p:nvGraphicFramePr>
        <p:xfrm>
          <a:off x="4537601" y="3117843"/>
          <a:ext cx="3254724" cy="66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D0F237F9-0D48-E92B-950C-8B74EDF633C2}"/>
              </a:ext>
            </a:extLst>
          </p:cNvPr>
          <p:cNvGraphicFramePr/>
          <p:nvPr/>
        </p:nvGraphicFramePr>
        <p:xfrm>
          <a:off x="4537600" y="3656481"/>
          <a:ext cx="3254724" cy="66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ED85D805-C5B2-C255-36F9-4F449B2F1562}"/>
              </a:ext>
            </a:extLst>
          </p:cNvPr>
          <p:cNvGraphicFramePr/>
          <p:nvPr/>
        </p:nvGraphicFramePr>
        <p:xfrm>
          <a:off x="8187396" y="3117843"/>
          <a:ext cx="3431731" cy="66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04E731E9-0B37-9873-AA92-E84A7AA9BE3C}"/>
              </a:ext>
            </a:extLst>
          </p:cNvPr>
          <p:cNvGraphicFramePr/>
          <p:nvPr/>
        </p:nvGraphicFramePr>
        <p:xfrm>
          <a:off x="8187395" y="3656481"/>
          <a:ext cx="3431731" cy="66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B0C3587-4F31-92C8-F9CA-2034835EB5A1}"/>
              </a:ext>
            </a:extLst>
          </p:cNvPr>
          <p:cNvSpPr/>
          <p:nvPr/>
        </p:nvSpPr>
        <p:spPr>
          <a:xfrm>
            <a:off x="172728" y="3908293"/>
            <a:ext cx="736359" cy="247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F69182-6BAA-A37E-5E04-482B43330E7B}"/>
              </a:ext>
            </a:extLst>
          </p:cNvPr>
          <p:cNvSpPr/>
          <p:nvPr/>
        </p:nvSpPr>
        <p:spPr>
          <a:xfrm>
            <a:off x="177418" y="3278345"/>
            <a:ext cx="769432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ACAC702E-91D9-4F23-849B-B2D4F892D7D0}"/>
              </a:ext>
            </a:extLst>
          </p:cNvPr>
          <p:cNvSpPr txBox="1">
            <a:spLocks/>
          </p:cNvSpPr>
          <p:nvPr/>
        </p:nvSpPr>
        <p:spPr>
          <a:xfrm>
            <a:off x="231198" y="806956"/>
            <a:ext cx="10990358" cy="738664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skladu sa pethodnim pitanjem, velika većina građana daje prednost kvalitetu nad kvantitetom, odnosno podržava izgradnju kvalitetnijih puteva, nabavku kvalitetnije medicinske opreme i vozila koja minimalno zagađuju životnu sredinu. U odnosu na prethodni talas istraživanja, uočava se trend blagog rasta u navedenim stavovima.</a:t>
            </a:r>
          </a:p>
        </p:txBody>
      </p:sp>
      <p:sp>
        <p:nvSpPr>
          <p:cNvPr id="29" name="Titre 4">
            <a:extLst>
              <a:ext uri="{FF2B5EF4-FFF2-40B4-BE49-F238E27FC236}">
                <a16:creationId xmlns:a16="http://schemas.microsoft.com/office/drawing/2014/main" id="{8DFDFF9E-1BD9-4160-800D-B2573EF9B593}"/>
              </a:ext>
            </a:extLst>
          </p:cNvPr>
          <p:cNvSpPr txBox="1">
            <a:spLocks/>
          </p:cNvSpPr>
          <p:nvPr/>
        </p:nvSpPr>
        <p:spPr>
          <a:xfrm>
            <a:off x="241420" y="296908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all" spc="12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Kvantitet naspram Kvaliteta u postupcima jn</a:t>
            </a:r>
            <a:endParaRPr kumimoji="0" lang="en-GB" sz="2800" b="0" i="0" u="none" strike="noStrike" kern="1200" cap="all" spc="12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8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43495-5EA2-615E-6EAE-D75C58C5F6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pic>
        <p:nvPicPr>
          <p:cNvPr id="9" name="Picture 9" descr="Man and woman">
            <a:extLst>
              <a:ext uri="{FF2B5EF4-FFF2-40B4-BE49-F238E27FC236}">
                <a16:creationId xmlns:a16="http://schemas.microsoft.com/office/drawing/2014/main" id="{1FFFAA35-5ACF-FF9C-256B-594AB6E44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D8DC691-0097-494F-E250-9215AA5A90EB}"/>
              </a:ext>
            </a:extLst>
          </p:cNvPr>
          <p:cNvSpPr txBox="1">
            <a:spLocks/>
          </p:cNvSpPr>
          <p:nvPr/>
        </p:nvSpPr>
        <p:spPr>
          <a:xfrm>
            <a:off x="1252797" y="5815407"/>
            <a:ext cx="6263701" cy="92333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 li smatrate da bi javne nabavke u nekim oblastima trebalo da budu tajne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r>
              <a:rPr kumimoji="0" lang="sr-Latn-R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sr-Latn-R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r-Latn-R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ciljna populacija</a:t>
            </a:r>
            <a:br>
              <a:rPr kumimoji="0" lang="sr-Latn-R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sr-Latn-RS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kojiim oblastima? </a:t>
            </a:r>
            <a:br>
              <a:rPr kumimoji="0" lang="sr-Latn-R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r-Latn-R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Oni koji smatraju da bi deo javnih nabavki trebalo da bude tajan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  <a:r>
              <a:rPr kumimoji="0" lang="sr-Latn-R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od ciljne populacije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- 2021; </a:t>
            </a:r>
            <a:r>
              <a:rPr kumimoji="0" lang="sr-Latn-R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19% od ciljne populacije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- 2022</a:t>
            </a:r>
            <a:r>
              <a:rPr kumimoji="0" lang="sr-Latn-RS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4C5E983-6A50-03C3-E6AA-768657E34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570028"/>
              </p:ext>
            </p:extLst>
          </p:nvPr>
        </p:nvGraphicFramePr>
        <p:xfrm>
          <a:off x="230255" y="2192005"/>
          <a:ext cx="3545619" cy="335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B684C740-7704-9C28-0FA0-5E748E183191}"/>
              </a:ext>
            </a:extLst>
          </p:cNvPr>
          <p:cNvSpPr/>
          <p:nvPr/>
        </p:nvSpPr>
        <p:spPr>
          <a:xfrm>
            <a:off x="3333349" y="3003385"/>
            <a:ext cx="105949" cy="105949"/>
          </a:xfrm>
          <a:prstGeom prst="ellipse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6E48BD-7F20-278E-AF82-0F37A716374F}"/>
              </a:ext>
            </a:extLst>
          </p:cNvPr>
          <p:cNvSpPr/>
          <p:nvPr/>
        </p:nvSpPr>
        <p:spPr>
          <a:xfrm>
            <a:off x="3333349" y="3531629"/>
            <a:ext cx="105949" cy="105949"/>
          </a:xfrm>
          <a:prstGeom prst="ellipse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9" name="Straight Connector 35">
            <a:extLst>
              <a:ext uri="{FF2B5EF4-FFF2-40B4-BE49-F238E27FC236}">
                <a16:creationId xmlns:a16="http://schemas.microsoft.com/office/drawing/2014/main" id="{4E95A33F-A23C-4926-A5B3-4C81D342D4A6}"/>
              </a:ext>
            </a:extLst>
          </p:cNvPr>
          <p:cNvCxnSpPr>
            <a:cxnSpLocks/>
          </p:cNvCxnSpPr>
          <p:nvPr/>
        </p:nvCxnSpPr>
        <p:spPr>
          <a:xfrm flipV="1">
            <a:off x="6150592" y="1980502"/>
            <a:ext cx="0" cy="3902981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9166A5B-EBF3-2779-A29D-7A9C8B4D5A84}"/>
              </a:ext>
            </a:extLst>
          </p:cNvPr>
          <p:cNvSpPr txBox="1"/>
          <p:nvPr/>
        </p:nvSpPr>
        <p:spPr>
          <a:xfrm>
            <a:off x="1600599" y="1896772"/>
            <a:ext cx="3566445" cy="312330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endParaRPr kumimoji="0" lang="nn-NO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E22897-B979-AF21-53C8-FAD05A8E5953}"/>
              </a:ext>
            </a:extLst>
          </p:cNvPr>
          <p:cNvCxnSpPr>
            <a:cxnSpLocks/>
          </p:cNvCxnSpPr>
          <p:nvPr/>
        </p:nvCxnSpPr>
        <p:spPr>
          <a:xfrm>
            <a:off x="1629670" y="2272602"/>
            <a:ext cx="3544833" cy="0"/>
          </a:xfrm>
          <a:prstGeom prst="line">
            <a:avLst/>
          </a:prstGeom>
          <a:ln w="34925" cmpd="thickThin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25A9312-5EC2-B569-85B1-A71CF59B3F2E}"/>
              </a:ext>
            </a:extLst>
          </p:cNvPr>
          <p:cNvSpPr txBox="1"/>
          <p:nvPr/>
        </p:nvSpPr>
        <p:spPr>
          <a:xfrm>
            <a:off x="7557669" y="1896772"/>
            <a:ext cx="3566445" cy="312330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nn-NO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E016F4-4EA1-3D17-37EC-52BA0C5882A7}"/>
              </a:ext>
            </a:extLst>
          </p:cNvPr>
          <p:cNvCxnSpPr>
            <a:cxnSpLocks/>
          </p:cNvCxnSpPr>
          <p:nvPr/>
        </p:nvCxnSpPr>
        <p:spPr>
          <a:xfrm>
            <a:off x="7579281" y="2272602"/>
            <a:ext cx="3544833" cy="0"/>
          </a:xfrm>
          <a:prstGeom prst="line">
            <a:avLst/>
          </a:prstGeom>
          <a:ln w="34925" cmpd="thickThin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Content Placeholder 11">
            <a:extLst>
              <a:ext uri="{FF2B5EF4-FFF2-40B4-BE49-F238E27FC236}">
                <a16:creationId xmlns:a16="http://schemas.microsoft.com/office/drawing/2014/main" id="{0B5FF78B-DA09-D745-DB4D-255C5D0D2D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344327"/>
              </p:ext>
            </p:extLst>
          </p:nvPr>
        </p:nvGraphicFramePr>
        <p:xfrm>
          <a:off x="5994417" y="2192005"/>
          <a:ext cx="3545619" cy="335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B0F6725B-1E89-BF9F-7FCB-E27753EAF9EF}"/>
              </a:ext>
            </a:extLst>
          </p:cNvPr>
          <p:cNvGrpSpPr/>
          <p:nvPr/>
        </p:nvGrpSpPr>
        <p:grpSpPr>
          <a:xfrm>
            <a:off x="9272629" y="2714916"/>
            <a:ext cx="2726195" cy="2346944"/>
            <a:chOff x="5894450" y="3472820"/>
            <a:chExt cx="4154830" cy="1684802"/>
          </a:xfrm>
        </p:grpSpPr>
        <p:graphicFrame>
          <p:nvGraphicFramePr>
            <p:cNvPr id="36" name="Object 5">
              <a:hlinkClick r:id="" action="ppaction://ole?verb=0"/>
              <a:extLst>
                <a:ext uri="{FF2B5EF4-FFF2-40B4-BE49-F238E27FC236}">
                  <a16:creationId xmlns:a16="http://schemas.microsoft.com/office/drawing/2014/main" id="{C735E32F-086A-1B7B-E557-DBADD77FC5D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894450" y="3472820"/>
            <a:ext cx="4154830" cy="16848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7" name="Rectangle 4">
              <a:extLst>
                <a:ext uri="{FF2B5EF4-FFF2-40B4-BE49-F238E27FC236}">
                  <a16:creationId xmlns:a16="http://schemas.microsoft.com/office/drawing/2014/main" id="{2AC948AD-F4EC-9B6F-C191-CA4582294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215" y="3986036"/>
              <a:ext cx="1845298" cy="25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Zdravstvo</a:t>
              </a:r>
            </a:p>
          </p:txBody>
        </p: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FF6C3FA1-938C-6AA7-A0C6-505DC81ED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38" y="4397113"/>
              <a:ext cx="2128485" cy="25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Infrastruktura</a:t>
              </a: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CBEF95D3-58D5-DF6F-0F91-C11090317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4450" y="3562611"/>
              <a:ext cx="2399406" cy="25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4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Vojska, policija</a:t>
              </a:r>
            </a:p>
          </p:txBody>
        </p:sp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551C8CEC-5874-A7F4-6670-113993907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538" y="4820537"/>
              <a:ext cx="2955944" cy="268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Obrazovanje/ nauka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25324A9-8BF6-0343-705A-D64212FD335D}"/>
              </a:ext>
            </a:extLst>
          </p:cNvPr>
          <p:cNvSpPr/>
          <p:nvPr/>
        </p:nvSpPr>
        <p:spPr>
          <a:xfrm>
            <a:off x="9103173" y="2960935"/>
            <a:ext cx="105949" cy="105949"/>
          </a:xfrm>
          <a:prstGeom prst="ellipse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84E281-38AD-C71E-A5B2-0E5F4D0D87E2}"/>
              </a:ext>
            </a:extLst>
          </p:cNvPr>
          <p:cNvSpPr/>
          <p:nvPr/>
        </p:nvSpPr>
        <p:spPr>
          <a:xfrm>
            <a:off x="9103174" y="3520523"/>
            <a:ext cx="105949" cy="105949"/>
          </a:xfrm>
          <a:prstGeom prst="ellipse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8A3441-975C-0C39-263F-223CE334AEA8}"/>
              </a:ext>
            </a:extLst>
          </p:cNvPr>
          <p:cNvSpPr/>
          <p:nvPr/>
        </p:nvSpPr>
        <p:spPr>
          <a:xfrm>
            <a:off x="9103174" y="4159828"/>
            <a:ext cx="105949" cy="105949"/>
          </a:xfrm>
          <a:prstGeom prst="ellipse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8529DA-8004-BA43-288C-C50E06D82EBF}"/>
              </a:ext>
            </a:extLst>
          </p:cNvPr>
          <p:cNvSpPr/>
          <p:nvPr/>
        </p:nvSpPr>
        <p:spPr>
          <a:xfrm>
            <a:off x="9103832" y="4666657"/>
            <a:ext cx="105949" cy="105949"/>
          </a:xfrm>
          <a:prstGeom prst="ellipse">
            <a:avLst/>
          </a:pr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028F7A0-C798-1BB6-0B44-553BA623B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0415" y="6197598"/>
            <a:ext cx="2983541" cy="42538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237EA064-987B-5878-29D9-E142902D79BB}"/>
              </a:ext>
            </a:extLst>
          </p:cNvPr>
          <p:cNvGrpSpPr/>
          <p:nvPr/>
        </p:nvGrpSpPr>
        <p:grpSpPr>
          <a:xfrm>
            <a:off x="3525937" y="2719198"/>
            <a:ext cx="2391933" cy="2346944"/>
            <a:chOff x="5894450" y="3472820"/>
            <a:chExt cx="4154830" cy="1684802"/>
          </a:xfrm>
        </p:grpSpPr>
        <p:graphicFrame>
          <p:nvGraphicFramePr>
            <p:cNvPr id="48" name="Object 5">
              <a:hlinkClick r:id="" action="ppaction://ole?verb=0"/>
              <a:extLst>
                <a:ext uri="{FF2B5EF4-FFF2-40B4-BE49-F238E27FC236}">
                  <a16:creationId xmlns:a16="http://schemas.microsoft.com/office/drawing/2014/main" id="{06190B55-EFDF-1587-D9EF-54203190242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894450" y="3472820"/>
            <a:ext cx="4154830" cy="16848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A046CF82-BCDD-541A-2059-8CA8CD847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4385" y="3987306"/>
              <a:ext cx="1845298" cy="25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Zdravstvo</a:t>
              </a:r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5DF97AE7-CEE6-640C-EDBB-5FE95A244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4450" y="3562611"/>
              <a:ext cx="2399406" cy="252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400" b="0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Vojska, policija</a:t>
              </a:r>
            </a:p>
          </p:txBody>
        </p:sp>
      </p:grpSp>
      <p:sp>
        <p:nvSpPr>
          <p:cNvPr id="42" name="Titre 4">
            <a:extLst>
              <a:ext uri="{FF2B5EF4-FFF2-40B4-BE49-F238E27FC236}">
                <a16:creationId xmlns:a16="http://schemas.microsoft.com/office/drawing/2014/main" id="{B1362721-F822-45EF-BF18-7B152A4D95FF}"/>
              </a:ext>
            </a:extLst>
          </p:cNvPr>
          <p:cNvSpPr txBox="1">
            <a:spLocks/>
          </p:cNvSpPr>
          <p:nvPr/>
        </p:nvSpPr>
        <p:spPr>
          <a:xfrm>
            <a:off x="236136" y="241802"/>
            <a:ext cx="10887978" cy="452432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600" b="0" i="0" u="none" strike="noStrike" kern="1200" cap="all" spc="12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STAVOVI GRAĐANA PREMA TAJNIM javnim nabavkama</a:t>
            </a:r>
            <a:endParaRPr kumimoji="0" lang="en-GB" sz="2600" b="0" i="0" u="none" strike="noStrike" kern="1200" cap="all" spc="12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D0985FDC-EC44-46FB-9C65-7ADFAD433889}"/>
              </a:ext>
            </a:extLst>
          </p:cNvPr>
          <p:cNvSpPr txBox="1">
            <a:spLocks/>
          </p:cNvSpPr>
          <p:nvPr/>
        </p:nvSpPr>
        <p:spPr>
          <a:xfrm>
            <a:off x="230255" y="1050100"/>
            <a:ext cx="10990358" cy="52322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odnosu na 2021. godinu, daleko veći broj građana smatra da bi javne nabavke u pojedinim oblastima trebalo da se sprovode tajno. Ono što se nije promenilo su sektori na koje se ovo mišljenje odnosi, a to su najpre vojska, policija i zdravstvo. </a:t>
            </a:r>
          </a:p>
        </p:txBody>
      </p:sp>
    </p:spTree>
    <p:extLst>
      <p:ext uri="{BB962C8B-B14F-4D97-AF65-F5344CB8AC3E}">
        <p14:creationId xmlns:p14="http://schemas.microsoft.com/office/powerpoint/2010/main" val="418803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43495-5EA2-615E-6EAE-D75C58C5F6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pic>
        <p:nvPicPr>
          <p:cNvPr id="9" name="Picture 9" descr="Man and woman">
            <a:extLst>
              <a:ext uri="{FF2B5EF4-FFF2-40B4-BE49-F238E27FC236}">
                <a16:creationId xmlns:a16="http://schemas.microsoft.com/office/drawing/2014/main" id="{1FFFAA35-5ACF-FF9C-256B-594AB6E44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D7A5817-102D-D095-606A-3D05398FD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995139"/>
              </p:ext>
            </p:extLst>
          </p:nvPr>
        </p:nvGraphicFramePr>
        <p:xfrm>
          <a:off x="1771649" y="1607315"/>
          <a:ext cx="9058275" cy="412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C1305489-B013-3831-D0F2-E3DDDAA91C26}"/>
              </a:ext>
            </a:extLst>
          </p:cNvPr>
          <p:cNvSpPr txBox="1">
            <a:spLocks/>
          </p:cNvSpPr>
          <p:nvPr/>
        </p:nvSpPr>
        <p:spPr>
          <a:xfrm>
            <a:off x="1336648" y="6021848"/>
            <a:ext cx="5824109" cy="369332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sr-Latn-RS"/>
            </a:defPPr>
            <a:lvl1pPr marR="0" lvl="0" indent="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 kumimoji="0" sz="900" b="0" i="1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r-Latn-RS" dirty="0"/>
              <a:t>Ukupan budžet Republike Srbije za 2021/2022. godinu predviđa rashode i izdatke od 1.717 milijardi dinara (14.6 milijardi evra). Koliki procenat budžeta smatrate da se izdvaja za javne nabavke?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028F7A0-C798-1BB6-0B44-553BA623B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736" y="6188636"/>
            <a:ext cx="3011484" cy="429372"/>
          </a:xfrm>
          <a:prstGeom prst="rect">
            <a:avLst/>
          </a:prstGeom>
        </p:spPr>
      </p:pic>
      <p:sp>
        <p:nvSpPr>
          <p:cNvPr id="42" name="Titre 4">
            <a:extLst>
              <a:ext uri="{FF2B5EF4-FFF2-40B4-BE49-F238E27FC236}">
                <a16:creationId xmlns:a16="http://schemas.microsoft.com/office/drawing/2014/main" id="{B1362721-F822-45EF-BF18-7B152A4D95FF}"/>
              </a:ext>
            </a:extLst>
          </p:cNvPr>
          <p:cNvSpPr txBox="1">
            <a:spLocks/>
          </p:cNvSpPr>
          <p:nvPr/>
        </p:nvSpPr>
        <p:spPr>
          <a:xfrm>
            <a:off x="236136" y="299469"/>
            <a:ext cx="1088797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spc="120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0" i="0" u="none" strike="noStrike" kern="1200" cap="all" spc="120" normalizeH="0" baseline="0" noProof="0" dirty="0">
                <a:ln>
                  <a:noFill/>
                </a:ln>
                <a:solidFill>
                  <a:srgbClr val="2F469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Izdvajanja budžeta za javne nabavke</a:t>
            </a:r>
            <a:endParaRPr kumimoji="0" lang="en-GB" b="0" i="0" u="none" strike="noStrike" kern="1200" cap="all" spc="120" normalizeH="0" baseline="0" noProof="0" dirty="0">
              <a:ln>
                <a:noFill/>
              </a:ln>
              <a:solidFill>
                <a:srgbClr val="2F469C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D0985FDC-EC44-46FB-9C65-7ADFAD433889}"/>
              </a:ext>
            </a:extLst>
          </p:cNvPr>
          <p:cNvSpPr txBox="1">
            <a:spLocks/>
          </p:cNvSpPr>
          <p:nvPr/>
        </p:nvSpPr>
        <p:spPr>
          <a:xfrm>
            <a:off x="236136" y="908553"/>
            <a:ext cx="10593788" cy="52322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pogledu iznosa koji se iz budžeta RS izdvaja za javne nabavke, građani u oba talasa procenjuju da je to u proseku 30%. Ipak, u ovom talasu istra</a:t>
            </a:r>
            <a:r>
              <a:rPr lang="sr-Latn-RS" sz="1400" b="1" i="0" dirty="0">
                <a:solidFill>
                  <a:prstClr val="black"/>
                </a:solidFill>
                <a:latin typeface="Arial" panose="020B0604020202020204"/>
              </a:rPr>
              <a:t>živanja, značajno više građana nije dalo konkretan odgovor.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5B2897-A33E-1391-C31E-193A36502CD5}"/>
              </a:ext>
            </a:extLst>
          </p:cNvPr>
          <p:cNvSpPr txBox="1"/>
          <p:nvPr/>
        </p:nvSpPr>
        <p:spPr>
          <a:xfrm>
            <a:off x="1336648" y="6378890"/>
            <a:ext cx="6096000" cy="230832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sr-Latn-RS"/>
            </a:defPPr>
            <a:lvl1pPr marR="0" lvl="0" indent="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 kumimoji="0" sz="900" b="0" i="1" u="none" strike="noStrike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r-Latn-RS" dirty="0"/>
              <a:t>Baza: Ukupna ciljna populacija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C9C0ED8-7556-CC00-DD6D-703FFAC4A6FA}"/>
              </a:ext>
            </a:extLst>
          </p:cNvPr>
          <p:cNvSpPr/>
          <p:nvPr/>
        </p:nvSpPr>
        <p:spPr>
          <a:xfrm>
            <a:off x="3311243" y="5568083"/>
            <a:ext cx="1013659" cy="309843"/>
          </a:xfrm>
          <a:prstGeom prst="roundRect">
            <a:avLst/>
          </a:prstGeom>
          <a:solidFill>
            <a:srgbClr val="E87722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Prosek 31%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509960-449D-8DC7-F22B-1F57918AFEC4}"/>
              </a:ext>
            </a:extLst>
          </p:cNvPr>
          <p:cNvSpPr/>
          <p:nvPr/>
        </p:nvSpPr>
        <p:spPr>
          <a:xfrm>
            <a:off x="6539941" y="5571721"/>
            <a:ext cx="1013659" cy="309843"/>
          </a:xfrm>
          <a:prstGeom prst="round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Prosek 30%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0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FD4D7E9-57DF-3EF8-602C-544B7C76DB11}"/>
              </a:ext>
            </a:extLst>
          </p:cNvPr>
          <p:cNvGraphicFramePr/>
          <p:nvPr/>
        </p:nvGraphicFramePr>
        <p:xfrm>
          <a:off x="404786" y="1796842"/>
          <a:ext cx="11241560" cy="416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23511-E730-DC1A-1754-1921D9892F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sp>
        <p:nvSpPr>
          <p:cNvPr id="19" name="Titre 4">
            <a:extLst>
              <a:ext uri="{FF2B5EF4-FFF2-40B4-BE49-F238E27FC236}">
                <a16:creationId xmlns:a16="http://schemas.microsoft.com/office/drawing/2014/main" id="{5A8F1F2C-AC95-11DB-A68D-E4173EFA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Nivo korupcije u javnim nabavkama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A0640F-7764-E4CB-0639-E67FFD9AC895}"/>
              </a:ext>
            </a:extLst>
          </p:cNvPr>
          <p:cNvGrpSpPr>
            <a:grpSpLocks noChangeAspect="1"/>
          </p:cNvGrpSpPr>
          <p:nvPr/>
        </p:nvGrpSpPr>
        <p:grpSpPr>
          <a:xfrm>
            <a:off x="10949553" y="271276"/>
            <a:ext cx="1081415" cy="589184"/>
            <a:chOff x="7110413" y="4865688"/>
            <a:chExt cx="1611312" cy="877887"/>
          </a:xfrm>
          <a:solidFill>
            <a:srgbClr val="2E469D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C677515-055E-755D-67F9-DBA324937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0413" y="4989513"/>
              <a:ext cx="1611312" cy="754062"/>
            </a:xfrm>
            <a:custGeom>
              <a:avLst/>
              <a:gdLst/>
              <a:ahLst/>
              <a:cxnLst>
                <a:cxn ang="0">
                  <a:pos x="701" y="85"/>
                </a:cxn>
                <a:cxn ang="0">
                  <a:pos x="729" y="0"/>
                </a:cxn>
                <a:cxn ang="0">
                  <a:pos x="314" y="21"/>
                </a:cxn>
                <a:cxn ang="0">
                  <a:pos x="0" y="108"/>
                </a:cxn>
                <a:cxn ang="0">
                  <a:pos x="0" y="392"/>
                </a:cxn>
                <a:cxn ang="0">
                  <a:pos x="314" y="446"/>
                </a:cxn>
                <a:cxn ang="0">
                  <a:pos x="736" y="475"/>
                </a:cxn>
                <a:cxn ang="0">
                  <a:pos x="701" y="416"/>
                </a:cxn>
                <a:cxn ang="0">
                  <a:pos x="991" y="392"/>
                </a:cxn>
                <a:cxn ang="0">
                  <a:pos x="125" y="352"/>
                </a:cxn>
                <a:cxn ang="0">
                  <a:pos x="125" y="302"/>
                </a:cxn>
                <a:cxn ang="0">
                  <a:pos x="75" y="281"/>
                </a:cxn>
                <a:cxn ang="0">
                  <a:pos x="125" y="281"/>
                </a:cxn>
                <a:cxn ang="0">
                  <a:pos x="75" y="160"/>
                </a:cxn>
                <a:cxn ang="0">
                  <a:pos x="196" y="352"/>
                </a:cxn>
                <a:cxn ang="0">
                  <a:pos x="196" y="302"/>
                </a:cxn>
                <a:cxn ang="0">
                  <a:pos x="146" y="281"/>
                </a:cxn>
                <a:cxn ang="0">
                  <a:pos x="196" y="281"/>
                </a:cxn>
                <a:cxn ang="0">
                  <a:pos x="146" y="160"/>
                </a:cxn>
                <a:cxn ang="0">
                  <a:pos x="269" y="352"/>
                </a:cxn>
                <a:cxn ang="0">
                  <a:pos x="269" y="302"/>
                </a:cxn>
                <a:cxn ang="0">
                  <a:pos x="217" y="281"/>
                </a:cxn>
                <a:cxn ang="0">
                  <a:pos x="269" y="281"/>
                </a:cxn>
                <a:cxn ang="0">
                  <a:pos x="217" y="160"/>
                </a:cxn>
                <a:cxn ang="0">
                  <a:pos x="314" y="364"/>
                </a:cxn>
                <a:cxn ang="0">
                  <a:pos x="314" y="144"/>
                </a:cxn>
                <a:cxn ang="0">
                  <a:pos x="536" y="52"/>
                </a:cxn>
                <a:cxn ang="0">
                  <a:pos x="479" y="52"/>
                </a:cxn>
                <a:cxn ang="0">
                  <a:pos x="536" y="191"/>
                </a:cxn>
                <a:cxn ang="0">
                  <a:pos x="479" y="215"/>
                </a:cxn>
                <a:cxn ang="0">
                  <a:pos x="479" y="271"/>
                </a:cxn>
                <a:cxn ang="0">
                  <a:pos x="396" y="380"/>
                </a:cxn>
                <a:cxn ang="0">
                  <a:pos x="425" y="380"/>
                </a:cxn>
                <a:cxn ang="0">
                  <a:pos x="396" y="215"/>
                </a:cxn>
                <a:cxn ang="0">
                  <a:pos x="453" y="191"/>
                </a:cxn>
                <a:cxn ang="0">
                  <a:pos x="453" y="132"/>
                </a:cxn>
                <a:cxn ang="0">
                  <a:pos x="396" y="108"/>
                </a:cxn>
                <a:cxn ang="0">
                  <a:pos x="453" y="108"/>
                </a:cxn>
                <a:cxn ang="0">
                  <a:pos x="477" y="321"/>
                </a:cxn>
                <a:cxn ang="0">
                  <a:pos x="618" y="380"/>
                </a:cxn>
                <a:cxn ang="0">
                  <a:pos x="618" y="321"/>
                </a:cxn>
                <a:cxn ang="0">
                  <a:pos x="559" y="271"/>
                </a:cxn>
                <a:cxn ang="0">
                  <a:pos x="618" y="271"/>
                </a:cxn>
                <a:cxn ang="0">
                  <a:pos x="559" y="132"/>
                </a:cxn>
                <a:cxn ang="0">
                  <a:pos x="618" y="108"/>
                </a:cxn>
                <a:cxn ang="0">
                  <a:pos x="618" y="52"/>
                </a:cxn>
                <a:cxn ang="0">
                  <a:pos x="699" y="364"/>
                </a:cxn>
                <a:cxn ang="0">
                  <a:pos x="703" y="364"/>
                </a:cxn>
                <a:cxn ang="0">
                  <a:pos x="746" y="302"/>
                </a:cxn>
                <a:cxn ang="0">
                  <a:pos x="795" y="281"/>
                </a:cxn>
                <a:cxn ang="0">
                  <a:pos x="795" y="234"/>
                </a:cxn>
                <a:cxn ang="0">
                  <a:pos x="746" y="210"/>
                </a:cxn>
                <a:cxn ang="0">
                  <a:pos x="795" y="210"/>
                </a:cxn>
                <a:cxn ang="0">
                  <a:pos x="817" y="302"/>
                </a:cxn>
                <a:cxn ang="0">
                  <a:pos x="869" y="281"/>
                </a:cxn>
                <a:cxn ang="0">
                  <a:pos x="869" y="234"/>
                </a:cxn>
                <a:cxn ang="0">
                  <a:pos x="817" y="210"/>
                </a:cxn>
                <a:cxn ang="0">
                  <a:pos x="869" y="210"/>
                </a:cxn>
                <a:cxn ang="0">
                  <a:pos x="888" y="302"/>
                </a:cxn>
                <a:cxn ang="0">
                  <a:pos x="937" y="281"/>
                </a:cxn>
                <a:cxn ang="0">
                  <a:pos x="937" y="234"/>
                </a:cxn>
                <a:cxn ang="0">
                  <a:pos x="888" y="210"/>
                </a:cxn>
                <a:cxn ang="0">
                  <a:pos x="937" y="210"/>
                </a:cxn>
              </a:cxnLst>
              <a:rect l="0" t="0" r="r" b="b"/>
              <a:pathLst>
                <a:path w="1015" h="475">
                  <a:moveTo>
                    <a:pt x="1015" y="108"/>
                  </a:moveTo>
                  <a:lnTo>
                    <a:pt x="1015" y="85"/>
                  </a:lnTo>
                  <a:lnTo>
                    <a:pt x="701" y="85"/>
                  </a:lnTo>
                  <a:lnTo>
                    <a:pt x="701" y="21"/>
                  </a:lnTo>
                  <a:lnTo>
                    <a:pt x="729" y="21"/>
                  </a:lnTo>
                  <a:lnTo>
                    <a:pt x="729" y="0"/>
                  </a:lnTo>
                  <a:lnTo>
                    <a:pt x="285" y="0"/>
                  </a:lnTo>
                  <a:lnTo>
                    <a:pt x="285" y="21"/>
                  </a:lnTo>
                  <a:lnTo>
                    <a:pt x="314" y="21"/>
                  </a:lnTo>
                  <a:lnTo>
                    <a:pt x="314" y="85"/>
                  </a:lnTo>
                  <a:lnTo>
                    <a:pt x="0" y="85"/>
                  </a:lnTo>
                  <a:lnTo>
                    <a:pt x="0" y="108"/>
                  </a:lnTo>
                  <a:lnTo>
                    <a:pt x="23" y="108"/>
                  </a:lnTo>
                  <a:lnTo>
                    <a:pt x="23" y="392"/>
                  </a:lnTo>
                  <a:lnTo>
                    <a:pt x="0" y="392"/>
                  </a:lnTo>
                  <a:lnTo>
                    <a:pt x="0" y="416"/>
                  </a:lnTo>
                  <a:lnTo>
                    <a:pt x="314" y="416"/>
                  </a:lnTo>
                  <a:lnTo>
                    <a:pt x="314" y="446"/>
                  </a:lnTo>
                  <a:lnTo>
                    <a:pt x="278" y="446"/>
                  </a:lnTo>
                  <a:lnTo>
                    <a:pt x="278" y="475"/>
                  </a:lnTo>
                  <a:lnTo>
                    <a:pt x="736" y="475"/>
                  </a:lnTo>
                  <a:lnTo>
                    <a:pt x="736" y="446"/>
                  </a:lnTo>
                  <a:lnTo>
                    <a:pt x="701" y="446"/>
                  </a:lnTo>
                  <a:lnTo>
                    <a:pt x="701" y="416"/>
                  </a:lnTo>
                  <a:lnTo>
                    <a:pt x="1015" y="416"/>
                  </a:lnTo>
                  <a:lnTo>
                    <a:pt x="1015" y="392"/>
                  </a:lnTo>
                  <a:lnTo>
                    <a:pt x="991" y="392"/>
                  </a:lnTo>
                  <a:lnTo>
                    <a:pt x="991" y="108"/>
                  </a:lnTo>
                  <a:lnTo>
                    <a:pt x="1015" y="108"/>
                  </a:lnTo>
                  <a:close/>
                  <a:moveTo>
                    <a:pt x="125" y="352"/>
                  </a:moveTo>
                  <a:lnTo>
                    <a:pt x="75" y="352"/>
                  </a:lnTo>
                  <a:lnTo>
                    <a:pt x="75" y="302"/>
                  </a:lnTo>
                  <a:lnTo>
                    <a:pt x="125" y="302"/>
                  </a:lnTo>
                  <a:lnTo>
                    <a:pt x="125" y="352"/>
                  </a:lnTo>
                  <a:close/>
                  <a:moveTo>
                    <a:pt x="125" y="281"/>
                  </a:moveTo>
                  <a:lnTo>
                    <a:pt x="75" y="281"/>
                  </a:lnTo>
                  <a:lnTo>
                    <a:pt x="75" y="234"/>
                  </a:lnTo>
                  <a:lnTo>
                    <a:pt x="125" y="234"/>
                  </a:lnTo>
                  <a:lnTo>
                    <a:pt x="125" y="281"/>
                  </a:lnTo>
                  <a:close/>
                  <a:moveTo>
                    <a:pt x="125" y="210"/>
                  </a:moveTo>
                  <a:lnTo>
                    <a:pt x="75" y="210"/>
                  </a:lnTo>
                  <a:lnTo>
                    <a:pt x="75" y="160"/>
                  </a:lnTo>
                  <a:lnTo>
                    <a:pt x="125" y="160"/>
                  </a:lnTo>
                  <a:lnTo>
                    <a:pt x="125" y="210"/>
                  </a:lnTo>
                  <a:close/>
                  <a:moveTo>
                    <a:pt x="196" y="352"/>
                  </a:moveTo>
                  <a:lnTo>
                    <a:pt x="146" y="352"/>
                  </a:lnTo>
                  <a:lnTo>
                    <a:pt x="146" y="302"/>
                  </a:lnTo>
                  <a:lnTo>
                    <a:pt x="196" y="302"/>
                  </a:lnTo>
                  <a:lnTo>
                    <a:pt x="196" y="352"/>
                  </a:lnTo>
                  <a:close/>
                  <a:moveTo>
                    <a:pt x="196" y="281"/>
                  </a:moveTo>
                  <a:lnTo>
                    <a:pt x="146" y="281"/>
                  </a:lnTo>
                  <a:lnTo>
                    <a:pt x="146" y="234"/>
                  </a:lnTo>
                  <a:lnTo>
                    <a:pt x="196" y="234"/>
                  </a:lnTo>
                  <a:lnTo>
                    <a:pt x="196" y="281"/>
                  </a:lnTo>
                  <a:close/>
                  <a:moveTo>
                    <a:pt x="196" y="210"/>
                  </a:moveTo>
                  <a:lnTo>
                    <a:pt x="146" y="210"/>
                  </a:lnTo>
                  <a:lnTo>
                    <a:pt x="146" y="160"/>
                  </a:lnTo>
                  <a:lnTo>
                    <a:pt x="196" y="160"/>
                  </a:lnTo>
                  <a:lnTo>
                    <a:pt x="196" y="210"/>
                  </a:lnTo>
                  <a:close/>
                  <a:moveTo>
                    <a:pt x="269" y="352"/>
                  </a:moveTo>
                  <a:lnTo>
                    <a:pt x="217" y="352"/>
                  </a:lnTo>
                  <a:lnTo>
                    <a:pt x="217" y="302"/>
                  </a:lnTo>
                  <a:lnTo>
                    <a:pt x="269" y="302"/>
                  </a:lnTo>
                  <a:lnTo>
                    <a:pt x="269" y="352"/>
                  </a:lnTo>
                  <a:close/>
                  <a:moveTo>
                    <a:pt x="269" y="281"/>
                  </a:moveTo>
                  <a:lnTo>
                    <a:pt x="217" y="281"/>
                  </a:lnTo>
                  <a:lnTo>
                    <a:pt x="217" y="234"/>
                  </a:lnTo>
                  <a:lnTo>
                    <a:pt x="269" y="234"/>
                  </a:lnTo>
                  <a:lnTo>
                    <a:pt x="269" y="281"/>
                  </a:lnTo>
                  <a:close/>
                  <a:moveTo>
                    <a:pt x="269" y="210"/>
                  </a:moveTo>
                  <a:lnTo>
                    <a:pt x="217" y="210"/>
                  </a:lnTo>
                  <a:lnTo>
                    <a:pt x="217" y="160"/>
                  </a:lnTo>
                  <a:lnTo>
                    <a:pt x="269" y="160"/>
                  </a:lnTo>
                  <a:lnTo>
                    <a:pt x="269" y="210"/>
                  </a:lnTo>
                  <a:close/>
                  <a:moveTo>
                    <a:pt x="314" y="364"/>
                  </a:moveTo>
                  <a:lnTo>
                    <a:pt x="309" y="364"/>
                  </a:lnTo>
                  <a:lnTo>
                    <a:pt x="309" y="144"/>
                  </a:lnTo>
                  <a:lnTo>
                    <a:pt x="314" y="144"/>
                  </a:lnTo>
                  <a:lnTo>
                    <a:pt x="314" y="364"/>
                  </a:lnTo>
                  <a:close/>
                  <a:moveTo>
                    <a:pt x="479" y="52"/>
                  </a:moveTo>
                  <a:lnTo>
                    <a:pt x="536" y="52"/>
                  </a:lnTo>
                  <a:lnTo>
                    <a:pt x="536" y="108"/>
                  </a:lnTo>
                  <a:lnTo>
                    <a:pt x="479" y="108"/>
                  </a:lnTo>
                  <a:lnTo>
                    <a:pt x="479" y="52"/>
                  </a:lnTo>
                  <a:close/>
                  <a:moveTo>
                    <a:pt x="479" y="132"/>
                  </a:moveTo>
                  <a:lnTo>
                    <a:pt x="536" y="132"/>
                  </a:lnTo>
                  <a:lnTo>
                    <a:pt x="536" y="191"/>
                  </a:lnTo>
                  <a:lnTo>
                    <a:pt x="479" y="191"/>
                  </a:lnTo>
                  <a:lnTo>
                    <a:pt x="479" y="132"/>
                  </a:lnTo>
                  <a:close/>
                  <a:moveTo>
                    <a:pt x="479" y="215"/>
                  </a:moveTo>
                  <a:lnTo>
                    <a:pt x="536" y="215"/>
                  </a:lnTo>
                  <a:lnTo>
                    <a:pt x="536" y="271"/>
                  </a:lnTo>
                  <a:lnTo>
                    <a:pt x="479" y="271"/>
                  </a:lnTo>
                  <a:lnTo>
                    <a:pt x="479" y="215"/>
                  </a:lnTo>
                  <a:close/>
                  <a:moveTo>
                    <a:pt x="425" y="380"/>
                  </a:moveTo>
                  <a:lnTo>
                    <a:pt x="396" y="380"/>
                  </a:lnTo>
                  <a:lnTo>
                    <a:pt x="396" y="321"/>
                  </a:lnTo>
                  <a:lnTo>
                    <a:pt x="425" y="321"/>
                  </a:lnTo>
                  <a:lnTo>
                    <a:pt x="425" y="380"/>
                  </a:lnTo>
                  <a:close/>
                  <a:moveTo>
                    <a:pt x="453" y="271"/>
                  </a:moveTo>
                  <a:lnTo>
                    <a:pt x="396" y="271"/>
                  </a:lnTo>
                  <a:lnTo>
                    <a:pt x="396" y="215"/>
                  </a:lnTo>
                  <a:lnTo>
                    <a:pt x="453" y="215"/>
                  </a:lnTo>
                  <a:lnTo>
                    <a:pt x="453" y="271"/>
                  </a:lnTo>
                  <a:close/>
                  <a:moveTo>
                    <a:pt x="453" y="191"/>
                  </a:moveTo>
                  <a:lnTo>
                    <a:pt x="396" y="191"/>
                  </a:lnTo>
                  <a:lnTo>
                    <a:pt x="396" y="132"/>
                  </a:lnTo>
                  <a:lnTo>
                    <a:pt x="453" y="132"/>
                  </a:lnTo>
                  <a:lnTo>
                    <a:pt x="453" y="191"/>
                  </a:lnTo>
                  <a:close/>
                  <a:moveTo>
                    <a:pt x="453" y="108"/>
                  </a:moveTo>
                  <a:lnTo>
                    <a:pt x="396" y="108"/>
                  </a:lnTo>
                  <a:lnTo>
                    <a:pt x="396" y="52"/>
                  </a:lnTo>
                  <a:lnTo>
                    <a:pt x="453" y="52"/>
                  </a:lnTo>
                  <a:lnTo>
                    <a:pt x="453" y="108"/>
                  </a:lnTo>
                  <a:close/>
                  <a:moveTo>
                    <a:pt x="536" y="430"/>
                  </a:moveTo>
                  <a:lnTo>
                    <a:pt x="477" y="430"/>
                  </a:lnTo>
                  <a:lnTo>
                    <a:pt x="477" y="321"/>
                  </a:lnTo>
                  <a:lnTo>
                    <a:pt x="536" y="321"/>
                  </a:lnTo>
                  <a:lnTo>
                    <a:pt x="536" y="430"/>
                  </a:lnTo>
                  <a:close/>
                  <a:moveTo>
                    <a:pt x="618" y="380"/>
                  </a:moveTo>
                  <a:lnTo>
                    <a:pt x="590" y="380"/>
                  </a:lnTo>
                  <a:lnTo>
                    <a:pt x="590" y="321"/>
                  </a:lnTo>
                  <a:lnTo>
                    <a:pt x="618" y="321"/>
                  </a:lnTo>
                  <a:lnTo>
                    <a:pt x="618" y="380"/>
                  </a:lnTo>
                  <a:close/>
                  <a:moveTo>
                    <a:pt x="618" y="271"/>
                  </a:moveTo>
                  <a:lnTo>
                    <a:pt x="559" y="271"/>
                  </a:lnTo>
                  <a:lnTo>
                    <a:pt x="559" y="215"/>
                  </a:lnTo>
                  <a:lnTo>
                    <a:pt x="618" y="215"/>
                  </a:lnTo>
                  <a:lnTo>
                    <a:pt x="618" y="271"/>
                  </a:lnTo>
                  <a:close/>
                  <a:moveTo>
                    <a:pt x="618" y="191"/>
                  </a:moveTo>
                  <a:lnTo>
                    <a:pt x="559" y="191"/>
                  </a:lnTo>
                  <a:lnTo>
                    <a:pt x="559" y="132"/>
                  </a:lnTo>
                  <a:lnTo>
                    <a:pt x="618" y="132"/>
                  </a:lnTo>
                  <a:lnTo>
                    <a:pt x="618" y="191"/>
                  </a:lnTo>
                  <a:close/>
                  <a:moveTo>
                    <a:pt x="618" y="108"/>
                  </a:moveTo>
                  <a:lnTo>
                    <a:pt x="559" y="108"/>
                  </a:lnTo>
                  <a:lnTo>
                    <a:pt x="559" y="52"/>
                  </a:lnTo>
                  <a:lnTo>
                    <a:pt x="618" y="52"/>
                  </a:lnTo>
                  <a:lnTo>
                    <a:pt x="618" y="108"/>
                  </a:lnTo>
                  <a:close/>
                  <a:moveTo>
                    <a:pt x="703" y="364"/>
                  </a:moveTo>
                  <a:lnTo>
                    <a:pt x="699" y="364"/>
                  </a:lnTo>
                  <a:lnTo>
                    <a:pt x="699" y="144"/>
                  </a:lnTo>
                  <a:lnTo>
                    <a:pt x="703" y="144"/>
                  </a:lnTo>
                  <a:lnTo>
                    <a:pt x="703" y="364"/>
                  </a:lnTo>
                  <a:close/>
                  <a:moveTo>
                    <a:pt x="795" y="352"/>
                  </a:moveTo>
                  <a:lnTo>
                    <a:pt x="746" y="352"/>
                  </a:lnTo>
                  <a:lnTo>
                    <a:pt x="746" y="302"/>
                  </a:lnTo>
                  <a:lnTo>
                    <a:pt x="795" y="302"/>
                  </a:lnTo>
                  <a:lnTo>
                    <a:pt x="795" y="352"/>
                  </a:lnTo>
                  <a:close/>
                  <a:moveTo>
                    <a:pt x="795" y="281"/>
                  </a:moveTo>
                  <a:lnTo>
                    <a:pt x="746" y="281"/>
                  </a:lnTo>
                  <a:lnTo>
                    <a:pt x="746" y="234"/>
                  </a:lnTo>
                  <a:lnTo>
                    <a:pt x="795" y="234"/>
                  </a:lnTo>
                  <a:lnTo>
                    <a:pt x="795" y="281"/>
                  </a:lnTo>
                  <a:close/>
                  <a:moveTo>
                    <a:pt x="795" y="210"/>
                  </a:moveTo>
                  <a:lnTo>
                    <a:pt x="746" y="210"/>
                  </a:lnTo>
                  <a:lnTo>
                    <a:pt x="746" y="160"/>
                  </a:lnTo>
                  <a:lnTo>
                    <a:pt x="795" y="160"/>
                  </a:lnTo>
                  <a:lnTo>
                    <a:pt x="795" y="210"/>
                  </a:lnTo>
                  <a:close/>
                  <a:moveTo>
                    <a:pt x="869" y="352"/>
                  </a:moveTo>
                  <a:lnTo>
                    <a:pt x="817" y="352"/>
                  </a:lnTo>
                  <a:lnTo>
                    <a:pt x="817" y="302"/>
                  </a:lnTo>
                  <a:lnTo>
                    <a:pt x="869" y="302"/>
                  </a:lnTo>
                  <a:lnTo>
                    <a:pt x="869" y="352"/>
                  </a:lnTo>
                  <a:close/>
                  <a:moveTo>
                    <a:pt x="869" y="281"/>
                  </a:moveTo>
                  <a:lnTo>
                    <a:pt x="817" y="281"/>
                  </a:lnTo>
                  <a:lnTo>
                    <a:pt x="817" y="234"/>
                  </a:lnTo>
                  <a:lnTo>
                    <a:pt x="869" y="234"/>
                  </a:lnTo>
                  <a:lnTo>
                    <a:pt x="869" y="281"/>
                  </a:lnTo>
                  <a:close/>
                  <a:moveTo>
                    <a:pt x="869" y="210"/>
                  </a:moveTo>
                  <a:lnTo>
                    <a:pt x="817" y="210"/>
                  </a:lnTo>
                  <a:lnTo>
                    <a:pt x="817" y="160"/>
                  </a:lnTo>
                  <a:lnTo>
                    <a:pt x="869" y="160"/>
                  </a:lnTo>
                  <a:lnTo>
                    <a:pt x="869" y="210"/>
                  </a:lnTo>
                  <a:close/>
                  <a:moveTo>
                    <a:pt x="937" y="352"/>
                  </a:moveTo>
                  <a:lnTo>
                    <a:pt x="888" y="352"/>
                  </a:lnTo>
                  <a:lnTo>
                    <a:pt x="888" y="302"/>
                  </a:lnTo>
                  <a:lnTo>
                    <a:pt x="937" y="302"/>
                  </a:lnTo>
                  <a:lnTo>
                    <a:pt x="937" y="352"/>
                  </a:lnTo>
                  <a:close/>
                  <a:moveTo>
                    <a:pt x="937" y="281"/>
                  </a:moveTo>
                  <a:lnTo>
                    <a:pt x="888" y="281"/>
                  </a:lnTo>
                  <a:lnTo>
                    <a:pt x="888" y="234"/>
                  </a:lnTo>
                  <a:lnTo>
                    <a:pt x="937" y="234"/>
                  </a:lnTo>
                  <a:lnTo>
                    <a:pt x="937" y="281"/>
                  </a:lnTo>
                  <a:close/>
                  <a:moveTo>
                    <a:pt x="937" y="210"/>
                  </a:moveTo>
                  <a:lnTo>
                    <a:pt x="888" y="210"/>
                  </a:lnTo>
                  <a:lnTo>
                    <a:pt x="888" y="160"/>
                  </a:lnTo>
                  <a:lnTo>
                    <a:pt x="937" y="160"/>
                  </a:lnTo>
                  <a:lnTo>
                    <a:pt x="937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A187244-E058-BF54-0C73-93A0D178C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4865688"/>
              <a:ext cx="57150" cy="96837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24" y="61"/>
                </a:cxn>
                <a:cxn ang="0">
                  <a:pos x="24" y="14"/>
                </a:cxn>
                <a:cxn ang="0">
                  <a:pos x="36" y="14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0" y="14"/>
                </a:cxn>
                <a:cxn ang="0">
                  <a:pos x="10" y="61"/>
                </a:cxn>
              </a:cxnLst>
              <a:rect l="0" t="0" r="r" b="b"/>
              <a:pathLst>
                <a:path w="36" h="61">
                  <a:moveTo>
                    <a:pt x="10" y="61"/>
                  </a:moveTo>
                  <a:lnTo>
                    <a:pt x="24" y="61"/>
                  </a:lnTo>
                  <a:lnTo>
                    <a:pt x="24" y="14"/>
                  </a:lnTo>
                  <a:lnTo>
                    <a:pt x="36" y="1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D536143-0841-DA77-0299-5FF884516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3175" y="4865688"/>
              <a:ext cx="96837" cy="96837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8" y="25"/>
                </a:cxn>
                <a:cxn ang="0">
                  <a:pos x="13" y="26"/>
                </a:cxn>
                <a:cxn ang="0">
                  <a:pos x="18" y="25"/>
                </a:cxn>
                <a:cxn ang="0">
                  <a:pos x="22" y="22"/>
                </a:cxn>
                <a:cxn ang="0">
                  <a:pos x="25" y="18"/>
                </a:cxn>
                <a:cxn ang="0">
                  <a:pos x="26" y="13"/>
                </a:cxn>
                <a:cxn ang="0">
                  <a:pos x="25" y="8"/>
                </a:cxn>
                <a:cxn ang="0">
                  <a:pos x="22" y="4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8" y="8"/>
                </a:cxn>
                <a:cxn ang="0">
                  <a:pos x="13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8"/>
                </a:cxn>
                <a:cxn ang="0">
                  <a:pos x="13" y="20"/>
                </a:cxn>
                <a:cxn ang="0">
                  <a:pos x="8" y="18"/>
                </a:cxn>
                <a:cxn ang="0">
                  <a:pos x="6" y="13"/>
                </a:cxn>
                <a:cxn ang="0">
                  <a:pos x="8" y="8"/>
                </a:cxn>
              </a:cxnLst>
              <a:rect l="0" t="0" r="r" b="b"/>
              <a:pathLst>
                <a:path w="26" h="26">
                  <a:moveTo>
                    <a:pt x="4" y="22"/>
                  </a:moveTo>
                  <a:cubicBezTo>
                    <a:pt x="5" y="24"/>
                    <a:pt x="6" y="25"/>
                    <a:pt x="8" y="25"/>
                  </a:cubicBezTo>
                  <a:cubicBezTo>
                    <a:pt x="10" y="26"/>
                    <a:pt x="11" y="26"/>
                    <a:pt x="13" y="26"/>
                  </a:cubicBezTo>
                  <a:cubicBezTo>
                    <a:pt x="15" y="26"/>
                    <a:pt x="17" y="26"/>
                    <a:pt x="18" y="25"/>
                  </a:cubicBezTo>
                  <a:cubicBezTo>
                    <a:pt x="20" y="25"/>
                    <a:pt x="21" y="24"/>
                    <a:pt x="22" y="22"/>
                  </a:cubicBezTo>
                  <a:cubicBezTo>
                    <a:pt x="24" y="21"/>
                    <a:pt x="25" y="20"/>
                    <a:pt x="25" y="18"/>
                  </a:cubicBezTo>
                  <a:cubicBezTo>
                    <a:pt x="26" y="16"/>
                    <a:pt x="26" y="15"/>
                    <a:pt x="26" y="13"/>
                  </a:cubicBezTo>
                  <a:cubicBezTo>
                    <a:pt x="26" y="11"/>
                    <a:pt x="26" y="10"/>
                    <a:pt x="25" y="8"/>
                  </a:cubicBezTo>
                  <a:cubicBezTo>
                    <a:pt x="24" y="6"/>
                    <a:pt x="23" y="5"/>
                    <a:pt x="22" y="4"/>
                  </a:cubicBezTo>
                  <a:cubicBezTo>
                    <a:pt x="21" y="3"/>
                    <a:pt x="20" y="2"/>
                    <a:pt x="18" y="1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1" y="0"/>
                    <a:pt x="10" y="0"/>
                    <a:pt x="8" y="1"/>
                  </a:cubicBezTo>
                  <a:cubicBezTo>
                    <a:pt x="7" y="2"/>
                    <a:pt x="5" y="2"/>
                    <a:pt x="4" y="4"/>
                  </a:cubicBezTo>
                  <a:cubicBezTo>
                    <a:pt x="3" y="5"/>
                    <a:pt x="2" y="6"/>
                    <a:pt x="1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5"/>
                    <a:pt x="0" y="16"/>
                    <a:pt x="1" y="18"/>
                  </a:cubicBezTo>
                  <a:cubicBezTo>
                    <a:pt x="2" y="20"/>
                    <a:pt x="2" y="21"/>
                    <a:pt x="4" y="22"/>
                  </a:cubicBezTo>
                  <a:close/>
                  <a:moveTo>
                    <a:pt x="8" y="8"/>
                  </a:moveTo>
                  <a:cubicBezTo>
                    <a:pt x="10" y="7"/>
                    <a:pt x="11" y="6"/>
                    <a:pt x="13" y="6"/>
                  </a:cubicBezTo>
                  <a:cubicBezTo>
                    <a:pt x="15" y="6"/>
                    <a:pt x="17" y="7"/>
                    <a:pt x="18" y="8"/>
                  </a:cubicBezTo>
                  <a:cubicBezTo>
                    <a:pt x="19" y="10"/>
                    <a:pt x="20" y="11"/>
                    <a:pt x="20" y="13"/>
                  </a:cubicBezTo>
                  <a:cubicBezTo>
                    <a:pt x="20" y="15"/>
                    <a:pt x="19" y="17"/>
                    <a:pt x="18" y="18"/>
                  </a:cubicBezTo>
                  <a:cubicBezTo>
                    <a:pt x="17" y="19"/>
                    <a:pt x="15" y="20"/>
                    <a:pt x="13" y="20"/>
                  </a:cubicBezTo>
                  <a:cubicBezTo>
                    <a:pt x="11" y="20"/>
                    <a:pt x="10" y="19"/>
                    <a:pt x="8" y="18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6" y="11"/>
                    <a:pt x="7" y="9"/>
                    <a:pt x="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F6D2DBB-3BE6-4B7B-8D20-D8C50AEB7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013" y="4865688"/>
              <a:ext cx="123825" cy="96837"/>
            </a:xfrm>
            <a:custGeom>
              <a:avLst/>
              <a:gdLst/>
              <a:ahLst/>
              <a:cxnLst>
                <a:cxn ang="0">
                  <a:pos x="31" y="61"/>
                </a:cxn>
                <a:cxn ang="0">
                  <a:pos x="41" y="28"/>
                </a:cxn>
                <a:cxn ang="0">
                  <a:pos x="50" y="61"/>
                </a:cxn>
                <a:cxn ang="0">
                  <a:pos x="62" y="61"/>
                </a:cxn>
                <a:cxn ang="0">
                  <a:pos x="78" y="0"/>
                </a:cxn>
                <a:cxn ang="0">
                  <a:pos x="64" y="0"/>
                </a:cxn>
                <a:cxn ang="0">
                  <a:pos x="55" y="35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4" y="3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17" y="61"/>
                </a:cxn>
                <a:cxn ang="0">
                  <a:pos x="31" y="61"/>
                </a:cxn>
              </a:cxnLst>
              <a:rect l="0" t="0" r="r" b="b"/>
              <a:pathLst>
                <a:path w="78" h="61">
                  <a:moveTo>
                    <a:pt x="31" y="61"/>
                  </a:moveTo>
                  <a:lnTo>
                    <a:pt x="41" y="28"/>
                  </a:lnTo>
                  <a:lnTo>
                    <a:pt x="50" y="61"/>
                  </a:lnTo>
                  <a:lnTo>
                    <a:pt x="62" y="61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55" y="35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4" y="3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61"/>
                  </a:lnTo>
                  <a:lnTo>
                    <a:pt x="3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683E625-3E20-0FD3-E2FE-C8324EA5D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775" y="4865688"/>
              <a:ext cx="79375" cy="96837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36" y="61"/>
                </a:cxn>
                <a:cxn ang="0">
                  <a:pos x="50" y="61"/>
                </a:cxn>
                <a:cxn ang="0">
                  <a:pos x="50" y="0"/>
                </a:cxn>
                <a:cxn ang="0">
                  <a:pos x="33" y="0"/>
                </a:cxn>
                <a:cxn ang="0">
                  <a:pos x="33" y="3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14" y="61"/>
                </a:cxn>
                <a:cxn ang="0">
                  <a:pos x="14" y="28"/>
                </a:cxn>
              </a:cxnLst>
              <a:rect l="0" t="0" r="r" b="b"/>
              <a:pathLst>
                <a:path w="50" h="61">
                  <a:moveTo>
                    <a:pt x="14" y="28"/>
                  </a:moveTo>
                  <a:lnTo>
                    <a:pt x="36" y="61"/>
                  </a:lnTo>
                  <a:lnTo>
                    <a:pt x="50" y="61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33" y="3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4" y="61"/>
                  </a:lnTo>
                  <a:lnTo>
                    <a:pt x="14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E991AF6C-3E07-F24B-157E-DB650ECC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538" y="4865688"/>
              <a:ext cx="71437" cy="96837"/>
            </a:xfrm>
            <a:custGeom>
              <a:avLst/>
              <a:gdLst/>
              <a:ahLst/>
              <a:cxnLst>
                <a:cxn ang="0">
                  <a:pos x="14" y="37"/>
                </a:cxn>
                <a:cxn ang="0">
                  <a:pos x="31" y="37"/>
                </a:cxn>
                <a:cxn ang="0">
                  <a:pos x="31" y="61"/>
                </a:cxn>
                <a:cxn ang="0">
                  <a:pos x="45" y="61"/>
                </a:cxn>
                <a:cxn ang="0">
                  <a:pos x="45" y="0"/>
                </a:cxn>
                <a:cxn ang="0">
                  <a:pos x="31" y="0"/>
                </a:cxn>
                <a:cxn ang="0">
                  <a:pos x="31" y="23"/>
                </a:cxn>
                <a:cxn ang="0">
                  <a:pos x="14" y="2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14" y="61"/>
                </a:cxn>
                <a:cxn ang="0">
                  <a:pos x="14" y="37"/>
                </a:cxn>
              </a:cxnLst>
              <a:rect l="0" t="0" r="r" b="b"/>
              <a:pathLst>
                <a:path w="45" h="61">
                  <a:moveTo>
                    <a:pt x="14" y="37"/>
                  </a:moveTo>
                  <a:lnTo>
                    <a:pt x="31" y="37"/>
                  </a:lnTo>
                  <a:lnTo>
                    <a:pt x="31" y="61"/>
                  </a:lnTo>
                  <a:lnTo>
                    <a:pt x="45" y="61"/>
                  </a:lnTo>
                  <a:lnTo>
                    <a:pt x="45" y="0"/>
                  </a:lnTo>
                  <a:lnTo>
                    <a:pt x="31" y="0"/>
                  </a:lnTo>
                  <a:lnTo>
                    <a:pt x="31" y="23"/>
                  </a:lnTo>
                  <a:lnTo>
                    <a:pt x="14" y="2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4" y="61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960FB38-9742-C70B-C8A6-6FC1F02438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4975" y="4865688"/>
              <a:ext cx="93662" cy="96837"/>
            </a:xfrm>
            <a:custGeom>
              <a:avLst/>
              <a:gdLst/>
              <a:ahLst/>
              <a:cxnLst>
                <a:cxn ang="0">
                  <a:pos x="19" y="52"/>
                </a:cxn>
                <a:cxn ang="0">
                  <a:pos x="40" y="52"/>
                </a:cxn>
                <a:cxn ang="0">
                  <a:pos x="42" y="61"/>
                </a:cxn>
                <a:cxn ang="0">
                  <a:pos x="59" y="61"/>
                </a:cxn>
                <a:cxn ang="0">
                  <a:pos x="35" y="0"/>
                </a:cxn>
                <a:cxn ang="0">
                  <a:pos x="23" y="0"/>
                </a:cxn>
                <a:cxn ang="0">
                  <a:pos x="0" y="61"/>
                </a:cxn>
                <a:cxn ang="0">
                  <a:pos x="16" y="61"/>
                </a:cxn>
                <a:cxn ang="0">
                  <a:pos x="19" y="52"/>
                </a:cxn>
                <a:cxn ang="0">
                  <a:pos x="30" y="21"/>
                </a:cxn>
                <a:cxn ang="0">
                  <a:pos x="35" y="40"/>
                </a:cxn>
                <a:cxn ang="0">
                  <a:pos x="23" y="40"/>
                </a:cxn>
                <a:cxn ang="0">
                  <a:pos x="30" y="21"/>
                </a:cxn>
              </a:cxnLst>
              <a:rect l="0" t="0" r="r" b="b"/>
              <a:pathLst>
                <a:path w="59" h="61">
                  <a:moveTo>
                    <a:pt x="19" y="52"/>
                  </a:moveTo>
                  <a:lnTo>
                    <a:pt x="40" y="52"/>
                  </a:lnTo>
                  <a:lnTo>
                    <a:pt x="42" y="61"/>
                  </a:lnTo>
                  <a:lnTo>
                    <a:pt x="59" y="61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0" y="61"/>
                  </a:lnTo>
                  <a:lnTo>
                    <a:pt x="16" y="61"/>
                  </a:lnTo>
                  <a:lnTo>
                    <a:pt x="19" y="52"/>
                  </a:lnTo>
                  <a:close/>
                  <a:moveTo>
                    <a:pt x="30" y="21"/>
                  </a:moveTo>
                  <a:lnTo>
                    <a:pt x="35" y="40"/>
                  </a:lnTo>
                  <a:lnTo>
                    <a:pt x="23" y="40"/>
                  </a:lnTo>
                  <a:lnTo>
                    <a:pt x="3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3CFAF071-A3CA-AA91-D182-E52F5AC87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4865688"/>
              <a:ext cx="52387" cy="96837"/>
            </a:xfrm>
            <a:custGeom>
              <a:avLst/>
              <a:gdLst/>
              <a:ahLst/>
              <a:cxnLst>
                <a:cxn ang="0">
                  <a:pos x="33" y="47"/>
                </a:cxn>
                <a:cxn ang="0">
                  <a:pos x="16" y="47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33" y="61"/>
                </a:cxn>
                <a:cxn ang="0">
                  <a:pos x="33" y="47"/>
                </a:cxn>
              </a:cxnLst>
              <a:rect l="0" t="0" r="r" b="b"/>
              <a:pathLst>
                <a:path w="33" h="61">
                  <a:moveTo>
                    <a:pt x="33" y="47"/>
                  </a:moveTo>
                  <a:lnTo>
                    <a:pt x="16" y="4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33" y="61"/>
                  </a:lnTo>
                  <a:lnTo>
                    <a:pt x="33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722C344-7702-0391-2D53-B3A18354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4865688"/>
              <a:ext cx="47625" cy="96837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14" y="4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30" y="61"/>
                </a:cxn>
                <a:cxn ang="0">
                  <a:pos x="30" y="47"/>
                </a:cxn>
              </a:cxnLst>
              <a:rect l="0" t="0" r="r" b="b"/>
              <a:pathLst>
                <a:path w="30" h="61">
                  <a:moveTo>
                    <a:pt x="30" y="47"/>
                  </a:moveTo>
                  <a:lnTo>
                    <a:pt x="14" y="4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30" y="61"/>
                  </a:lnTo>
                  <a:lnTo>
                    <a:pt x="30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7" name="Picture 9" descr="Man and woman">
            <a:extLst>
              <a:ext uri="{FF2B5EF4-FFF2-40B4-BE49-F238E27FC236}">
                <a16:creationId xmlns:a16="http://schemas.microsoft.com/office/drawing/2014/main" id="{11B92D5C-1B7C-7448-3F96-3DB9210A0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88556" y="227160"/>
            <a:ext cx="760519" cy="760519"/>
          </a:xfrm>
          <a:prstGeom prst="rect">
            <a:avLst/>
          </a:prstGeom>
        </p:spPr>
      </p:pic>
      <p:pic>
        <p:nvPicPr>
          <p:cNvPr id="18" name="Picture 14" descr="Briefcase">
            <a:extLst>
              <a:ext uri="{FF2B5EF4-FFF2-40B4-BE49-F238E27FC236}">
                <a16:creationId xmlns:a16="http://schemas.microsoft.com/office/drawing/2014/main" id="{BDF0910F-DF61-40E5-DCA2-0BF4EB06A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39329" y="223422"/>
            <a:ext cx="746564" cy="746564"/>
          </a:xfrm>
          <a:prstGeom prst="rect">
            <a:avLst/>
          </a:prstGeom>
        </p:spPr>
      </p:pic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636693D0-CE1B-597D-D098-072BF8BFE254}"/>
              </a:ext>
            </a:extLst>
          </p:cNvPr>
          <p:cNvSpPr txBox="1">
            <a:spLocks/>
          </p:cNvSpPr>
          <p:nvPr/>
        </p:nvSpPr>
        <p:spPr>
          <a:xfrm>
            <a:off x="404786" y="1006729"/>
            <a:ext cx="11463417" cy="523220"/>
          </a:xfrm>
          <a:prstGeom prst="rect">
            <a:avLst/>
          </a:prstGeom>
        </p:spPr>
        <p:txBody>
          <a:bodyPr vert="horz" wrap="square" lIns="72000" tIns="4572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Znatno više građana i naručilaca  smatra da je korupcija prisutna u javnim nabavkama u poređenju s prethodnom godinom, dok se ovo verovanje značajno smanjilo među ponuđačima. Najveći udeo naručilaca nije pružilo odgovor.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C342CBFE-A574-E728-21DA-B9E481AB4C11}"/>
              </a:ext>
            </a:extLst>
          </p:cNvPr>
          <p:cNvGraphicFramePr/>
          <p:nvPr/>
        </p:nvGraphicFramePr>
        <p:xfrm>
          <a:off x="194250" y="1796842"/>
          <a:ext cx="3911026" cy="416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1FE835D-9241-CDDC-9FA9-CD75131C6A6B}"/>
              </a:ext>
            </a:extLst>
          </p:cNvPr>
          <p:cNvGraphicFramePr/>
          <p:nvPr/>
        </p:nvGraphicFramePr>
        <p:xfrm>
          <a:off x="8086724" y="1802984"/>
          <a:ext cx="3911026" cy="416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DE1F9D9C-1302-EFA5-2A11-E341C64D66FB}"/>
              </a:ext>
            </a:extLst>
          </p:cNvPr>
          <p:cNvSpPr txBox="1">
            <a:spLocks/>
          </p:cNvSpPr>
          <p:nvPr/>
        </p:nvSpPr>
        <p:spPr>
          <a:xfrm>
            <a:off x="1287988" y="6292935"/>
            <a:ext cx="7732801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Kako biste ocenili nivo korupcije u javnim nabavkama?</a:t>
            </a:r>
            <a:endParaRPr kumimoji="0" lang="sr-Latn-RS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FEA5DF8B-3DCC-95D6-AE40-C61374A273FB}"/>
              </a:ext>
            </a:extLst>
          </p:cNvPr>
          <p:cNvSpPr txBox="1">
            <a:spLocks/>
          </p:cNvSpPr>
          <p:nvPr/>
        </p:nvSpPr>
        <p:spPr>
          <a:xfrm>
            <a:off x="1287988" y="6497794"/>
            <a:ext cx="5523002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ciljna populacija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B0FD2-7C30-3781-7F7D-3B6EBC8856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6770" y="6290121"/>
            <a:ext cx="3121423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EE2025-91ED-38B1-87B4-DF6B2962DA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sp>
        <p:nvSpPr>
          <p:cNvPr id="19" name="Titre 4">
            <a:extLst>
              <a:ext uri="{FF2B5EF4-FFF2-40B4-BE49-F238E27FC236}">
                <a16:creationId xmlns:a16="http://schemas.microsoft.com/office/drawing/2014/main" id="{705F3445-0E22-78B7-3AB4-0E23BC9CB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</p:spPr>
        <p:txBody>
          <a:bodyPr/>
          <a:lstStyle/>
          <a:p>
            <a:r>
              <a:rPr lang="pl-PL" sz="2800" dirty="0"/>
              <a:t>Odgovornost za korupciju u sistemu </a:t>
            </a:r>
            <a:r>
              <a:rPr lang="en-US" sz="2800" dirty="0" err="1"/>
              <a:t>jn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14C60-B77C-FDF1-71BD-7C42D311FAD5}"/>
              </a:ext>
            </a:extLst>
          </p:cNvPr>
          <p:cNvSpPr txBox="1"/>
          <p:nvPr/>
        </p:nvSpPr>
        <p:spPr>
          <a:xfrm>
            <a:off x="33038" y="2439054"/>
            <a:ext cx="166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Političko rukovodstvo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1131E-0F95-FFFF-16AB-CE02F721599A}"/>
              </a:ext>
            </a:extLst>
          </p:cNvPr>
          <p:cNvSpPr txBox="1"/>
          <p:nvPr/>
        </p:nvSpPr>
        <p:spPr>
          <a:xfrm>
            <a:off x="6535" y="3111079"/>
            <a:ext cx="166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Naručioci u postupku javnih nabavki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722559-AE25-FA78-3427-98591EB0AE59}"/>
              </a:ext>
            </a:extLst>
          </p:cNvPr>
          <p:cNvSpPr txBox="1"/>
          <p:nvPr/>
        </p:nvSpPr>
        <p:spPr>
          <a:xfrm>
            <a:off x="167745" y="3949341"/>
            <a:ext cx="1501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Ponuđači u postupku javnih nabavki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B5F65-D0CF-38B3-5F18-6F2FF66A9752}"/>
              </a:ext>
            </a:extLst>
          </p:cNvPr>
          <p:cNvSpPr txBox="1"/>
          <p:nvPr/>
        </p:nvSpPr>
        <p:spPr>
          <a:xfrm>
            <a:off x="321867" y="4822903"/>
            <a:ext cx="137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Sudovi i tužilaštva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26888-CA55-64BC-336A-FA86E332B6E5}"/>
              </a:ext>
            </a:extLst>
          </p:cNvPr>
          <p:cNvSpPr txBox="1"/>
          <p:nvPr/>
        </p:nvSpPr>
        <p:spPr>
          <a:xfrm>
            <a:off x="401452" y="5760359"/>
            <a:ext cx="129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Policija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821B94-5BA9-7B89-2849-E5ED764F662F}"/>
              </a:ext>
            </a:extLst>
          </p:cNvPr>
          <p:cNvSpPr/>
          <p:nvPr/>
        </p:nvSpPr>
        <p:spPr>
          <a:xfrm>
            <a:off x="2254686" y="2297147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E5C9D05-5DD7-B364-A3F8-95C869F2760C}"/>
              </a:ext>
            </a:extLst>
          </p:cNvPr>
          <p:cNvGraphicFramePr/>
          <p:nvPr/>
        </p:nvGraphicFramePr>
        <p:xfrm>
          <a:off x="1886273" y="2181117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8C09C59E-42FB-777A-B13B-FDD5ACC50DD6}"/>
              </a:ext>
            </a:extLst>
          </p:cNvPr>
          <p:cNvGrpSpPr>
            <a:grpSpLocks noChangeAspect="1"/>
          </p:cNvGrpSpPr>
          <p:nvPr/>
        </p:nvGrpSpPr>
        <p:grpSpPr>
          <a:xfrm>
            <a:off x="10949553" y="195076"/>
            <a:ext cx="1081415" cy="589184"/>
            <a:chOff x="7110413" y="4865688"/>
            <a:chExt cx="1611312" cy="877887"/>
          </a:xfrm>
          <a:solidFill>
            <a:srgbClr val="2E469D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24A60B0-B85E-2282-8014-8E0A4D6242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0413" y="4989513"/>
              <a:ext cx="1611312" cy="754062"/>
            </a:xfrm>
            <a:custGeom>
              <a:avLst/>
              <a:gdLst/>
              <a:ahLst/>
              <a:cxnLst>
                <a:cxn ang="0">
                  <a:pos x="701" y="85"/>
                </a:cxn>
                <a:cxn ang="0">
                  <a:pos x="729" y="0"/>
                </a:cxn>
                <a:cxn ang="0">
                  <a:pos x="314" y="21"/>
                </a:cxn>
                <a:cxn ang="0">
                  <a:pos x="0" y="108"/>
                </a:cxn>
                <a:cxn ang="0">
                  <a:pos x="0" y="392"/>
                </a:cxn>
                <a:cxn ang="0">
                  <a:pos x="314" y="446"/>
                </a:cxn>
                <a:cxn ang="0">
                  <a:pos x="736" y="475"/>
                </a:cxn>
                <a:cxn ang="0">
                  <a:pos x="701" y="416"/>
                </a:cxn>
                <a:cxn ang="0">
                  <a:pos x="991" y="392"/>
                </a:cxn>
                <a:cxn ang="0">
                  <a:pos x="125" y="352"/>
                </a:cxn>
                <a:cxn ang="0">
                  <a:pos x="125" y="302"/>
                </a:cxn>
                <a:cxn ang="0">
                  <a:pos x="75" y="281"/>
                </a:cxn>
                <a:cxn ang="0">
                  <a:pos x="125" y="281"/>
                </a:cxn>
                <a:cxn ang="0">
                  <a:pos x="75" y="160"/>
                </a:cxn>
                <a:cxn ang="0">
                  <a:pos x="196" y="352"/>
                </a:cxn>
                <a:cxn ang="0">
                  <a:pos x="196" y="302"/>
                </a:cxn>
                <a:cxn ang="0">
                  <a:pos x="146" y="281"/>
                </a:cxn>
                <a:cxn ang="0">
                  <a:pos x="196" y="281"/>
                </a:cxn>
                <a:cxn ang="0">
                  <a:pos x="146" y="160"/>
                </a:cxn>
                <a:cxn ang="0">
                  <a:pos x="269" y="352"/>
                </a:cxn>
                <a:cxn ang="0">
                  <a:pos x="269" y="302"/>
                </a:cxn>
                <a:cxn ang="0">
                  <a:pos x="217" y="281"/>
                </a:cxn>
                <a:cxn ang="0">
                  <a:pos x="269" y="281"/>
                </a:cxn>
                <a:cxn ang="0">
                  <a:pos x="217" y="160"/>
                </a:cxn>
                <a:cxn ang="0">
                  <a:pos x="314" y="364"/>
                </a:cxn>
                <a:cxn ang="0">
                  <a:pos x="314" y="144"/>
                </a:cxn>
                <a:cxn ang="0">
                  <a:pos x="536" y="52"/>
                </a:cxn>
                <a:cxn ang="0">
                  <a:pos x="479" y="52"/>
                </a:cxn>
                <a:cxn ang="0">
                  <a:pos x="536" y="191"/>
                </a:cxn>
                <a:cxn ang="0">
                  <a:pos x="479" y="215"/>
                </a:cxn>
                <a:cxn ang="0">
                  <a:pos x="479" y="271"/>
                </a:cxn>
                <a:cxn ang="0">
                  <a:pos x="396" y="380"/>
                </a:cxn>
                <a:cxn ang="0">
                  <a:pos x="425" y="380"/>
                </a:cxn>
                <a:cxn ang="0">
                  <a:pos x="396" y="215"/>
                </a:cxn>
                <a:cxn ang="0">
                  <a:pos x="453" y="191"/>
                </a:cxn>
                <a:cxn ang="0">
                  <a:pos x="453" y="132"/>
                </a:cxn>
                <a:cxn ang="0">
                  <a:pos x="396" y="108"/>
                </a:cxn>
                <a:cxn ang="0">
                  <a:pos x="453" y="108"/>
                </a:cxn>
                <a:cxn ang="0">
                  <a:pos x="477" y="321"/>
                </a:cxn>
                <a:cxn ang="0">
                  <a:pos x="618" y="380"/>
                </a:cxn>
                <a:cxn ang="0">
                  <a:pos x="618" y="321"/>
                </a:cxn>
                <a:cxn ang="0">
                  <a:pos x="559" y="271"/>
                </a:cxn>
                <a:cxn ang="0">
                  <a:pos x="618" y="271"/>
                </a:cxn>
                <a:cxn ang="0">
                  <a:pos x="559" y="132"/>
                </a:cxn>
                <a:cxn ang="0">
                  <a:pos x="618" y="108"/>
                </a:cxn>
                <a:cxn ang="0">
                  <a:pos x="618" y="52"/>
                </a:cxn>
                <a:cxn ang="0">
                  <a:pos x="699" y="364"/>
                </a:cxn>
                <a:cxn ang="0">
                  <a:pos x="703" y="364"/>
                </a:cxn>
                <a:cxn ang="0">
                  <a:pos x="746" y="302"/>
                </a:cxn>
                <a:cxn ang="0">
                  <a:pos x="795" y="281"/>
                </a:cxn>
                <a:cxn ang="0">
                  <a:pos x="795" y="234"/>
                </a:cxn>
                <a:cxn ang="0">
                  <a:pos x="746" y="210"/>
                </a:cxn>
                <a:cxn ang="0">
                  <a:pos x="795" y="210"/>
                </a:cxn>
                <a:cxn ang="0">
                  <a:pos x="817" y="302"/>
                </a:cxn>
                <a:cxn ang="0">
                  <a:pos x="869" y="281"/>
                </a:cxn>
                <a:cxn ang="0">
                  <a:pos x="869" y="234"/>
                </a:cxn>
                <a:cxn ang="0">
                  <a:pos x="817" y="210"/>
                </a:cxn>
                <a:cxn ang="0">
                  <a:pos x="869" y="210"/>
                </a:cxn>
                <a:cxn ang="0">
                  <a:pos x="888" y="302"/>
                </a:cxn>
                <a:cxn ang="0">
                  <a:pos x="937" y="281"/>
                </a:cxn>
                <a:cxn ang="0">
                  <a:pos x="937" y="234"/>
                </a:cxn>
                <a:cxn ang="0">
                  <a:pos x="888" y="210"/>
                </a:cxn>
                <a:cxn ang="0">
                  <a:pos x="937" y="210"/>
                </a:cxn>
              </a:cxnLst>
              <a:rect l="0" t="0" r="r" b="b"/>
              <a:pathLst>
                <a:path w="1015" h="475">
                  <a:moveTo>
                    <a:pt x="1015" y="108"/>
                  </a:moveTo>
                  <a:lnTo>
                    <a:pt x="1015" y="85"/>
                  </a:lnTo>
                  <a:lnTo>
                    <a:pt x="701" y="85"/>
                  </a:lnTo>
                  <a:lnTo>
                    <a:pt x="701" y="21"/>
                  </a:lnTo>
                  <a:lnTo>
                    <a:pt x="729" y="21"/>
                  </a:lnTo>
                  <a:lnTo>
                    <a:pt x="729" y="0"/>
                  </a:lnTo>
                  <a:lnTo>
                    <a:pt x="285" y="0"/>
                  </a:lnTo>
                  <a:lnTo>
                    <a:pt x="285" y="21"/>
                  </a:lnTo>
                  <a:lnTo>
                    <a:pt x="314" y="21"/>
                  </a:lnTo>
                  <a:lnTo>
                    <a:pt x="314" y="85"/>
                  </a:lnTo>
                  <a:lnTo>
                    <a:pt x="0" y="85"/>
                  </a:lnTo>
                  <a:lnTo>
                    <a:pt x="0" y="108"/>
                  </a:lnTo>
                  <a:lnTo>
                    <a:pt x="23" y="108"/>
                  </a:lnTo>
                  <a:lnTo>
                    <a:pt x="23" y="392"/>
                  </a:lnTo>
                  <a:lnTo>
                    <a:pt x="0" y="392"/>
                  </a:lnTo>
                  <a:lnTo>
                    <a:pt x="0" y="416"/>
                  </a:lnTo>
                  <a:lnTo>
                    <a:pt x="314" y="416"/>
                  </a:lnTo>
                  <a:lnTo>
                    <a:pt x="314" y="446"/>
                  </a:lnTo>
                  <a:lnTo>
                    <a:pt x="278" y="446"/>
                  </a:lnTo>
                  <a:lnTo>
                    <a:pt x="278" y="475"/>
                  </a:lnTo>
                  <a:lnTo>
                    <a:pt x="736" y="475"/>
                  </a:lnTo>
                  <a:lnTo>
                    <a:pt x="736" y="446"/>
                  </a:lnTo>
                  <a:lnTo>
                    <a:pt x="701" y="446"/>
                  </a:lnTo>
                  <a:lnTo>
                    <a:pt x="701" y="416"/>
                  </a:lnTo>
                  <a:lnTo>
                    <a:pt x="1015" y="416"/>
                  </a:lnTo>
                  <a:lnTo>
                    <a:pt x="1015" y="392"/>
                  </a:lnTo>
                  <a:lnTo>
                    <a:pt x="991" y="392"/>
                  </a:lnTo>
                  <a:lnTo>
                    <a:pt x="991" y="108"/>
                  </a:lnTo>
                  <a:lnTo>
                    <a:pt x="1015" y="108"/>
                  </a:lnTo>
                  <a:close/>
                  <a:moveTo>
                    <a:pt x="125" y="352"/>
                  </a:moveTo>
                  <a:lnTo>
                    <a:pt x="75" y="352"/>
                  </a:lnTo>
                  <a:lnTo>
                    <a:pt x="75" y="302"/>
                  </a:lnTo>
                  <a:lnTo>
                    <a:pt x="125" y="302"/>
                  </a:lnTo>
                  <a:lnTo>
                    <a:pt x="125" y="352"/>
                  </a:lnTo>
                  <a:close/>
                  <a:moveTo>
                    <a:pt x="125" y="281"/>
                  </a:moveTo>
                  <a:lnTo>
                    <a:pt x="75" y="281"/>
                  </a:lnTo>
                  <a:lnTo>
                    <a:pt x="75" y="234"/>
                  </a:lnTo>
                  <a:lnTo>
                    <a:pt x="125" y="234"/>
                  </a:lnTo>
                  <a:lnTo>
                    <a:pt x="125" y="281"/>
                  </a:lnTo>
                  <a:close/>
                  <a:moveTo>
                    <a:pt x="125" y="210"/>
                  </a:moveTo>
                  <a:lnTo>
                    <a:pt x="75" y="210"/>
                  </a:lnTo>
                  <a:lnTo>
                    <a:pt x="75" y="160"/>
                  </a:lnTo>
                  <a:lnTo>
                    <a:pt x="125" y="160"/>
                  </a:lnTo>
                  <a:lnTo>
                    <a:pt x="125" y="210"/>
                  </a:lnTo>
                  <a:close/>
                  <a:moveTo>
                    <a:pt x="196" y="352"/>
                  </a:moveTo>
                  <a:lnTo>
                    <a:pt x="146" y="352"/>
                  </a:lnTo>
                  <a:lnTo>
                    <a:pt x="146" y="302"/>
                  </a:lnTo>
                  <a:lnTo>
                    <a:pt x="196" y="302"/>
                  </a:lnTo>
                  <a:lnTo>
                    <a:pt x="196" y="352"/>
                  </a:lnTo>
                  <a:close/>
                  <a:moveTo>
                    <a:pt x="196" y="281"/>
                  </a:moveTo>
                  <a:lnTo>
                    <a:pt x="146" y="281"/>
                  </a:lnTo>
                  <a:lnTo>
                    <a:pt x="146" y="234"/>
                  </a:lnTo>
                  <a:lnTo>
                    <a:pt x="196" y="234"/>
                  </a:lnTo>
                  <a:lnTo>
                    <a:pt x="196" y="281"/>
                  </a:lnTo>
                  <a:close/>
                  <a:moveTo>
                    <a:pt x="196" y="210"/>
                  </a:moveTo>
                  <a:lnTo>
                    <a:pt x="146" y="210"/>
                  </a:lnTo>
                  <a:lnTo>
                    <a:pt x="146" y="160"/>
                  </a:lnTo>
                  <a:lnTo>
                    <a:pt x="196" y="160"/>
                  </a:lnTo>
                  <a:lnTo>
                    <a:pt x="196" y="210"/>
                  </a:lnTo>
                  <a:close/>
                  <a:moveTo>
                    <a:pt x="269" y="352"/>
                  </a:moveTo>
                  <a:lnTo>
                    <a:pt x="217" y="352"/>
                  </a:lnTo>
                  <a:lnTo>
                    <a:pt x="217" y="302"/>
                  </a:lnTo>
                  <a:lnTo>
                    <a:pt x="269" y="302"/>
                  </a:lnTo>
                  <a:lnTo>
                    <a:pt x="269" y="352"/>
                  </a:lnTo>
                  <a:close/>
                  <a:moveTo>
                    <a:pt x="269" y="281"/>
                  </a:moveTo>
                  <a:lnTo>
                    <a:pt x="217" y="281"/>
                  </a:lnTo>
                  <a:lnTo>
                    <a:pt x="217" y="234"/>
                  </a:lnTo>
                  <a:lnTo>
                    <a:pt x="269" y="234"/>
                  </a:lnTo>
                  <a:lnTo>
                    <a:pt x="269" y="281"/>
                  </a:lnTo>
                  <a:close/>
                  <a:moveTo>
                    <a:pt x="269" y="210"/>
                  </a:moveTo>
                  <a:lnTo>
                    <a:pt x="217" y="210"/>
                  </a:lnTo>
                  <a:lnTo>
                    <a:pt x="217" y="160"/>
                  </a:lnTo>
                  <a:lnTo>
                    <a:pt x="269" y="160"/>
                  </a:lnTo>
                  <a:lnTo>
                    <a:pt x="269" y="210"/>
                  </a:lnTo>
                  <a:close/>
                  <a:moveTo>
                    <a:pt x="314" y="364"/>
                  </a:moveTo>
                  <a:lnTo>
                    <a:pt x="309" y="364"/>
                  </a:lnTo>
                  <a:lnTo>
                    <a:pt x="309" y="144"/>
                  </a:lnTo>
                  <a:lnTo>
                    <a:pt x="314" y="144"/>
                  </a:lnTo>
                  <a:lnTo>
                    <a:pt x="314" y="364"/>
                  </a:lnTo>
                  <a:close/>
                  <a:moveTo>
                    <a:pt x="479" y="52"/>
                  </a:moveTo>
                  <a:lnTo>
                    <a:pt x="536" y="52"/>
                  </a:lnTo>
                  <a:lnTo>
                    <a:pt x="536" y="108"/>
                  </a:lnTo>
                  <a:lnTo>
                    <a:pt x="479" y="108"/>
                  </a:lnTo>
                  <a:lnTo>
                    <a:pt x="479" y="52"/>
                  </a:lnTo>
                  <a:close/>
                  <a:moveTo>
                    <a:pt x="479" y="132"/>
                  </a:moveTo>
                  <a:lnTo>
                    <a:pt x="536" y="132"/>
                  </a:lnTo>
                  <a:lnTo>
                    <a:pt x="536" y="191"/>
                  </a:lnTo>
                  <a:lnTo>
                    <a:pt x="479" y="191"/>
                  </a:lnTo>
                  <a:lnTo>
                    <a:pt x="479" y="132"/>
                  </a:lnTo>
                  <a:close/>
                  <a:moveTo>
                    <a:pt x="479" y="215"/>
                  </a:moveTo>
                  <a:lnTo>
                    <a:pt x="536" y="215"/>
                  </a:lnTo>
                  <a:lnTo>
                    <a:pt x="536" y="271"/>
                  </a:lnTo>
                  <a:lnTo>
                    <a:pt x="479" y="271"/>
                  </a:lnTo>
                  <a:lnTo>
                    <a:pt x="479" y="215"/>
                  </a:lnTo>
                  <a:close/>
                  <a:moveTo>
                    <a:pt x="425" y="380"/>
                  </a:moveTo>
                  <a:lnTo>
                    <a:pt x="396" y="380"/>
                  </a:lnTo>
                  <a:lnTo>
                    <a:pt x="396" y="321"/>
                  </a:lnTo>
                  <a:lnTo>
                    <a:pt x="425" y="321"/>
                  </a:lnTo>
                  <a:lnTo>
                    <a:pt x="425" y="380"/>
                  </a:lnTo>
                  <a:close/>
                  <a:moveTo>
                    <a:pt x="453" y="271"/>
                  </a:moveTo>
                  <a:lnTo>
                    <a:pt x="396" y="271"/>
                  </a:lnTo>
                  <a:lnTo>
                    <a:pt x="396" y="215"/>
                  </a:lnTo>
                  <a:lnTo>
                    <a:pt x="453" y="215"/>
                  </a:lnTo>
                  <a:lnTo>
                    <a:pt x="453" y="271"/>
                  </a:lnTo>
                  <a:close/>
                  <a:moveTo>
                    <a:pt x="453" y="191"/>
                  </a:moveTo>
                  <a:lnTo>
                    <a:pt x="396" y="191"/>
                  </a:lnTo>
                  <a:lnTo>
                    <a:pt x="396" y="132"/>
                  </a:lnTo>
                  <a:lnTo>
                    <a:pt x="453" y="132"/>
                  </a:lnTo>
                  <a:lnTo>
                    <a:pt x="453" y="191"/>
                  </a:lnTo>
                  <a:close/>
                  <a:moveTo>
                    <a:pt x="453" y="108"/>
                  </a:moveTo>
                  <a:lnTo>
                    <a:pt x="396" y="108"/>
                  </a:lnTo>
                  <a:lnTo>
                    <a:pt x="396" y="52"/>
                  </a:lnTo>
                  <a:lnTo>
                    <a:pt x="453" y="52"/>
                  </a:lnTo>
                  <a:lnTo>
                    <a:pt x="453" y="108"/>
                  </a:lnTo>
                  <a:close/>
                  <a:moveTo>
                    <a:pt x="536" y="430"/>
                  </a:moveTo>
                  <a:lnTo>
                    <a:pt x="477" y="430"/>
                  </a:lnTo>
                  <a:lnTo>
                    <a:pt x="477" y="321"/>
                  </a:lnTo>
                  <a:lnTo>
                    <a:pt x="536" y="321"/>
                  </a:lnTo>
                  <a:lnTo>
                    <a:pt x="536" y="430"/>
                  </a:lnTo>
                  <a:close/>
                  <a:moveTo>
                    <a:pt x="618" y="380"/>
                  </a:moveTo>
                  <a:lnTo>
                    <a:pt x="590" y="380"/>
                  </a:lnTo>
                  <a:lnTo>
                    <a:pt x="590" y="321"/>
                  </a:lnTo>
                  <a:lnTo>
                    <a:pt x="618" y="321"/>
                  </a:lnTo>
                  <a:lnTo>
                    <a:pt x="618" y="380"/>
                  </a:lnTo>
                  <a:close/>
                  <a:moveTo>
                    <a:pt x="618" y="271"/>
                  </a:moveTo>
                  <a:lnTo>
                    <a:pt x="559" y="271"/>
                  </a:lnTo>
                  <a:lnTo>
                    <a:pt x="559" y="215"/>
                  </a:lnTo>
                  <a:lnTo>
                    <a:pt x="618" y="215"/>
                  </a:lnTo>
                  <a:lnTo>
                    <a:pt x="618" y="271"/>
                  </a:lnTo>
                  <a:close/>
                  <a:moveTo>
                    <a:pt x="618" y="191"/>
                  </a:moveTo>
                  <a:lnTo>
                    <a:pt x="559" y="191"/>
                  </a:lnTo>
                  <a:lnTo>
                    <a:pt x="559" y="132"/>
                  </a:lnTo>
                  <a:lnTo>
                    <a:pt x="618" y="132"/>
                  </a:lnTo>
                  <a:lnTo>
                    <a:pt x="618" y="191"/>
                  </a:lnTo>
                  <a:close/>
                  <a:moveTo>
                    <a:pt x="618" y="108"/>
                  </a:moveTo>
                  <a:lnTo>
                    <a:pt x="559" y="108"/>
                  </a:lnTo>
                  <a:lnTo>
                    <a:pt x="559" y="52"/>
                  </a:lnTo>
                  <a:lnTo>
                    <a:pt x="618" y="52"/>
                  </a:lnTo>
                  <a:lnTo>
                    <a:pt x="618" y="108"/>
                  </a:lnTo>
                  <a:close/>
                  <a:moveTo>
                    <a:pt x="703" y="364"/>
                  </a:moveTo>
                  <a:lnTo>
                    <a:pt x="699" y="364"/>
                  </a:lnTo>
                  <a:lnTo>
                    <a:pt x="699" y="144"/>
                  </a:lnTo>
                  <a:lnTo>
                    <a:pt x="703" y="144"/>
                  </a:lnTo>
                  <a:lnTo>
                    <a:pt x="703" y="364"/>
                  </a:lnTo>
                  <a:close/>
                  <a:moveTo>
                    <a:pt x="795" y="352"/>
                  </a:moveTo>
                  <a:lnTo>
                    <a:pt x="746" y="352"/>
                  </a:lnTo>
                  <a:lnTo>
                    <a:pt x="746" y="302"/>
                  </a:lnTo>
                  <a:lnTo>
                    <a:pt x="795" y="302"/>
                  </a:lnTo>
                  <a:lnTo>
                    <a:pt x="795" y="352"/>
                  </a:lnTo>
                  <a:close/>
                  <a:moveTo>
                    <a:pt x="795" y="281"/>
                  </a:moveTo>
                  <a:lnTo>
                    <a:pt x="746" y="281"/>
                  </a:lnTo>
                  <a:lnTo>
                    <a:pt x="746" y="234"/>
                  </a:lnTo>
                  <a:lnTo>
                    <a:pt x="795" y="234"/>
                  </a:lnTo>
                  <a:lnTo>
                    <a:pt x="795" y="281"/>
                  </a:lnTo>
                  <a:close/>
                  <a:moveTo>
                    <a:pt x="795" y="210"/>
                  </a:moveTo>
                  <a:lnTo>
                    <a:pt x="746" y="210"/>
                  </a:lnTo>
                  <a:lnTo>
                    <a:pt x="746" y="160"/>
                  </a:lnTo>
                  <a:lnTo>
                    <a:pt x="795" y="160"/>
                  </a:lnTo>
                  <a:lnTo>
                    <a:pt x="795" y="210"/>
                  </a:lnTo>
                  <a:close/>
                  <a:moveTo>
                    <a:pt x="869" y="352"/>
                  </a:moveTo>
                  <a:lnTo>
                    <a:pt x="817" y="352"/>
                  </a:lnTo>
                  <a:lnTo>
                    <a:pt x="817" y="302"/>
                  </a:lnTo>
                  <a:lnTo>
                    <a:pt x="869" y="302"/>
                  </a:lnTo>
                  <a:lnTo>
                    <a:pt x="869" y="352"/>
                  </a:lnTo>
                  <a:close/>
                  <a:moveTo>
                    <a:pt x="869" y="281"/>
                  </a:moveTo>
                  <a:lnTo>
                    <a:pt x="817" y="281"/>
                  </a:lnTo>
                  <a:lnTo>
                    <a:pt x="817" y="234"/>
                  </a:lnTo>
                  <a:lnTo>
                    <a:pt x="869" y="234"/>
                  </a:lnTo>
                  <a:lnTo>
                    <a:pt x="869" y="281"/>
                  </a:lnTo>
                  <a:close/>
                  <a:moveTo>
                    <a:pt x="869" y="210"/>
                  </a:moveTo>
                  <a:lnTo>
                    <a:pt x="817" y="210"/>
                  </a:lnTo>
                  <a:lnTo>
                    <a:pt x="817" y="160"/>
                  </a:lnTo>
                  <a:lnTo>
                    <a:pt x="869" y="160"/>
                  </a:lnTo>
                  <a:lnTo>
                    <a:pt x="869" y="210"/>
                  </a:lnTo>
                  <a:close/>
                  <a:moveTo>
                    <a:pt x="937" y="352"/>
                  </a:moveTo>
                  <a:lnTo>
                    <a:pt x="888" y="352"/>
                  </a:lnTo>
                  <a:lnTo>
                    <a:pt x="888" y="302"/>
                  </a:lnTo>
                  <a:lnTo>
                    <a:pt x="937" y="302"/>
                  </a:lnTo>
                  <a:lnTo>
                    <a:pt x="937" y="352"/>
                  </a:lnTo>
                  <a:close/>
                  <a:moveTo>
                    <a:pt x="937" y="281"/>
                  </a:moveTo>
                  <a:lnTo>
                    <a:pt x="888" y="281"/>
                  </a:lnTo>
                  <a:lnTo>
                    <a:pt x="888" y="234"/>
                  </a:lnTo>
                  <a:lnTo>
                    <a:pt x="937" y="234"/>
                  </a:lnTo>
                  <a:lnTo>
                    <a:pt x="937" y="281"/>
                  </a:lnTo>
                  <a:close/>
                  <a:moveTo>
                    <a:pt x="937" y="210"/>
                  </a:moveTo>
                  <a:lnTo>
                    <a:pt x="888" y="210"/>
                  </a:lnTo>
                  <a:lnTo>
                    <a:pt x="888" y="160"/>
                  </a:lnTo>
                  <a:lnTo>
                    <a:pt x="937" y="160"/>
                  </a:lnTo>
                  <a:lnTo>
                    <a:pt x="937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3E83E6B-8C2F-25F8-891C-0E004860E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4865688"/>
              <a:ext cx="57150" cy="96837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24" y="61"/>
                </a:cxn>
                <a:cxn ang="0">
                  <a:pos x="24" y="14"/>
                </a:cxn>
                <a:cxn ang="0">
                  <a:pos x="36" y="14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0" y="14"/>
                </a:cxn>
                <a:cxn ang="0">
                  <a:pos x="10" y="61"/>
                </a:cxn>
              </a:cxnLst>
              <a:rect l="0" t="0" r="r" b="b"/>
              <a:pathLst>
                <a:path w="36" h="61">
                  <a:moveTo>
                    <a:pt x="10" y="61"/>
                  </a:moveTo>
                  <a:lnTo>
                    <a:pt x="24" y="61"/>
                  </a:lnTo>
                  <a:lnTo>
                    <a:pt x="24" y="14"/>
                  </a:lnTo>
                  <a:lnTo>
                    <a:pt x="36" y="1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C6690783-9AE0-E028-3CEB-EEDF924C6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3175" y="4865688"/>
              <a:ext cx="96837" cy="96837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8" y="25"/>
                </a:cxn>
                <a:cxn ang="0">
                  <a:pos x="13" y="26"/>
                </a:cxn>
                <a:cxn ang="0">
                  <a:pos x="18" y="25"/>
                </a:cxn>
                <a:cxn ang="0">
                  <a:pos x="22" y="22"/>
                </a:cxn>
                <a:cxn ang="0">
                  <a:pos x="25" y="18"/>
                </a:cxn>
                <a:cxn ang="0">
                  <a:pos x="26" y="13"/>
                </a:cxn>
                <a:cxn ang="0">
                  <a:pos x="25" y="8"/>
                </a:cxn>
                <a:cxn ang="0">
                  <a:pos x="22" y="4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8" y="8"/>
                </a:cxn>
                <a:cxn ang="0">
                  <a:pos x="13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8"/>
                </a:cxn>
                <a:cxn ang="0">
                  <a:pos x="13" y="20"/>
                </a:cxn>
                <a:cxn ang="0">
                  <a:pos x="8" y="18"/>
                </a:cxn>
                <a:cxn ang="0">
                  <a:pos x="6" y="13"/>
                </a:cxn>
                <a:cxn ang="0">
                  <a:pos x="8" y="8"/>
                </a:cxn>
              </a:cxnLst>
              <a:rect l="0" t="0" r="r" b="b"/>
              <a:pathLst>
                <a:path w="26" h="26">
                  <a:moveTo>
                    <a:pt x="4" y="22"/>
                  </a:moveTo>
                  <a:cubicBezTo>
                    <a:pt x="5" y="24"/>
                    <a:pt x="6" y="25"/>
                    <a:pt x="8" y="25"/>
                  </a:cubicBezTo>
                  <a:cubicBezTo>
                    <a:pt x="10" y="26"/>
                    <a:pt x="11" y="26"/>
                    <a:pt x="13" y="26"/>
                  </a:cubicBezTo>
                  <a:cubicBezTo>
                    <a:pt x="15" y="26"/>
                    <a:pt x="17" y="26"/>
                    <a:pt x="18" y="25"/>
                  </a:cubicBezTo>
                  <a:cubicBezTo>
                    <a:pt x="20" y="25"/>
                    <a:pt x="21" y="24"/>
                    <a:pt x="22" y="22"/>
                  </a:cubicBezTo>
                  <a:cubicBezTo>
                    <a:pt x="24" y="21"/>
                    <a:pt x="25" y="20"/>
                    <a:pt x="25" y="18"/>
                  </a:cubicBezTo>
                  <a:cubicBezTo>
                    <a:pt x="26" y="16"/>
                    <a:pt x="26" y="15"/>
                    <a:pt x="26" y="13"/>
                  </a:cubicBezTo>
                  <a:cubicBezTo>
                    <a:pt x="26" y="11"/>
                    <a:pt x="26" y="10"/>
                    <a:pt x="25" y="8"/>
                  </a:cubicBezTo>
                  <a:cubicBezTo>
                    <a:pt x="24" y="6"/>
                    <a:pt x="23" y="5"/>
                    <a:pt x="22" y="4"/>
                  </a:cubicBezTo>
                  <a:cubicBezTo>
                    <a:pt x="21" y="3"/>
                    <a:pt x="20" y="2"/>
                    <a:pt x="18" y="1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1" y="0"/>
                    <a:pt x="10" y="0"/>
                    <a:pt x="8" y="1"/>
                  </a:cubicBezTo>
                  <a:cubicBezTo>
                    <a:pt x="7" y="2"/>
                    <a:pt x="5" y="2"/>
                    <a:pt x="4" y="4"/>
                  </a:cubicBezTo>
                  <a:cubicBezTo>
                    <a:pt x="3" y="5"/>
                    <a:pt x="2" y="6"/>
                    <a:pt x="1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5"/>
                    <a:pt x="0" y="16"/>
                    <a:pt x="1" y="18"/>
                  </a:cubicBezTo>
                  <a:cubicBezTo>
                    <a:pt x="2" y="20"/>
                    <a:pt x="2" y="21"/>
                    <a:pt x="4" y="22"/>
                  </a:cubicBezTo>
                  <a:close/>
                  <a:moveTo>
                    <a:pt x="8" y="8"/>
                  </a:moveTo>
                  <a:cubicBezTo>
                    <a:pt x="10" y="7"/>
                    <a:pt x="11" y="6"/>
                    <a:pt x="13" y="6"/>
                  </a:cubicBezTo>
                  <a:cubicBezTo>
                    <a:pt x="15" y="6"/>
                    <a:pt x="17" y="7"/>
                    <a:pt x="18" y="8"/>
                  </a:cubicBezTo>
                  <a:cubicBezTo>
                    <a:pt x="19" y="10"/>
                    <a:pt x="20" y="11"/>
                    <a:pt x="20" y="13"/>
                  </a:cubicBezTo>
                  <a:cubicBezTo>
                    <a:pt x="20" y="15"/>
                    <a:pt x="19" y="17"/>
                    <a:pt x="18" y="18"/>
                  </a:cubicBezTo>
                  <a:cubicBezTo>
                    <a:pt x="17" y="19"/>
                    <a:pt x="15" y="20"/>
                    <a:pt x="13" y="20"/>
                  </a:cubicBezTo>
                  <a:cubicBezTo>
                    <a:pt x="11" y="20"/>
                    <a:pt x="10" y="19"/>
                    <a:pt x="8" y="18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6" y="11"/>
                    <a:pt x="7" y="9"/>
                    <a:pt x="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CE80AEDA-A5D8-78FA-E375-934760390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013" y="4865688"/>
              <a:ext cx="123825" cy="96837"/>
            </a:xfrm>
            <a:custGeom>
              <a:avLst/>
              <a:gdLst/>
              <a:ahLst/>
              <a:cxnLst>
                <a:cxn ang="0">
                  <a:pos x="31" y="61"/>
                </a:cxn>
                <a:cxn ang="0">
                  <a:pos x="41" y="28"/>
                </a:cxn>
                <a:cxn ang="0">
                  <a:pos x="50" y="61"/>
                </a:cxn>
                <a:cxn ang="0">
                  <a:pos x="62" y="61"/>
                </a:cxn>
                <a:cxn ang="0">
                  <a:pos x="78" y="0"/>
                </a:cxn>
                <a:cxn ang="0">
                  <a:pos x="64" y="0"/>
                </a:cxn>
                <a:cxn ang="0">
                  <a:pos x="55" y="35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4" y="3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17" y="61"/>
                </a:cxn>
                <a:cxn ang="0">
                  <a:pos x="31" y="61"/>
                </a:cxn>
              </a:cxnLst>
              <a:rect l="0" t="0" r="r" b="b"/>
              <a:pathLst>
                <a:path w="78" h="61">
                  <a:moveTo>
                    <a:pt x="31" y="61"/>
                  </a:moveTo>
                  <a:lnTo>
                    <a:pt x="41" y="28"/>
                  </a:lnTo>
                  <a:lnTo>
                    <a:pt x="50" y="61"/>
                  </a:lnTo>
                  <a:lnTo>
                    <a:pt x="62" y="61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55" y="35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4" y="3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61"/>
                  </a:lnTo>
                  <a:lnTo>
                    <a:pt x="3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6DE2FCE9-F7E8-4351-2639-3FAB0E526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775" y="4865688"/>
              <a:ext cx="79375" cy="96837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36" y="61"/>
                </a:cxn>
                <a:cxn ang="0">
                  <a:pos x="50" y="61"/>
                </a:cxn>
                <a:cxn ang="0">
                  <a:pos x="50" y="0"/>
                </a:cxn>
                <a:cxn ang="0">
                  <a:pos x="33" y="0"/>
                </a:cxn>
                <a:cxn ang="0">
                  <a:pos x="33" y="3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14" y="61"/>
                </a:cxn>
                <a:cxn ang="0">
                  <a:pos x="14" y="28"/>
                </a:cxn>
              </a:cxnLst>
              <a:rect l="0" t="0" r="r" b="b"/>
              <a:pathLst>
                <a:path w="50" h="61">
                  <a:moveTo>
                    <a:pt x="14" y="28"/>
                  </a:moveTo>
                  <a:lnTo>
                    <a:pt x="36" y="61"/>
                  </a:lnTo>
                  <a:lnTo>
                    <a:pt x="50" y="61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33" y="3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4" y="61"/>
                  </a:lnTo>
                  <a:lnTo>
                    <a:pt x="14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E8B97822-6201-83E7-62A3-A72D3291F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538" y="4865688"/>
              <a:ext cx="71437" cy="96837"/>
            </a:xfrm>
            <a:custGeom>
              <a:avLst/>
              <a:gdLst/>
              <a:ahLst/>
              <a:cxnLst>
                <a:cxn ang="0">
                  <a:pos x="14" y="37"/>
                </a:cxn>
                <a:cxn ang="0">
                  <a:pos x="31" y="37"/>
                </a:cxn>
                <a:cxn ang="0">
                  <a:pos x="31" y="61"/>
                </a:cxn>
                <a:cxn ang="0">
                  <a:pos x="45" y="61"/>
                </a:cxn>
                <a:cxn ang="0">
                  <a:pos x="45" y="0"/>
                </a:cxn>
                <a:cxn ang="0">
                  <a:pos x="31" y="0"/>
                </a:cxn>
                <a:cxn ang="0">
                  <a:pos x="31" y="23"/>
                </a:cxn>
                <a:cxn ang="0">
                  <a:pos x="14" y="2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14" y="61"/>
                </a:cxn>
                <a:cxn ang="0">
                  <a:pos x="14" y="37"/>
                </a:cxn>
              </a:cxnLst>
              <a:rect l="0" t="0" r="r" b="b"/>
              <a:pathLst>
                <a:path w="45" h="61">
                  <a:moveTo>
                    <a:pt x="14" y="37"/>
                  </a:moveTo>
                  <a:lnTo>
                    <a:pt x="31" y="37"/>
                  </a:lnTo>
                  <a:lnTo>
                    <a:pt x="31" y="61"/>
                  </a:lnTo>
                  <a:lnTo>
                    <a:pt x="45" y="61"/>
                  </a:lnTo>
                  <a:lnTo>
                    <a:pt x="45" y="0"/>
                  </a:lnTo>
                  <a:lnTo>
                    <a:pt x="31" y="0"/>
                  </a:lnTo>
                  <a:lnTo>
                    <a:pt x="31" y="23"/>
                  </a:lnTo>
                  <a:lnTo>
                    <a:pt x="14" y="2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4" y="61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ACCAB77-004A-5B82-B232-9175F5829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4975" y="4865688"/>
              <a:ext cx="93662" cy="96837"/>
            </a:xfrm>
            <a:custGeom>
              <a:avLst/>
              <a:gdLst/>
              <a:ahLst/>
              <a:cxnLst>
                <a:cxn ang="0">
                  <a:pos x="19" y="52"/>
                </a:cxn>
                <a:cxn ang="0">
                  <a:pos x="40" y="52"/>
                </a:cxn>
                <a:cxn ang="0">
                  <a:pos x="42" y="61"/>
                </a:cxn>
                <a:cxn ang="0">
                  <a:pos x="59" y="61"/>
                </a:cxn>
                <a:cxn ang="0">
                  <a:pos x="35" y="0"/>
                </a:cxn>
                <a:cxn ang="0">
                  <a:pos x="23" y="0"/>
                </a:cxn>
                <a:cxn ang="0">
                  <a:pos x="0" y="61"/>
                </a:cxn>
                <a:cxn ang="0">
                  <a:pos x="16" y="61"/>
                </a:cxn>
                <a:cxn ang="0">
                  <a:pos x="19" y="52"/>
                </a:cxn>
                <a:cxn ang="0">
                  <a:pos x="30" y="21"/>
                </a:cxn>
                <a:cxn ang="0">
                  <a:pos x="35" y="40"/>
                </a:cxn>
                <a:cxn ang="0">
                  <a:pos x="23" y="40"/>
                </a:cxn>
                <a:cxn ang="0">
                  <a:pos x="30" y="21"/>
                </a:cxn>
              </a:cxnLst>
              <a:rect l="0" t="0" r="r" b="b"/>
              <a:pathLst>
                <a:path w="59" h="61">
                  <a:moveTo>
                    <a:pt x="19" y="52"/>
                  </a:moveTo>
                  <a:lnTo>
                    <a:pt x="40" y="52"/>
                  </a:lnTo>
                  <a:lnTo>
                    <a:pt x="42" y="61"/>
                  </a:lnTo>
                  <a:lnTo>
                    <a:pt x="59" y="61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0" y="61"/>
                  </a:lnTo>
                  <a:lnTo>
                    <a:pt x="16" y="61"/>
                  </a:lnTo>
                  <a:lnTo>
                    <a:pt x="19" y="52"/>
                  </a:lnTo>
                  <a:close/>
                  <a:moveTo>
                    <a:pt x="30" y="21"/>
                  </a:moveTo>
                  <a:lnTo>
                    <a:pt x="35" y="40"/>
                  </a:lnTo>
                  <a:lnTo>
                    <a:pt x="23" y="40"/>
                  </a:lnTo>
                  <a:lnTo>
                    <a:pt x="3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AE6D8F0-CC44-573B-9BA3-2AC118E40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4865688"/>
              <a:ext cx="52387" cy="96837"/>
            </a:xfrm>
            <a:custGeom>
              <a:avLst/>
              <a:gdLst/>
              <a:ahLst/>
              <a:cxnLst>
                <a:cxn ang="0">
                  <a:pos x="33" y="47"/>
                </a:cxn>
                <a:cxn ang="0">
                  <a:pos x="16" y="47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33" y="61"/>
                </a:cxn>
                <a:cxn ang="0">
                  <a:pos x="33" y="47"/>
                </a:cxn>
              </a:cxnLst>
              <a:rect l="0" t="0" r="r" b="b"/>
              <a:pathLst>
                <a:path w="33" h="61">
                  <a:moveTo>
                    <a:pt x="33" y="47"/>
                  </a:moveTo>
                  <a:lnTo>
                    <a:pt x="16" y="4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33" y="61"/>
                  </a:lnTo>
                  <a:lnTo>
                    <a:pt x="33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D0C7DFF0-D35F-DE97-B092-CBFBBB700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4865688"/>
              <a:ext cx="47625" cy="96837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14" y="4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30" y="61"/>
                </a:cxn>
                <a:cxn ang="0">
                  <a:pos x="30" y="47"/>
                </a:cxn>
              </a:cxnLst>
              <a:rect l="0" t="0" r="r" b="b"/>
              <a:pathLst>
                <a:path w="30" h="61">
                  <a:moveTo>
                    <a:pt x="30" y="47"/>
                  </a:moveTo>
                  <a:lnTo>
                    <a:pt x="14" y="4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30" y="61"/>
                  </a:lnTo>
                  <a:lnTo>
                    <a:pt x="30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30" name="Picture 9" descr="Man and woman">
            <a:extLst>
              <a:ext uri="{FF2B5EF4-FFF2-40B4-BE49-F238E27FC236}">
                <a16:creationId xmlns:a16="http://schemas.microsoft.com/office/drawing/2014/main" id="{17D1252B-F63A-DC1A-6B58-C5CC1EBC8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88556" y="150960"/>
            <a:ext cx="760519" cy="760519"/>
          </a:xfrm>
          <a:prstGeom prst="rect">
            <a:avLst/>
          </a:prstGeom>
        </p:spPr>
      </p:pic>
      <p:pic>
        <p:nvPicPr>
          <p:cNvPr id="31" name="Picture 14" descr="Briefcase">
            <a:extLst>
              <a:ext uri="{FF2B5EF4-FFF2-40B4-BE49-F238E27FC236}">
                <a16:creationId xmlns:a16="http://schemas.microsoft.com/office/drawing/2014/main" id="{105D5A6E-6DE3-A84F-F810-01F9E61F0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39329" y="147222"/>
            <a:ext cx="746564" cy="746564"/>
          </a:xfrm>
          <a:prstGeom prst="rect">
            <a:avLst/>
          </a:prstGeom>
        </p:spPr>
      </p:pic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EC18A3F2-F091-F2E5-2016-AC9B488BBBC8}"/>
              </a:ext>
            </a:extLst>
          </p:cNvPr>
          <p:cNvSpPr txBox="1">
            <a:spLocks/>
          </p:cNvSpPr>
          <p:nvPr/>
        </p:nvSpPr>
        <p:spPr>
          <a:xfrm>
            <a:off x="404786" y="911386"/>
            <a:ext cx="11463417" cy="830997"/>
          </a:xfrm>
          <a:prstGeom prst="rect">
            <a:avLst/>
          </a:prstGeom>
        </p:spPr>
        <p:txBody>
          <a:bodyPr vert="horz" wrap="square" lIns="72000" tIns="4572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 godine značajno manje građana vidi naručioce kao najodgovornije za korupciju – prema njihovom mišljenju za korupciju je najodgovornije političko rukovodstvo. Ponuđači sa druge strane isto kao i prethodne godine za korupciju najpre optužuju naručioce, pa zatim ponuđače i političko rukovodstvo. Četvrtina naručilaca kao odgovornog za korupciju u sistemu javnih nabavki navodi političko rukovodstvo. Najveći broj naručilaca ipak nema mišljenje (62% - ne znam)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1B7BD1-0962-F1FD-8985-EBBA3CEA2EBE}"/>
              </a:ext>
            </a:extLst>
          </p:cNvPr>
          <p:cNvSpPr/>
          <p:nvPr/>
        </p:nvSpPr>
        <p:spPr>
          <a:xfrm>
            <a:off x="2254686" y="3095398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5CEFE3AC-2F36-EC74-A964-C73A752385C2}"/>
              </a:ext>
            </a:extLst>
          </p:cNvPr>
          <p:cNvGraphicFramePr/>
          <p:nvPr/>
        </p:nvGraphicFramePr>
        <p:xfrm>
          <a:off x="1886273" y="2979368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2DCCAB4D-6DB9-BD65-FF0B-6EF316AC1CBA}"/>
              </a:ext>
            </a:extLst>
          </p:cNvPr>
          <p:cNvSpPr/>
          <p:nvPr/>
        </p:nvSpPr>
        <p:spPr>
          <a:xfrm>
            <a:off x="2254686" y="3897527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3442DF12-1D49-7958-2491-4DE8F2092C85}"/>
              </a:ext>
            </a:extLst>
          </p:cNvPr>
          <p:cNvGraphicFramePr/>
          <p:nvPr/>
        </p:nvGraphicFramePr>
        <p:xfrm>
          <a:off x="1886273" y="3781497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D2412019-C66A-26B4-144C-6F2F00F5E141}"/>
              </a:ext>
            </a:extLst>
          </p:cNvPr>
          <p:cNvSpPr/>
          <p:nvPr/>
        </p:nvSpPr>
        <p:spPr>
          <a:xfrm>
            <a:off x="2254686" y="4695778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E0B52C84-2D58-E15B-F16A-E32AB13B030E}"/>
              </a:ext>
            </a:extLst>
          </p:cNvPr>
          <p:cNvGraphicFramePr/>
          <p:nvPr/>
        </p:nvGraphicFramePr>
        <p:xfrm>
          <a:off x="1886273" y="4579748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0041A100-AE56-59C9-9584-C10F238BF7D7}"/>
              </a:ext>
            </a:extLst>
          </p:cNvPr>
          <p:cNvSpPr/>
          <p:nvPr/>
        </p:nvSpPr>
        <p:spPr>
          <a:xfrm>
            <a:off x="2254686" y="5503553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DD6DDC75-0AC2-1146-B410-B442E9F69736}"/>
              </a:ext>
            </a:extLst>
          </p:cNvPr>
          <p:cNvGraphicFramePr/>
          <p:nvPr/>
        </p:nvGraphicFramePr>
        <p:xfrm>
          <a:off x="1886273" y="5387523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F852B273-A950-E9CB-4BF4-EF23E5B25287}"/>
              </a:ext>
            </a:extLst>
          </p:cNvPr>
          <p:cNvSpPr txBox="1"/>
          <p:nvPr/>
        </p:nvSpPr>
        <p:spPr>
          <a:xfrm>
            <a:off x="1695376" y="2536824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62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BDD83F-BFD1-3A6E-FE54-B3795AAE97A6}"/>
              </a:ext>
            </a:extLst>
          </p:cNvPr>
          <p:cNvSpPr txBox="1"/>
          <p:nvPr/>
        </p:nvSpPr>
        <p:spPr>
          <a:xfrm>
            <a:off x="1695376" y="3324777"/>
            <a:ext cx="559309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338979-8356-3167-C090-7D44C393DC87}"/>
              </a:ext>
            </a:extLst>
          </p:cNvPr>
          <p:cNvSpPr txBox="1"/>
          <p:nvPr/>
        </p:nvSpPr>
        <p:spPr>
          <a:xfrm>
            <a:off x="1695376" y="4166462"/>
            <a:ext cx="559309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C5F794-7ABB-57BA-733E-158E58392061}"/>
              </a:ext>
            </a:extLst>
          </p:cNvPr>
          <p:cNvSpPr txBox="1"/>
          <p:nvPr/>
        </p:nvSpPr>
        <p:spPr>
          <a:xfrm>
            <a:off x="1695376" y="4916315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EC1FF7-F36D-7CE6-7F64-CDA60ED2719E}"/>
              </a:ext>
            </a:extLst>
          </p:cNvPr>
          <p:cNvSpPr txBox="1"/>
          <p:nvPr/>
        </p:nvSpPr>
        <p:spPr>
          <a:xfrm>
            <a:off x="1695376" y="5751537"/>
            <a:ext cx="559309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2B18D0-4294-7DD2-D0F5-4D26CC555C8D}"/>
              </a:ext>
            </a:extLst>
          </p:cNvPr>
          <p:cNvSpPr txBox="1"/>
          <p:nvPr/>
        </p:nvSpPr>
        <p:spPr>
          <a:xfrm>
            <a:off x="3032157" y="2536824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EE45DF-1A44-F297-B988-E3DFBB0D4278}"/>
              </a:ext>
            </a:extLst>
          </p:cNvPr>
          <p:cNvSpPr txBox="1"/>
          <p:nvPr/>
        </p:nvSpPr>
        <p:spPr>
          <a:xfrm>
            <a:off x="3032157" y="3324777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64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BF4C2A-2CEE-9380-3F05-7FB29DA2F9DB}"/>
              </a:ext>
            </a:extLst>
          </p:cNvPr>
          <p:cNvSpPr txBox="1"/>
          <p:nvPr/>
        </p:nvSpPr>
        <p:spPr>
          <a:xfrm>
            <a:off x="3032157" y="4166462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59C4052-8B34-B0B8-330E-3F3EE3330D86}"/>
              </a:ext>
            </a:extLst>
          </p:cNvPr>
          <p:cNvSpPr txBox="1"/>
          <p:nvPr/>
        </p:nvSpPr>
        <p:spPr>
          <a:xfrm>
            <a:off x="3032157" y="4916315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ECD6EA-012F-5876-CB6B-9A6BA0DC8FAD}"/>
              </a:ext>
            </a:extLst>
          </p:cNvPr>
          <p:cNvSpPr txBox="1"/>
          <p:nvPr/>
        </p:nvSpPr>
        <p:spPr>
          <a:xfrm>
            <a:off x="3032157" y="5751537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BF5BAF2-3AA7-3FEB-3D6D-C7C2F37F9F31}"/>
              </a:ext>
            </a:extLst>
          </p:cNvPr>
          <p:cNvSpPr txBox="1"/>
          <p:nvPr/>
        </p:nvSpPr>
        <p:spPr>
          <a:xfrm>
            <a:off x="3590508" y="2318303"/>
            <a:ext cx="1895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Naručioci u postupku javnih nabavki </a:t>
            </a:r>
            <a:endParaRPr kumimoji="0" lang="sr-Latn-RS" sz="14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1FEAC30-8E3C-4C51-B829-8AF51A6C27F4}"/>
              </a:ext>
            </a:extLst>
          </p:cNvPr>
          <p:cNvSpPr txBox="1"/>
          <p:nvPr/>
        </p:nvSpPr>
        <p:spPr>
          <a:xfrm>
            <a:off x="3590508" y="3118493"/>
            <a:ext cx="1895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Ponuđači u postupku javnih nabavki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DE0A392-3DD9-E169-CA3E-2746C0F0392B}"/>
              </a:ext>
            </a:extLst>
          </p:cNvPr>
          <p:cNvSpPr txBox="1"/>
          <p:nvPr/>
        </p:nvSpPr>
        <p:spPr>
          <a:xfrm>
            <a:off x="4210217" y="4066731"/>
            <a:ext cx="127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Političko rukovodstvo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386BBF9-5F9F-E369-F7CC-9CD49206EB61}"/>
              </a:ext>
            </a:extLst>
          </p:cNvPr>
          <p:cNvSpPr txBox="1"/>
          <p:nvPr/>
        </p:nvSpPr>
        <p:spPr>
          <a:xfrm>
            <a:off x="4112131" y="4821025"/>
            <a:ext cx="137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Sudovi i tužilaštva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86D063B-D1B7-957D-ED72-83F863FE0BA8}"/>
              </a:ext>
            </a:extLst>
          </p:cNvPr>
          <p:cNvSpPr txBox="1"/>
          <p:nvPr/>
        </p:nvSpPr>
        <p:spPr>
          <a:xfrm>
            <a:off x="3399614" y="5736521"/>
            <a:ext cx="208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Policija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EAE9CD-D827-1662-4955-E07DA1A7E3EC}"/>
              </a:ext>
            </a:extLst>
          </p:cNvPr>
          <p:cNvSpPr txBox="1"/>
          <p:nvPr/>
        </p:nvSpPr>
        <p:spPr>
          <a:xfrm>
            <a:off x="7567457" y="2437105"/>
            <a:ext cx="1895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Političko rukovodstvo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BD8344B-2E5B-2527-BBAC-36F17D36E663}"/>
              </a:ext>
            </a:extLst>
          </p:cNvPr>
          <p:cNvSpPr txBox="1"/>
          <p:nvPr/>
        </p:nvSpPr>
        <p:spPr>
          <a:xfrm>
            <a:off x="7567457" y="3118027"/>
            <a:ext cx="1895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Naručioci u postupku javnih nabavki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7691C3-7D14-B636-7123-7DD9CA642316}"/>
              </a:ext>
            </a:extLst>
          </p:cNvPr>
          <p:cNvSpPr txBox="1"/>
          <p:nvPr/>
        </p:nvSpPr>
        <p:spPr>
          <a:xfrm>
            <a:off x="7709204" y="3960249"/>
            <a:ext cx="1753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Ponuđači u postupku javnih nabavki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3030F65-025D-4B16-D7A7-191A476F8408}"/>
              </a:ext>
            </a:extLst>
          </p:cNvPr>
          <p:cNvSpPr txBox="1"/>
          <p:nvPr/>
        </p:nvSpPr>
        <p:spPr>
          <a:xfrm>
            <a:off x="8089080" y="4820559"/>
            <a:ext cx="137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Sudovi i tužilaštva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48FED54-921D-5334-D574-257E96E41343}"/>
              </a:ext>
            </a:extLst>
          </p:cNvPr>
          <p:cNvSpPr txBox="1"/>
          <p:nvPr/>
        </p:nvSpPr>
        <p:spPr>
          <a:xfrm>
            <a:off x="7376563" y="5736055"/>
            <a:ext cx="208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Policija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64D1641-4EAB-09A8-96C4-119EEC4AFCFD}"/>
              </a:ext>
            </a:extLst>
          </p:cNvPr>
          <p:cNvSpPr txBox="1"/>
          <p:nvPr/>
        </p:nvSpPr>
        <p:spPr>
          <a:xfrm>
            <a:off x="1695375" y="1923417"/>
            <a:ext cx="18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Građani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C96DC1D-E9D2-1A64-B156-976B276EAA6B}"/>
              </a:ext>
            </a:extLst>
          </p:cNvPr>
          <p:cNvSpPr txBox="1"/>
          <p:nvPr/>
        </p:nvSpPr>
        <p:spPr>
          <a:xfrm>
            <a:off x="5444585" y="1923551"/>
            <a:ext cx="18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Ponuđači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1CBDD5A-D8DF-47C7-7F81-E98496938602}"/>
              </a:ext>
            </a:extLst>
          </p:cNvPr>
          <p:cNvSpPr txBox="1"/>
          <p:nvPr/>
        </p:nvSpPr>
        <p:spPr>
          <a:xfrm>
            <a:off x="9424676" y="1909903"/>
            <a:ext cx="189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Naručioci</a:t>
            </a: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C0E60BC3-200E-F60C-A433-5A2AC63509E9}"/>
              </a:ext>
            </a:extLst>
          </p:cNvPr>
          <p:cNvSpPr/>
          <p:nvPr/>
        </p:nvSpPr>
        <p:spPr>
          <a:xfrm>
            <a:off x="6004010" y="2297147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27" name="Chart 226">
            <a:extLst>
              <a:ext uri="{FF2B5EF4-FFF2-40B4-BE49-F238E27FC236}">
                <a16:creationId xmlns:a16="http://schemas.microsoft.com/office/drawing/2014/main" id="{66870671-9ECB-7B0F-C002-2FF4B09ABEBD}"/>
              </a:ext>
            </a:extLst>
          </p:cNvPr>
          <p:cNvGraphicFramePr/>
          <p:nvPr/>
        </p:nvGraphicFramePr>
        <p:xfrm>
          <a:off x="5635597" y="2181117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8" name="Oval 227">
            <a:extLst>
              <a:ext uri="{FF2B5EF4-FFF2-40B4-BE49-F238E27FC236}">
                <a16:creationId xmlns:a16="http://schemas.microsoft.com/office/drawing/2014/main" id="{451A6503-01E5-5E0B-64D6-B50999CC6AC4}"/>
              </a:ext>
            </a:extLst>
          </p:cNvPr>
          <p:cNvSpPr/>
          <p:nvPr/>
        </p:nvSpPr>
        <p:spPr>
          <a:xfrm>
            <a:off x="6004010" y="3095398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29" name="Chart 228">
            <a:extLst>
              <a:ext uri="{FF2B5EF4-FFF2-40B4-BE49-F238E27FC236}">
                <a16:creationId xmlns:a16="http://schemas.microsoft.com/office/drawing/2014/main" id="{E90C7B23-7CC4-4CEB-1BE4-475FA0F2D7AC}"/>
              </a:ext>
            </a:extLst>
          </p:cNvPr>
          <p:cNvGraphicFramePr/>
          <p:nvPr/>
        </p:nvGraphicFramePr>
        <p:xfrm>
          <a:off x="5635597" y="2979368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30" name="Oval 229">
            <a:extLst>
              <a:ext uri="{FF2B5EF4-FFF2-40B4-BE49-F238E27FC236}">
                <a16:creationId xmlns:a16="http://schemas.microsoft.com/office/drawing/2014/main" id="{953307F3-EF74-C1CE-588F-AF8337D916BD}"/>
              </a:ext>
            </a:extLst>
          </p:cNvPr>
          <p:cNvSpPr/>
          <p:nvPr/>
        </p:nvSpPr>
        <p:spPr>
          <a:xfrm>
            <a:off x="6004010" y="3897527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31" name="Chart 230">
            <a:extLst>
              <a:ext uri="{FF2B5EF4-FFF2-40B4-BE49-F238E27FC236}">
                <a16:creationId xmlns:a16="http://schemas.microsoft.com/office/drawing/2014/main" id="{67D55785-FE4F-C094-5B0E-61D622D8C5F3}"/>
              </a:ext>
            </a:extLst>
          </p:cNvPr>
          <p:cNvGraphicFramePr/>
          <p:nvPr/>
        </p:nvGraphicFramePr>
        <p:xfrm>
          <a:off x="5635597" y="3781497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32" name="Oval 231">
            <a:extLst>
              <a:ext uri="{FF2B5EF4-FFF2-40B4-BE49-F238E27FC236}">
                <a16:creationId xmlns:a16="http://schemas.microsoft.com/office/drawing/2014/main" id="{3E0E6CBD-FB20-39CB-7C48-A8AEACCCA8F5}"/>
              </a:ext>
            </a:extLst>
          </p:cNvPr>
          <p:cNvSpPr/>
          <p:nvPr/>
        </p:nvSpPr>
        <p:spPr>
          <a:xfrm>
            <a:off x="6004010" y="4695778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33" name="Chart 232">
            <a:extLst>
              <a:ext uri="{FF2B5EF4-FFF2-40B4-BE49-F238E27FC236}">
                <a16:creationId xmlns:a16="http://schemas.microsoft.com/office/drawing/2014/main" id="{8295A13D-74BE-6F51-610C-BAC65A93537B}"/>
              </a:ext>
            </a:extLst>
          </p:cNvPr>
          <p:cNvGraphicFramePr/>
          <p:nvPr/>
        </p:nvGraphicFramePr>
        <p:xfrm>
          <a:off x="5635597" y="4579748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34" name="Oval 233">
            <a:extLst>
              <a:ext uri="{FF2B5EF4-FFF2-40B4-BE49-F238E27FC236}">
                <a16:creationId xmlns:a16="http://schemas.microsoft.com/office/drawing/2014/main" id="{F720C736-F536-191E-252E-B58BF72A089C}"/>
              </a:ext>
            </a:extLst>
          </p:cNvPr>
          <p:cNvSpPr/>
          <p:nvPr/>
        </p:nvSpPr>
        <p:spPr>
          <a:xfrm>
            <a:off x="6004010" y="5503553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35" name="Chart 234">
            <a:extLst>
              <a:ext uri="{FF2B5EF4-FFF2-40B4-BE49-F238E27FC236}">
                <a16:creationId xmlns:a16="http://schemas.microsoft.com/office/drawing/2014/main" id="{3C221B8E-176E-2EFF-6F3E-5A7966549D87}"/>
              </a:ext>
            </a:extLst>
          </p:cNvPr>
          <p:cNvGraphicFramePr/>
          <p:nvPr/>
        </p:nvGraphicFramePr>
        <p:xfrm>
          <a:off x="5635597" y="5387523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36" name="TextBox 235">
            <a:extLst>
              <a:ext uri="{FF2B5EF4-FFF2-40B4-BE49-F238E27FC236}">
                <a16:creationId xmlns:a16="http://schemas.microsoft.com/office/drawing/2014/main" id="{8668CBF3-1207-542C-450F-25EA2B3AD726}"/>
              </a:ext>
            </a:extLst>
          </p:cNvPr>
          <p:cNvSpPr txBox="1"/>
          <p:nvPr/>
        </p:nvSpPr>
        <p:spPr>
          <a:xfrm>
            <a:off x="5444700" y="2536824"/>
            <a:ext cx="559309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92A7D3EE-E8DC-6A64-AF68-D658E47390CD}"/>
              </a:ext>
            </a:extLst>
          </p:cNvPr>
          <p:cNvSpPr txBox="1"/>
          <p:nvPr/>
        </p:nvSpPr>
        <p:spPr>
          <a:xfrm>
            <a:off x="5444700" y="3324777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49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755D1A3C-97D1-5F94-3423-4B56CDBA2251}"/>
              </a:ext>
            </a:extLst>
          </p:cNvPr>
          <p:cNvSpPr txBox="1"/>
          <p:nvPr/>
        </p:nvSpPr>
        <p:spPr>
          <a:xfrm>
            <a:off x="5444700" y="4166462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26A36D9C-8FE3-A3D3-E4B5-A7FCAACA5F09}"/>
              </a:ext>
            </a:extLst>
          </p:cNvPr>
          <p:cNvSpPr txBox="1"/>
          <p:nvPr/>
        </p:nvSpPr>
        <p:spPr>
          <a:xfrm>
            <a:off x="5444700" y="4916315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5B9AB18-224C-435A-D77B-5325B1A5CF40}"/>
              </a:ext>
            </a:extLst>
          </p:cNvPr>
          <p:cNvSpPr txBox="1"/>
          <p:nvPr/>
        </p:nvSpPr>
        <p:spPr>
          <a:xfrm>
            <a:off x="5444700" y="5751537"/>
            <a:ext cx="559309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E350A98B-A1DF-9CD6-95A4-E2605F729128}"/>
              </a:ext>
            </a:extLst>
          </p:cNvPr>
          <p:cNvSpPr txBox="1"/>
          <p:nvPr/>
        </p:nvSpPr>
        <p:spPr>
          <a:xfrm>
            <a:off x="6781481" y="2536824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63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860B7C6B-A73F-4B27-BE5D-66B087702FF1}"/>
              </a:ext>
            </a:extLst>
          </p:cNvPr>
          <p:cNvSpPr txBox="1"/>
          <p:nvPr/>
        </p:nvSpPr>
        <p:spPr>
          <a:xfrm>
            <a:off x="6781481" y="3324777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46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6CC14B32-2EFE-1F1C-5B9E-0137286B8A6F}"/>
              </a:ext>
            </a:extLst>
          </p:cNvPr>
          <p:cNvSpPr txBox="1"/>
          <p:nvPr/>
        </p:nvSpPr>
        <p:spPr>
          <a:xfrm>
            <a:off x="6781481" y="4166462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504F49A-C8DC-327B-33A7-BC2154B5EDC8}"/>
              </a:ext>
            </a:extLst>
          </p:cNvPr>
          <p:cNvSpPr txBox="1"/>
          <p:nvPr/>
        </p:nvSpPr>
        <p:spPr>
          <a:xfrm>
            <a:off x="6781481" y="4916315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71480A6-C183-16EE-6732-2FCAEF3B3BFB}"/>
              </a:ext>
            </a:extLst>
          </p:cNvPr>
          <p:cNvSpPr txBox="1"/>
          <p:nvPr/>
        </p:nvSpPr>
        <p:spPr>
          <a:xfrm>
            <a:off x="6781481" y="5751537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DE4D7091-2084-4A11-D41E-CB7906B73B3A}"/>
              </a:ext>
            </a:extLst>
          </p:cNvPr>
          <p:cNvSpPr/>
          <p:nvPr/>
        </p:nvSpPr>
        <p:spPr>
          <a:xfrm>
            <a:off x="9979814" y="2297147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47" name="Chart 246">
            <a:extLst>
              <a:ext uri="{FF2B5EF4-FFF2-40B4-BE49-F238E27FC236}">
                <a16:creationId xmlns:a16="http://schemas.microsoft.com/office/drawing/2014/main" id="{DDF10C8F-3E12-F61D-9EC9-3ED17BDFDF33}"/>
              </a:ext>
            </a:extLst>
          </p:cNvPr>
          <p:cNvGraphicFramePr/>
          <p:nvPr/>
        </p:nvGraphicFramePr>
        <p:xfrm>
          <a:off x="9611400" y="2185487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48" name="Oval 247">
            <a:extLst>
              <a:ext uri="{FF2B5EF4-FFF2-40B4-BE49-F238E27FC236}">
                <a16:creationId xmlns:a16="http://schemas.microsoft.com/office/drawing/2014/main" id="{71658A86-45BA-B029-B2D2-8B6F0667EBB9}"/>
              </a:ext>
            </a:extLst>
          </p:cNvPr>
          <p:cNvSpPr/>
          <p:nvPr/>
        </p:nvSpPr>
        <p:spPr>
          <a:xfrm>
            <a:off x="9979814" y="3095398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49" name="Chart 248">
            <a:extLst>
              <a:ext uri="{FF2B5EF4-FFF2-40B4-BE49-F238E27FC236}">
                <a16:creationId xmlns:a16="http://schemas.microsoft.com/office/drawing/2014/main" id="{0839D1CE-BC31-FCF1-A7F1-E1531B5DBCF2}"/>
              </a:ext>
            </a:extLst>
          </p:cNvPr>
          <p:cNvGraphicFramePr/>
          <p:nvPr/>
        </p:nvGraphicFramePr>
        <p:xfrm>
          <a:off x="9611401" y="2979368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50" name="Oval 249">
            <a:extLst>
              <a:ext uri="{FF2B5EF4-FFF2-40B4-BE49-F238E27FC236}">
                <a16:creationId xmlns:a16="http://schemas.microsoft.com/office/drawing/2014/main" id="{4A536F07-58E2-ABCC-189B-9A536EF96650}"/>
              </a:ext>
            </a:extLst>
          </p:cNvPr>
          <p:cNvSpPr/>
          <p:nvPr/>
        </p:nvSpPr>
        <p:spPr>
          <a:xfrm>
            <a:off x="9979814" y="3897527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51" name="Chart 250">
            <a:extLst>
              <a:ext uri="{FF2B5EF4-FFF2-40B4-BE49-F238E27FC236}">
                <a16:creationId xmlns:a16="http://schemas.microsoft.com/office/drawing/2014/main" id="{EDAE8B39-3224-D09C-BE26-34D68F2200FD}"/>
              </a:ext>
            </a:extLst>
          </p:cNvPr>
          <p:cNvGraphicFramePr/>
          <p:nvPr/>
        </p:nvGraphicFramePr>
        <p:xfrm>
          <a:off x="9611401" y="3781497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52" name="Oval 251">
            <a:extLst>
              <a:ext uri="{FF2B5EF4-FFF2-40B4-BE49-F238E27FC236}">
                <a16:creationId xmlns:a16="http://schemas.microsoft.com/office/drawing/2014/main" id="{5856E383-FFEA-9C45-F78C-18582AE54AEA}"/>
              </a:ext>
            </a:extLst>
          </p:cNvPr>
          <p:cNvSpPr/>
          <p:nvPr/>
        </p:nvSpPr>
        <p:spPr>
          <a:xfrm>
            <a:off x="9979814" y="4695778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53" name="Chart 252">
            <a:extLst>
              <a:ext uri="{FF2B5EF4-FFF2-40B4-BE49-F238E27FC236}">
                <a16:creationId xmlns:a16="http://schemas.microsoft.com/office/drawing/2014/main" id="{B8AF3A28-E27F-7B22-6718-9B7615A87938}"/>
              </a:ext>
            </a:extLst>
          </p:cNvPr>
          <p:cNvGraphicFramePr/>
          <p:nvPr/>
        </p:nvGraphicFramePr>
        <p:xfrm>
          <a:off x="9611401" y="4579748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54" name="Oval 253">
            <a:extLst>
              <a:ext uri="{FF2B5EF4-FFF2-40B4-BE49-F238E27FC236}">
                <a16:creationId xmlns:a16="http://schemas.microsoft.com/office/drawing/2014/main" id="{FB175706-F7A0-EC99-4081-2C48FD38481A}"/>
              </a:ext>
            </a:extLst>
          </p:cNvPr>
          <p:cNvSpPr/>
          <p:nvPr/>
        </p:nvSpPr>
        <p:spPr>
          <a:xfrm>
            <a:off x="9979814" y="5503553"/>
            <a:ext cx="777471" cy="7774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55" name="Chart 254">
            <a:extLst>
              <a:ext uri="{FF2B5EF4-FFF2-40B4-BE49-F238E27FC236}">
                <a16:creationId xmlns:a16="http://schemas.microsoft.com/office/drawing/2014/main" id="{5757814D-2597-8937-1FC9-41703F186EDC}"/>
              </a:ext>
            </a:extLst>
          </p:cNvPr>
          <p:cNvGraphicFramePr/>
          <p:nvPr/>
        </p:nvGraphicFramePr>
        <p:xfrm>
          <a:off x="9611401" y="5387523"/>
          <a:ext cx="1514295" cy="10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56" name="TextBox 255">
            <a:extLst>
              <a:ext uri="{FF2B5EF4-FFF2-40B4-BE49-F238E27FC236}">
                <a16:creationId xmlns:a16="http://schemas.microsoft.com/office/drawing/2014/main" id="{324CB663-F841-EC09-447B-B05517B9089C}"/>
              </a:ext>
            </a:extLst>
          </p:cNvPr>
          <p:cNvSpPr txBox="1"/>
          <p:nvPr/>
        </p:nvSpPr>
        <p:spPr>
          <a:xfrm>
            <a:off x="9420504" y="2536824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60B734E0-D8DC-EB70-86BF-E3AC49475EC6}"/>
              </a:ext>
            </a:extLst>
          </p:cNvPr>
          <p:cNvSpPr txBox="1"/>
          <p:nvPr/>
        </p:nvSpPr>
        <p:spPr>
          <a:xfrm>
            <a:off x="9420504" y="3324777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A6CA5C1-0009-3743-36BB-C4AA19D3EA84}"/>
              </a:ext>
            </a:extLst>
          </p:cNvPr>
          <p:cNvSpPr txBox="1"/>
          <p:nvPr/>
        </p:nvSpPr>
        <p:spPr>
          <a:xfrm>
            <a:off x="9420504" y="4166462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7E63D92-A248-2C48-A4CA-1C3D42E79B21}"/>
              </a:ext>
            </a:extLst>
          </p:cNvPr>
          <p:cNvSpPr txBox="1"/>
          <p:nvPr/>
        </p:nvSpPr>
        <p:spPr>
          <a:xfrm>
            <a:off x="9420504" y="4916315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24DF06D9-2C5C-137D-77F0-B315DFB46645}"/>
              </a:ext>
            </a:extLst>
          </p:cNvPr>
          <p:cNvSpPr txBox="1"/>
          <p:nvPr/>
        </p:nvSpPr>
        <p:spPr>
          <a:xfrm>
            <a:off x="9420504" y="5751537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2FF2920A-5A13-BE1C-F512-8367D7E948D7}"/>
              </a:ext>
            </a:extLst>
          </p:cNvPr>
          <p:cNvSpPr txBox="1"/>
          <p:nvPr/>
        </p:nvSpPr>
        <p:spPr>
          <a:xfrm>
            <a:off x="10757285" y="2536824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38FCAC5-6D06-692C-CF6A-C4B5A2040036}"/>
              </a:ext>
            </a:extLst>
          </p:cNvPr>
          <p:cNvSpPr txBox="1"/>
          <p:nvPr/>
        </p:nvSpPr>
        <p:spPr>
          <a:xfrm>
            <a:off x="10757285" y="3324777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9FCF2A84-3D9B-E274-461D-AD0091CC8EC6}"/>
              </a:ext>
            </a:extLst>
          </p:cNvPr>
          <p:cNvSpPr txBox="1"/>
          <p:nvPr/>
        </p:nvSpPr>
        <p:spPr>
          <a:xfrm>
            <a:off x="10757285" y="4166462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D5BC161-C87A-6631-BDB0-417DE258B0F2}"/>
              </a:ext>
            </a:extLst>
          </p:cNvPr>
          <p:cNvSpPr txBox="1"/>
          <p:nvPr/>
        </p:nvSpPr>
        <p:spPr>
          <a:xfrm>
            <a:off x="10757285" y="4916315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5%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68C7B112-D076-C3C1-EA75-21785F920B7A}"/>
              </a:ext>
            </a:extLst>
          </p:cNvPr>
          <p:cNvSpPr txBox="1"/>
          <p:nvPr/>
        </p:nvSpPr>
        <p:spPr>
          <a:xfrm>
            <a:off x="10757285" y="5751537"/>
            <a:ext cx="55930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sr-Latn-RS" sz="1400" b="1" i="0" u="none" strike="noStrike" kern="1200" cap="none" spc="0" normalizeH="0" baseline="0" noProof="1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3AA47562-6D6B-D320-DDC3-9705C66FC9E4}"/>
              </a:ext>
            </a:extLst>
          </p:cNvPr>
          <p:cNvSpPr txBox="1">
            <a:spLocks/>
          </p:cNvSpPr>
          <p:nvPr/>
        </p:nvSpPr>
        <p:spPr>
          <a:xfrm>
            <a:off x="1063408" y="6330913"/>
            <a:ext cx="5510069" cy="215444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 Vašem mišljenju, ko je najodgovorniji za korupciju u sistemu javnih nabavki u Republici Srbiji?</a:t>
            </a:r>
            <a:endParaRPr kumimoji="0" lang="sr-Latn-RS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44375F6F-AD22-CAA1-CA94-C26DA6D40DE6}"/>
              </a:ext>
            </a:extLst>
          </p:cNvPr>
          <p:cNvSpPr txBox="1">
            <a:spLocks/>
          </p:cNvSpPr>
          <p:nvPr/>
        </p:nvSpPr>
        <p:spPr>
          <a:xfrm>
            <a:off x="1024918" y="6483364"/>
            <a:ext cx="6172280" cy="338554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Oni koji smatraju da je korupcija prisutna u sistemu javnih nabavki u Republici Srbiji (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99</a:t>
            </a: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gragjane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87%-</a:t>
            </a: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naručilaca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95%-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ponudžači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- 2021; 98</a:t>
            </a: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gragjane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87%-</a:t>
            </a: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naručilaca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, 91%-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ponudžač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 ciljne populacije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- 2022</a:t>
            </a: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1875D-0C6A-07F8-EDCB-0C517192991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0713" y="6437216"/>
            <a:ext cx="2578199" cy="367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DCEBC4-4D44-BC4E-5E23-8F9597694E72}"/>
              </a:ext>
            </a:extLst>
          </p:cNvPr>
          <p:cNvSpPr txBox="1"/>
          <p:nvPr/>
        </p:nvSpPr>
        <p:spPr>
          <a:xfrm>
            <a:off x="4847928" y="1659947"/>
            <a:ext cx="6237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59DFFA-50B4-630B-302A-2A859DB06712}"/>
              </a:ext>
            </a:extLst>
          </p:cNvPr>
          <p:cNvCxnSpPr>
            <a:cxnSpLocks/>
          </p:cNvCxnSpPr>
          <p:nvPr/>
        </p:nvCxnSpPr>
        <p:spPr>
          <a:xfrm>
            <a:off x="6401956" y="1826143"/>
            <a:ext cx="409992" cy="0"/>
          </a:xfrm>
          <a:prstGeom prst="line">
            <a:avLst/>
          </a:prstGeom>
          <a:ln w="57150">
            <a:solidFill>
              <a:srgbClr val="E877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A360DF-E59A-3454-0DA2-515D0525BA40}"/>
              </a:ext>
            </a:extLst>
          </p:cNvPr>
          <p:cNvSpPr txBox="1"/>
          <p:nvPr/>
        </p:nvSpPr>
        <p:spPr>
          <a:xfrm>
            <a:off x="6864224" y="1677277"/>
            <a:ext cx="6237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just">
              <a:defRPr sz="1200" b="1"/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6C5918-39C8-4CAD-9D1B-CE9604FCDFD1}"/>
              </a:ext>
            </a:extLst>
          </p:cNvPr>
          <p:cNvCxnSpPr>
            <a:cxnSpLocks/>
          </p:cNvCxnSpPr>
          <p:nvPr/>
        </p:nvCxnSpPr>
        <p:spPr>
          <a:xfrm>
            <a:off x="5444585" y="1826143"/>
            <a:ext cx="409992" cy="0"/>
          </a:xfrm>
          <a:prstGeom prst="line">
            <a:avLst/>
          </a:prstGeom>
          <a:ln w="57150">
            <a:solidFill>
              <a:srgbClr val="00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86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hlinkClick r:id="" action="ppaction://ole?verb=0"/>
            <a:extLst>
              <a:ext uri="{FF2B5EF4-FFF2-40B4-BE49-F238E27FC236}">
                <a16:creationId xmlns:a16="http://schemas.microsoft.com/office/drawing/2014/main" id="{0DCB9918-D8A5-68A9-02EF-429031782AD7}"/>
              </a:ext>
            </a:extLst>
          </p:cNvPr>
          <p:cNvGraphicFramePr>
            <a:graphicFrameLocks/>
          </p:cNvGraphicFramePr>
          <p:nvPr/>
        </p:nvGraphicFramePr>
        <p:xfrm>
          <a:off x="122402" y="1684844"/>
          <a:ext cx="3971926" cy="446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7D9A4-81B4-D01E-B99B-D0DCE143E0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sp>
        <p:nvSpPr>
          <p:cNvPr id="19" name="Titre 4">
            <a:extLst>
              <a:ext uri="{FF2B5EF4-FFF2-40B4-BE49-F238E27FC236}">
                <a16:creationId xmlns:a16="http://schemas.microsoft.com/office/drawing/2014/main" id="{5EAAA19D-DE3F-E43E-1FB3-8391FF6A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86" y="230227"/>
            <a:ext cx="11382428" cy="480131"/>
          </a:xfrm>
        </p:spPr>
        <p:txBody>
          <a:bodyPr/>
          <a:lstStyle/>
          <a:p>
            <a:r>
              <a:rPr lang="pl-PL" dirty="0"/>
              <a:t>Rasprostranjenost korupcije</a:t>
            </a:r>
            <a:endParaRPr lang="en-GB" dirty="0">
              <a:highlight>
                <a:srgbClr val="FFFF00"/>
              </a:highligh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77F017-44DF-886F-9A4F-2F97E800CC87}"/>
              </a:ext>
            </a:extLst>
          </p:cNvPr>
          <p:cNvGrpSpPr>
            <a:grpSpLocks noChangeAspect="1"/>
          </p:cNvGrpSpPr>
          <p:nvPr/>
        </p:nvGrpSpPr>
        <p:grpSpPr>
          <a:xfrm>
            <a:off x="10949553" y="195076"/>
            <a:ext cx="1081415" cy="589184"/>
            <a:chOff x="7110413" y="4865688"/>
            <a:chExt cx="1611312" cy="877887"/>
          </a:xfrm>
          <a:solidFill>
            <a:srgbClr val="2E469D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C00341C-5F0C-1203-FD15-613DC7BF2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0413" y="4989513"/>
              <a:ext cx="1611312" cy="754062"/>
            </a:xfrm>
            <a:custGeom>
              <a:avLst/>
              <a:gdLst/>
              <a:ahLst/>
              <a:cxnLst>
                <a:cxn ang="0">
                  <a:pos x="701" y="85"/>
                </a:cxn>
                <a:cxn ang="0">
                  <a:pos x="729" y="0"/>
                </a:cxn>
                <a:cxn ang="0">
                  <a:pos x="314" y="21"/>
                </a:cxn>
                <a:cxn ang="0">
                  <a:pos x="0" y="108"/>
                </a:cxn>
                <a:cxn ang="0">
                  <a:pos x="0" y="392"/>
                </a:cxn>
                <a:cxn ang="0">
                  <a:pos x="314" y="446"/>
                </a:cxn>
                <a:cxn ang="0">
                  <a:pos x="736" y="475"/>
                </a:cxn>
                <a:cxn ang="0">
                  <a:pos x="701" y="416"/>
                </a:cxn>
                <a:cxn ang="0">
                  <a:pos x="991" y="392"/>
                </a:cxn>
                <a:cxn ang="0">
                  <a:pos x="125" y="352"/>
                </a:cxn>
                <a:cxn ang="0">
                  <a:pos x="125" y="302"/>
                </a:cxn>
                <a:cxn ang="0">
                  <a:pos x="75" y="281"/>
                </a:cxn>
                <a:cxn ang="0">
                  <a:pos x="125" y="281"/>
                </a:cxn>
                <a:cxn ang="0">
                  <a:pos x="75" y="160"/>
                </a:cxn>
                <a:cxn ang="0">
                  <a:pos x="196" y="352"/>
                </a:cxn>
                <a:cxn ang="0">
                  <a:pos x="196" y="302"/>
                </a:cxn>
                <a:cxn ang="0">
                  <a:pos x="146" y="281"/>
                </a:cxn>
                <a:cxn ang="0">
                  <a:pos x="196" y="281"/>
                </a:cxn>
                <a:cxn ang="0">
                  <a:pos x="146" y="160"/>
                </a:cxn>
                <a:cxn ang="0">
                  <a:pos x="269" y="352"/>
                </a:cxn>
                <a:cxn ang="0">
                  <a:pos x="269" y="302"/>
                </a:cxn>
                <a:cxn ang="0">
                  <a:pos x="217" y="281"/>
                </a:cxn>
                <a:cxn ang="0">
                  <a:pos x="269" y="281"/>
                </a:cxn>
                <a:cxn ang="0">
                  <a:pos x="217" y="160"/>
                </a:cxn>
                <a:cxn ang="0">
                  <a:pos x="314" y="364"/>
                </a:cxn>
                <a:cxn ang="0">
                  <a:pos x="314" y="144"/>
                </a:cxn>
                <a:cxn ang="0">
                  <a:pos x="536" y="52"/>
                </a:cxn>
                <a:cxn ang="0">
                  <a:pos x="479" y="52"/>
                </a:cxn>
                <a:cxn ang="0">
                  <a:pos x="536" y="191"/>
                </a:cxn>
                <a:cxn ang="0">
                  <a:pos x="479" y="215"/>
                </a:cxn>
                <a:cxn ang="0">
                  <a:pos x="479" y="271"/>
                </a:cxn>
                <a:cxn ang="0">
                  <a:pos x="396" y="380"/>
                </a:cxn>
                <a:cxn ang="0">
                  <a:pos x="425" y="380"/>
                </a:cxn>
                <a:cxn ang="0">
                  <a:pos x="396" y="215"/>
                </a:cxn>
                <a:cxn ang="0">
                  <a:pos x="453" y="191"/>
                </a:cxn>
                <a:cxn ang="0">
                  <a:pos x="453" y="132"/>
                </a:cxn>
                <a:cxn ang="0">
                  <a:pos x="396" y="108"/>
                </a:cxn>
                <a:cxn ang="0">
                  <a:pos x="453" y="108"/>
                </a:cxn>
                <a:cxn ang="0">
                  <a:pos x="477" y="321"/>
                </a:cxn>
                <a:cxn ang="0">
                  <a:pos x="618" y="380"/>
                </a:cxn>
                <a:cxn ang="0">
                  <a:pos x="618" y="321"/>
                </a:cxn>
                <a:cxn ang="0">
                  <a:pos x="559" y="271"/>
                </a:cxn>
                <a:cxn ang="0">
                  <a:pos x="618" y="271"/>
                </a:cxn>
                <a:cxn ang="0">
                  <a:pos x="559" y="132"/>
                </a:cxn>
                <a:cxn ang="0">
                  <a:pos x="618" y="108"/>
                </a:cxn>
                <a:cxn ang="0">
                  <a:pos x="618" y="52"/>
                </a:cxn>
                <a:cxn ang="0">
                  <a:pos x="699" y="364"/>
                </a:cxn>
                <a:cxn ang="0">
                  <a:pos x="703" y="364"/>
                </a:cxn>
                <a:cxn ang="0">
                  <a:pos x="746" y="302"/>
                </a:cxn>
                <a:cxn ang="0">
                  <a:pos x="795" y="281"/>
                </a:cxn>
                <a:cxn ang="0">
                  <a:pos x="795" y="234"/>
                </a:cxn>
                <a:cxn ang="0">
                  <a:pos x="746" y="210"/>
                </a:cxn>
                <a:cxn ang="0">
                  <a:pos x="795" y="210"/>
                </a:cxn>
                <a:cxn ang="0">
                  <a:pos x="817" y="302"/>
                </a:cxn>
                <a:cxn ang="0">
                  <a:pos x="869" y="281"/>
                </a:cxn>
                <a:cxn ang="0">
                  <a:pos x="869" y="234"/>
                </a:cxn>
                <a:cxn ang="0">
                  <a:pos x="817" y="210"/>
                </a:cxn>
                <a:cxn ang="0">
                  <a:pos x="869" y="210"/>
                </a:cxn>
                <a:cxn ang="0">
                  <a:pos x="888" y="302"/>
                </a:cxn>
                <a:cxn ang="0">
                  <a:pos x="937" y="281"/>
                </a:cxn>
                <a:cxn ang="0">
                  <a:pos x="937" y="234"/>
                </a:cxn>
                <a:cxn ang="0">
                  <a:pos x="888" y="210"/>
                </a:cxn>
                <a:cxn ang="0">
                  <a:pos x="937" y="210"/>
                </a:cxn>
              </a:cxnLst>
              <a:rect l="0" t="0" r="r" b="b"/>
              <a:pathLst>
                <a:path w="1015" h="475">
                  <a:moveTo>
                    <a:pt x="1015" y="108"/>
                  </a:moveTo>
                  <a:lnTo>
                    <a:pt x="1015" y="85"/>
                  </a:lnTo>
                  <a:lnTo>
                    <a:pt x="701" y="85"/>
                  </a:lnTo>
                  <a:lnTo>
                    <a:pt x="701" y="21"/>
                  </a:lnTo>
                  <a:lnTo>
                    <a:pt x="729" y="21"/>
                  </a:lnTo>
                  <a:lnTo>
                    <a:pt x="729" y="0"/>
                  </a:lnTo>
                  <a:lnTo>
                    <a:pt x="285" y="0"/>
                  </a:lnTo>
                  <a:lnTo>
                    <a:pt x="285" y="21"/>
                  </a:lnTo>
                  <a:lnTo>
                    <a:pt x="314" y="21"/>
                  </a:lnTo>
                  <a:lnTo>
                    <a:pt x="314" y="85"/>
                  </a:lnTo>
                  <a:lnTo>
                    <a:pt x="0" y="85"/>
                  </a:lnTo>
                  <a:lnTo>
                    <a:pt x="0" y="108"/>
                  </a:lnTo>
                  <a:lnTo>
                    <a:pt x="23" y="108"/>
                  </a:lnTo>
                  <a:lnTo>
                    <a:pt x="23" y="392"/>
                  </a:lnTo>
                  <a:lnTo>
                    <a:pt x="0" y="392"/>
                  </a:lnTo>
                  <a:lnTo>
                    <a:pt x="0" y="416"/>
                  </a:lnTo>
                  <a:lnTo>
                    <a:pt x="314" y="416"/>
                  </a:lnTo>
                  <a:lnTo>
                    <a:pt x="314" y="446"/>
                  </a:lnTo>
                  <a:lnTo>
                    <a:pt x="278" y="446"/>
                  </a:lnTo>
                  <a:lnTo>
                    <a:pt x="278" y="475"/>
                  </a:lnTo>
                  <a:lnTo>
                    <a:pt x="736" y="475"/>
                  </a:lnTo>
                  <a:lnTo>
                    <a:pt x="736" y="446"/>
                  </a:lnTo>
                  <a:lnTo>
                    <a:pt x="701" y="446"/>
                  </a:lnTo>
                  <a:lnTo>
                    <a:pt x="701" y="416"/>
                  </a:lnTo>
                  <a:lnTo>
                    <a:pt x="1015" y="416"/>
                  </a:lnTo>
                  <a:lnTo>
                    <a:pt x="1015" y="392"/>
                  </a:lnTo>
                  <a:lnTo>
                    <a:pt x="991" y="392"/>
                  </a:lnTo>
                  <a:lnTo>
                    <a:pt x="991" y="108"/>
                  </a:lnTo>
                  <a:lnTo>
                    <a:pt x="1015" y="108"/>
                  </a:lnTo>
                  <a:close/>
                  <a:moveTo>
                    <a:pt x="125" y="352"/>
                  </a:moveTo>
                  <a:lnTo>
                    <a:pt x="75" y="352"/>
                  </a:lnTo>
                  <a:lnTo>
                    <a:pt x="75" y="302"/>
                  </a:lnTo>
                  <a:lnTo>
                    <a:pt x="125" y="302"/>
                  </a:lnTo>
                  <a:lnTo>
                    <a:pt x="125" y="352"/>
                  </a:lnTo>
                  <a:close/>
                  <a:moveTo>
                    <a:pt x="125" y="281"/>
                  </a:moveTo>
                  <a:lnTo>
                    <a:pt x="75" y="281"/>
                  </a:lnTo>
                  <a:lnTo>
                    <a:pt x="75" y="234"/>
                  </a:lnTo>
                  <a:lnTo>
                    <a:pt x="125" y="234"/>
                  </a:lnTo>
                  <a:lnTo>
                    <a:pt x="125" y="281"/>
                  </a:lnTo>
                  <a:close/>
                  <a:moveTo>
                    <a:pt x="125" y="210"/>
                  </a:moveTo>
                  <a:lnTo>
                    <a:pt x="75" y="210"/>
                  </a:lnTo>
                  <a:lnTo>
                    <a:pt x="75" y="160"/>
                  </a:lnTo>
                  <a:lnTo>
                    <a:pt x="125" y="160"/>
                  </a:lnTo>
                  <a:lnTo>
                    <a:pt x="125" y="210"/>
                  </a:lnTo>
                  <a:close/>
                  <a:moveTo>
                    <a:pt x="196" y="352"/>
                  </a:moveTo>
                  <a:lnTo>
                    <a:pt x="146" y="352"/>
                  </a:lnTo>
                  <a:lnTo>
                    <a:pt x="146" y="302"/>
                  </a:lnTo>
                  <a:lnTo>
                    <a:pt x="196" y="302"/>
                  </a:lnTo>
                  <a:lnTo>
                    <a:pt x="196" y="352"/>
                  </a:lnTo>
                  <a:close/>
                  <a:moveTo>
                    <a:pt x="196" y="281"/>
                  </a:moveTo>
                  <a:lnTo>
                    <a:pt x="146" y="281"/>
                  </a:lnTo>
                  <a:lnTo>
                    <a:pt x="146" y="234"/>
                  </a:lnTo>
                  <a:lnTo>
                    <a:pt x="196" y="234"/>
                  </a:lnTo>
                  <a:lnTo>
                    <a:pt x="196" y="281"/>
                  </a:lnTo>
                  <a:close/>
                  <a:moveTo>
                    <a:pt x="196" y="210"/>
                  </a:moveTo>
                  <a:lnTo>
                    <a:pt x="146" y="210"/>
                  </a:lnTo>
                  <a:lnTo>
                    <a:pt x="146" y="160"/>
                  </a:lnTo>
                  <a:lnTo>
                    <a:pt x="196" y="160"/>
                  </a:lnTo>
                  <a:lnTo>
                    <a:pt x="196" y="210"/>
                  </a:lnTo>
                  <a:close/>
                  <a:moveTo>
                    <a:pt x="269" y="352"/>
                  </a:moveTo>
                  <a:lnTo>
                    <a:pt x="217" y="352"/>
                  </a:lnTo>
                  <a:lnTo>
                    <a:pt x="217" y="302"/>
                  </a:lnTo>
                  <a:lnTo>
                    <a:pt x="269" y="302"/>
                  </a:lnTo>
                  <a:lnTo>
                    <a:pt x="269" y="352"/>
                  </a:lnTo>
                  <a:close/>
                  <a:moveTo>
                    <a:pt x="269" y="281"/>
                  </a:moveTo>
                  <a:lnTo>
                    <a:pt x="217" y="281"/>
                  </a:lnTo>
                  <a:lnTo>
                    <a:pt x="217" y="234"/>
                  </a:lnTo>
                  <a:lnTo>
                    <a:pt x="269" y="234"/>
                  </a:lnTo>
                  <a:lnTo>
                    <a:pt x="269" y="281"/>
                  </a:lnTo>
                  <a:close/>
                  <a:moveTo>
                    <a:pt x="269" y="210"/>
                  </a:moveTo>
                  <a:lnTo>
                    <a:pt x="217" y="210"/>
                  </a:lnTo>
                  <a:lnTo>
                    <a:pt x="217" y="160"/>
                  </a:lnTo>
                  <a:lnTo>
                    <a:pt x="269" y="160"/>
                  </a:lnTo>
                  <a:lnTo>
                    <a:pt x="269" y="210"/>
                  </a:lnTo>
                  <a:close/>
                  <a:moveTo>
                    <a:pt x="314" y="364"/>
                  </a:moveTo>
                  <a:lnTo>
                    <a:pt x="309" y="364"/>
                  </a:lnTo>
                  <a:lnTo>
                    <a:pt x="309" y="144"/>
                  </a:lnTo>
                  <a:lnTo>
                    <a:pt x="314" y="144"/>
                  </a:lnTo>
                  <a:lnTo>
                    <a:pt x="314" y="364"/>
                  </a:lnTo>
                  <a:close/>
                  <a:moveTo>
                    <a:pt x="479" y="52"/>
                  </a:moveTo>
                  <a:lnTo>
                    <a:pt x="536" y="52"/>
                  </a:lnTo>
                  <a:lnTo>
                    <a:pt x="536" y="108"/>
                  </a:lnTo>
                  <a:lnTo>
                    <a:pt x="479" y="108"/>
                  </a:lnTo>
                  <a:lnTo>
                    <a:pt x="479" y="52"/>
                  </a:lnTo>
                  <a:close/>
                  <a:moveTo>
                    <a:pt x="479" y="132"/>
                  </a:moveTo>
                  <a:lnTo>
                    <a:pt x="536" y="132"/>
                  </a:lnTo>
                  <a:lnTo>
                    <a:pt x="536" y="191"/>
                  </a:lnTo>
                  <a:lnTo>
                    <a:pt x="479" y="191"/>
                  </a:lnTo>
                  <a:lnTo>
                    <a:pt x="479" y="132"/>
                  </a:lnTo>
                  <a:close/>
                  <a:moveTo>
                    <a:pt x="479" y="215"/>
                  </a:moveTo>
                  <a:lnTo>
                    <a:pt x="536" y="215"/>
                  </a:lnTo>
                  <a:lnTo>
                    <a:pt x="536" y="271"/>
                  </a:lnTo>
                  <a:lnTo>
                    <a:pt x="479" y="271"/>
                  </a:lnTo>
                  <a:lnTo>
                    <a:pt x="479" y="215"/>
                  </a:lnTo>
                  <a:close/>
                  <a:moveTo>
                    <a:pt x="425" y="380"/>
                  </a:moveTo>
                  <a:lnTo>
                    <a:pt x="396" y="380"/>
                  </a:lnTo>
                  <a:lnTo>
                    <a:pt x="396" y="321"/>
                  </a:lnTo>
                  <a:lnTo>
                    <a:pt x="425" y="321"/>
                  </a:lnTo>
                  <a:lnTo>
                    <a:pt x="425" y="380"/>
                  </a:lnTo>
                  <a:close/>
                  <a:moveTo>
                    <a:pt x="453" y="271"/>
                  </a:moveTo>
                  <a:lnTo>
                    <a:pt x="396" y="271"/>
                  </a:lnTo>
                  <a:lnTo>
                    <a:pt x="396" y="215"/>
                  </a:lnTo>
                  <a:lnTo>
                    <a:pt x="453" y="215"/>
                  </a:lnTo>
                  <a:lnTo>
                    <a:pt x="453" y="271"/>
                  </a:lnTo>
                  <a:close/>
                  <a:moveTo>
                    <a:pt x="453" y="191"/>
                  </a:moveTo>
                  <a:lnTo>
                    <a:pt x="396" y="191"/>
                  </a:lnTo>
                  <a:lnTo>
                    <a:pt x="396" y="132"/>
                  </a:lnTo>
                  <a:lnTo>
                    <a:pt x="453" y="132"/>
                  </a:lnTo>
                  <a:lnTo>
                    <a:pt x="453" y="191"/>
                  </a:lnTo>
                  <a:close/>
                  <a:moveTo>
                    <a:pt x="453" y="108"/>
                  </a:moveTo>
                  <a:lnTo>
                    <a:pt x="396" y="108"/>
                  </a:lnTo>
                  <a:lnTo>
                    <a:pt x="396" y="52"/>
                  </a:lnTo>
                  <a:lnTo>
                    <a:pt x="453" y="52"/>
                  </a:lnTo>
                  <a:lnTo>
                    <a:pt x="453" y="108"/>
                  </a:lnTo>
                  <a:close/>
                  <a:moveTo>
                    <a:pt x="536" y="430"/>
                  </a:moveTo>
                  <a:lnTo>
                    <a:pt x="477" y="430"/>
                  </a:lnTo>
                  <a:lnTo>
                    <a:pt x="477" y="321"/>
                  </a:lnTo>
                  <a:lnTo>
                    <a:pt x="536" y="321"/>
                  </a:lnTo>
                  <a:lnTo>
                    <a:pt x="536" y="430"/>
                  </a:lnTo>
                  <a:close/>
                  <a:moveTo>
                    <a:pt x="618" y="380"/>
                  </a:moveTo>
                  <a:lnTo>
                    <a:pt x="590" y="380"/>
                  </a:lnTo>
                  <a:lnTo>
                    <a:pt x="590" y="321"/>
                  </a:lnTo>
                  <a:lnTo>
                    <a:pt x="618" y="321"/>
                  </a:lnTo>
                  <a:lnTo>
                    <a:pt x="618" y="380"/>
                  </a:lnTo>
                  <a:close/>
                  <a:moveTo>
                    <a:pt x="618" y="271"/>
                  </a:moveTo>
                  <a:lnTo>
                    <a:pt x="559" y="271"/>
                  </a:lnTo>
                  <a:lnTo>
                    <a:pt x="559" y="215"/>
                  </a:lnTo>
                  <a:lnTo>
                    <a:pt x="618" y="215"/>
                  </a:lnTo>
                  <a:lnTo>
                    <a:pt x="618" y="271"/>
                  </a:lnTo>
                  <a:close/>
                  <a:moveTo>
                    <a:pt x="618" y="191"/>
                  </a:moveTo>
                  <a:lnTo>
                    <a:pt x="559" y="191"/>
                  </a:lnTo>
                  <a:lnTo>
                    <a:pt x="559" y="132"/>
                  </a:lnTo>
                  <a:lnTo>
                    <a:pt x="618" y="132"/>
                  </a:lnTo>
                  <a:lnTo>
                    <a:pt x="618" y="191"/>
                  </a:lnTo>
                  <a:close/>
                  <a:moveTo>
                    <a:pt x="618" y="108"/>
                  </a:moveTo>
                  <a:lnTo>
                    <a:pt x="559" y="108"/>
                  </a:lnTo>
                  <a:lnTo>
                    <a:pt x="559" y="52"/>
                  </a:lnTo>
                  <a:lnTo>
                    <a:pt x="618" y="52"/>
                  </a:lnTo>
                  <a:lnTo>
                    <a:pt x="618" y="108"/>
                  </a:lnTo>
                  <a:close/>
                  <a:moveTo>
                    <a:pt x="703" y="364"/>
                  </a:moveTo>
                  <a:lnTo>
                    <a:pt x="699" y="364"/>
                  </a:lnTo>
                  <a:lnTo>
                    <a:pt x="699" y="144"/>
                  </a:lnTo>
                  <a:lnTo>
                    <a:pt x="703" y="144"/>
                  </a:lnTo>
                  <a:lnTo>
                    <a:pt x="703" y="364"/>
                  </a:lnTo>
                  <a:close/>
                  <a:moveTo>
                    <a:pt x="795" y="352"/>
                  </a:moveTo>
                  <a:lnTo>
                    <a:pt x="746" y="352"/>
                  </a:lnTo>
                  <a:lnTo>
                    <a:pt x="746" y="302"/>
                  </a:lnTo>
                  <a:lnTo>
                    <a:pt x="795" y="302"/>
                  </a:lnTo>
                  <a:lnTo>
                    <a:pt x="795" y="352"/>
                  </a:lnTo>
                  <a:close/>
                  <a:moveTo>
                    <a:pt x="795" y="281"/>
                  </a:moveTo>
                  <a:lnTo>
                    <a:pt x="746" y="281"/>
                  </a:lnTo>
                  <a:lnTo>
                    <a:pt x="746" y="234"/>
                  </a:lnTo>
                  <a:lnTo>
                    <a:pt x="795" y="234"/>
                  </a:lnTo>
                  <a:lnTo>
                    <a:pt x="795" y="281"/>
                  </a:lnTo>
                  <a:close/>
                  <a:moveTo>
                    <a:pt x="795" y="210"/>
                  </a:moveTo>
                  <a:lnTo>
                    <a:pt x="746" y="210"/>
                  </a:lnTo>
                  <a:lnTo>
                    <a:pt x="746" y="160"/>
                  </a:lnTo>
                  <a:lnTo>
                    <a:pt x="795" y="160"/>
                  </a:lnTo>
                  <a:lnTo>
                    <a:pt x="795" y="210"/>
                  </a:lnTo>
                  <a:close/>
                  <a:moveTo>
                    <a:pt x="869" y="352"/>
                  </a:moveTo>
                  <a:lnTo>
                    <a:pt x="817" y="352"/>
                  </a:lnTo>
                  <a:lnTo>
                    <a:pt x="817" y="302"/>
                  </a:lnTo>
                  <a:lnTo>
                    <a:pt x="869" y="302"/>
                  </a:lnTo>
                  <a:lnTo>
                    <a:pt x="869" y="352"/>
                  </a:lnTo>
                  <a:close/>
                  <a:moveTo>
                    <a:pt x="869" y="281"/>
                  </a:moveTo>
                  <a:lnTo>
                    <a:pt x="817" y="281"/>
                  </a:lnTo>
                  <a:lnTo>
                    <a:pt x="817" y="234"/>
                  </a:lnTo>
                  <a:lnTo>
                    <a:pt x="869" y="234"/>
                  </a:lnTo>
                  <a:lnTo>
                    <a:pt x="869" y="281"/>
                  </a:lnTo>
                  <a:close/>
                  <a:moveTo>
                    <a:pt x="869" y="210"/>
                  </a:moveTo>
                  <a:lnTo>
                    <a:pt x="817" y="210"/>
                  </a:lnTo>
                  <a:lnTo>
                    <a:pt x="817" y="160"/>
                  </a:lnTo>
                  <a:lnTo>
                    <a:pt x="869" y="160"/>
                  </a:lnTo>
                  <a:lnTo>
                    <a:pt x="869" y="210"/>
                  </a:lnTo>
                  <a:close/>
                  <a:moveTo>
                    <a:pt x="937" y="352"/>
                  </a:moveTo>
                  <a:lnTo>
                    <a:pt x="888" y="352"/>
                  </a:lnTo>
                  <a:lnTo>
                    <a:pt x="888" y="302"/>
                  </a:lnTo>
                  <a:lnTo>
                    <a:pt x="937" y="302"/>
                  </a:lnTo>
                  <a:lnTo>
                    <a:pt x="937" y="352"/>
                  </a:lnTo>
                  <a:close/>
                  <a:moveTo>
                    <a:pt x="937" y="281"/>
                  </a:moveTo>
                  <a:lnTo>
                    <a:pt x="888" y="281"/>
                  </a:lnTo>
                  <a:lnTo>
                    <a:pt x="888" y="234"/>
                  </a:lnTo>
                  <a:lnTo>
                    <a:pt x="937" y="234"/>
                  </a:lnTo>
                  <a:lnTo>
                    <a:pt x="937" y="281"/>
                  </a:lnTo>
                  <a:close/>
                  <a:moveTo>
                    <a:pt x="937" y="210"/>
                  </a:moveTo>
                  <a:lnTo>
                    <a:pt x="888" y="210"/>
                  </a:lnTo>
                  <a:lnTo>
                    <a:pt x="888" y="160"/>
                  </a:lnTo>
                  <a:lnTo>
                    <a:pt x="937" y="160"/>
                  </a:lnTo>
                  <a:lnTo>
                    <a:pt x="937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9C527400-1B2D-652F-5D52-0AC4D2D7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4865688"/>
              <a:ext cx="57150" cy="96837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24" y="61"/>
                </a:cxn>
                <a:cxn ang="0">
                  <a:pos x="24" y="14"/>
                </a:cxn>
                <a:cxn ang="0">
                  <a:pos x="36" y="14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0" y="14"/>
                </a:cxn>
                <a:cxn ang="0">
                  <a:pos x="10" y="61"/>
                </a:cxn>
              </a:cxnLst>
              <a:rect l="0" t="0" r="r" b="b"/>
              <a:pathLst>
                <a:path w="36" h="61">
                  <a:moveTo>
                    <a:pt x="10" y="61"/>
                  </a:moveTo>
                  <a:lnTo>
                    <a:pt x="24" y="61"/>
                  </a:lnTo>
                  <a:lnTo>
                    <a:pt x="24" y="14"/>
                  </a:lnTo>
                  <a:lnTo>
                    <a:pt x="36" y="1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ABCB44F4-0D07-4D30-FF52-C6AF354F7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3175" y="4865688"/>
              <a:ext cx="96837" cy="96837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8" y="25"/>
                </a:cxn>
                <a:cxn ang="0">
                  <a:pos x="13" y="26"/>
                </a:cxn>
                <a:cxn ang="0">
                  <a:pos x="18" y="25"/>
                </a:cxn>
                <a:cxn ang="0">
                  <a:pos x="22" y="22"/>
                </a:cxn>
                <a:cxn ang="0">
                  <a:pos x="25" y="18"/>
                </a:cxn>
                <a:cxn ang="0">
                  <a:pos x="26" y="13"/>
                </a:cxn>
                <a:cxn ang="0">
                  <a:pos x="25" y="8"/>
                </a:cxn>
                <a:cxn ang="0">
                  <a:pos x="22" y="4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8" y="8"/>
                </a:cxn>
                <a:cxn ang="0">
                  <a:pos x="13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8"/>
                </a:cxn>
                <a:cxn ang="0">
                  <a:pos x="13" y="20"/>
                </a:cxn>
                <a:cxn ang="0">
                  <a:pos x="8" y="18"/>
                </a:cxn>
                <a:cxn ang="0">
                  <a:pos x="6" y="13"/>
                </a:cxn>
                <a:cxn ang="0">
                  <a:pos x="8" y="8"/>
                </a:cxn>
              </a:cxnLst>
              <a:rect l="0" t="0" r="r" b="b"/>
              <a:pathLst>
                <a:path w="26" h="26">
                  <a:moveTo>
                    <a:pt x="4" y="22"/>
                  </a:moveTo>
                  <a:cubicBezTo>
                    <a:pt x="5" y="24"/>
                    <a:pt x="6" y="25"/>
                    <a:pt x="8" y="25"/>
                  </a:cubicBezTo>
                  <a:cubicBezTo>
                    <a:pt x="10" y="26"/>
                    <a:pt x="11" y="26"/>
                    <a:pt x="13" y="26"/>
                  </a:cubicBezTo>
                  <a:cubicBezTo>
                    <a:pt x="15" y="26"/>
                    <a:pt x="17" y="26"/>
                    <a:pt x="18" y="25"/>
                  </a:cubicBezTo>
                  <a:cubicBezTo>
                    <a:pt x="20" y="25"/>
                    <a:pt x="21" y="24"/>
                    <a:pt x="22" y="22"/>
                  </a:cubicBezTo>
                  <a:cubicBezTo>
                    <a:pt x="24" y="21"/>
                    <a:pt x="25" y="20"/>
                    <a:pt x="25" y="18"/>
                  </a:cubicBezTo>
                  <a:cubicBezTo>
                    <a:pt x="26" y="16"/>
                    <a:pt x="26" y="15"/>
                    <a:pt x="26" y="13"/>
                  </a:cubicBezTo>
                  <a:cubicBezTo>
                    <a:pt x="26" y="11"/>
                    <a:pt x="26" y="10"/>
                    <a:pt x="25" y="8"/>
                  </a:cubicBezTo>
                  <a:cubicBezTo>
                    <a:pt x="24" y="6"/>
                    <a:pt x="23" y="5"/>
                    <a:pt x="22" y="4"/>
                  </a:cubicBezTo>
                  <a:cubicBezTo>
                    <a:pt x="21" y="3"/>
                    <a:pt x="20" y="2"/>
                    <a:pt x="18" y="1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1" y="0"/>
                    <a:pt x="10" y="0"/>
                    <a:pt x="8" y="1"/>
                  </a:cubicBezTo>
                  <a:cubicBezTo>
                    <a:pt x="7" y="2"/>
                    <a:pt x="5" y="2"/>
                    <a:pt x="4" y="4"/>
                  </a:cubicBezTo>
                  <a:cubicBezTo>
                    <a:pt x="3" y="5"/>
                    <a:pt x="2" y="6"/>
                    <a:pt x="1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5"/>
                    <a:pt x="0" y="16"/>
                    <a:pt x="1" y="18"/>
                  </a:cubicBezTo>
                  <a:cubicBezTo>
                    <a:pt x="2" y="20"/>
                    <a:pt x="2" y="21"/>
                    <a:pt x="4" y="22"/>
                  </a:cubicBezTo>
                  <a:close/>
                  <a:moveTo>
                    <a:pt x="8" y="8"/>
                  </a:moveTo>
                  <a:cubicBezTo>
                    <a:pt x="10" y="7"/>
                    <a:pt x="11" y="6"/>
                    <a:pt x="13" y="6"/>
                  </a:cubicBezTo>
                  <a:cubicBezTo>
                    <a:pt x="15" y="6"/>
                    <a:pt x="17" y="7"/>
                    <a:pt x="18" y="8"/>
                  </a:cubicBezTo>
                  <a:cubicBezTo>
                    <a:pt x="19" y="10"/>
                    <a:pt x="20" y="11"/>
                    <a:pt x="20" y="13"/>
                  </a:cubicBezTo>
                  <a:cubicBezTo>
                    <a:pt x="20" y="15"/>
                    <a:pt x="19" y="17"/>
                    <a:pt x="18" y="18"/>
                  </a:cubicBezTo>
                  <a:cubicBezTo>
                    <a:pt x="17" y="19"/>
                    <a:pt x="15" y="20"/>
                    <a:pt x="13" y="20"/>
                  </a:cubicBezTo>
                  <a:cubicBezTo>
                    <a:pt x="11" y="20"/>
                    <a:pt x="10" y="19"/>
                    <a:pt x="8" y="18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6" y="11"/>
                    <a:pt x="7" y="9"/>
                    <a:pt x="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F99742D-38AD-CED3-BD28-091F497E2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013" y="4865688"/>
              <a:ext cx="123825" cy="96837"/>
            </a:xfrm>
            <a:custGeom>
              <a:avLst/>
              <a:gdLst/>
              <a:ahLst/>
              <a:cxnLst>
                <a:cxn ang="0">
                  <a:pos x="31" y="61"/>
                </a:cxn>
                <a:cxn ang="0">
                  <a:pos x="41" y="28"/>
                </a:cxn>
                <a:cxn ang="0">
                  <a:pos x="50" y="61"/>
                </a:cxn>
                <a:cxn ang="0">
                  <a:pos x="62" y="61"/>
                </a:cxn>
                <a:cxn ang="0">
                  <a:pos x="78" y="0"/>
                </a:cxn>
                <a:cxn ang="0">
                  <a:pos x="64" y="0"/>
                </a:cxn>
                <a:cxn ang="0">
                  <a:pos x="55" y="35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4" y="3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17" y="61"/>
                </a:cxn>
                <a:cxn ang="0">
                  <a:pos x="31" y="61"/>
                </a:cxn>
              </a:cxnLst>
              <a:rect l="0" t="0" r="r" b="b"/>
              <a:pathLst>
                <a:path w="78" h="61">
                  <a:moveTo>
                    <a:pt x="31" y="61"/>
                  </a:moveTo>
                  <a:lnTo>
                    <a:pt x="41" y="28"/>
                  </a:lnTo>
                  <a:lnTo>
                    <a:pt x="50" y="61"/>
                  </a:lnTo>
                  <a:lnTo>
                    <a:pt x="62" y="61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55" y="35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4" y="3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61"/>
                  </a:lnTo>
                  <a:lnTo>
                    <a:pt x="3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3237195-84AF-15AC-3FA2-ED087EE91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775" y="4865688"/>
              <a:ext cx="79375" cy="96837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36" y="61"/>
                </a:cxn>
                <a:cxn ang="0">
                  <a:pos x="50" y="61"/>
                </a:cxn>
                <a:cxn ang="0">
                  <a:pos x="50" y="0"/>
                </a:cxn>
                <a:cxn ang="0">
                  <a:pos x="33" y="0"/>
                </a:cxn>
                <a:cxn ang="0">
                  <a:pos x="33" y="3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14" y="61"/>
                </a:cxn>
                <a:cxn ang="0">
                  <a:pos x="14" y="28"/>
                </a:cxn>
              </a:cxnLst>
              <a:rect l="0" t="0" r="r" b="b"/>
              <a:pathLst>
                <a:path w="50" h="61">
                  <a:moveTo>
                    <a:pt x="14" y="28"/>
                  </a:moveTo>
                  <a:lnTo>
                    <a:pt x="36" y="61"/>
                  </a:lnTo>
                  <a:lnTo>
                    <a:pt x="50" y="61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33" y="3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4" y="61"/>
                  </a:lnTo>
                  <a:lnTo>
                    <a:pt x="14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FF4948D-6617-529F-1665-93AE84D95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538" y="4865688"/>
              <a:ext cx="71437" cy="96837"/>
            </a:xfrm>
            <a:custGeom>
              <a:avLst/>
              <a:gdLst/>
              <a:ahLst/>
              <a:cxnLst>
                <a:cxn ang="0">
                  <a:pos x="14" y="37"/>
                </a:cxn>
                <a:cxn ang="0">
                  <a:pos x="31" y="37"/>
                </a:cxn>
                <a:cxn ang="0">
                  <a:pos x="31" y="61"/>
                </a:cxn>
                <a:cxn ang="0">
                  <a:pos x="45" y="61"/>
                </a:cxn>
                <a:cxn ang="0">
                  <a:pos x="45" y="0"/>
                </a:cxn>
                <a:cxn ang="0">
                  <a:pos x="31" y="0"/>
                </a:cxn>
                <a:cxn ang="0">
                  <a:pos x="31" y="23"/>
                </a:cxn>
                <a:cxn ang="0">
                  <a:pos x="14" y="2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14" y="61"/>
                </a:cxn>
                <a:cxn ang="0">
                  <a:pos x="14" y="37"/>
                </a:cxn>
              </a:cxnLst>
              <a:rect l="0" t="0" r="r" b="b"/>
              <a:pathLst>
                <a:path w="45" h="61">
                  <a:moveTo>
                    <a:pt x="14" y="37"/>
                  </a:moveTo>
                  <a:lnTo>
                    <a:pt x="31" y="37"/>
                  </a:lnTo>
                  <a:lnTo>
                    <a:pt x="31" y="61"/>
                  </a:lnTo>
                  <a:lnTo>
                    <a:pt x="45" y="61"/>
                  </a:lnTo>
                  <a:lnTo>
                    <a:pt x="45" y="0"/>
                  </a:lnTo>
                  <a:lnTo>
                    <a:pt x="31" y="0"/>
                  </a:lnTo>
                  <a:lnTo>
                    <a:pt x="31" y="23"/>
                  </a:lnTo>
                  <a:lnTo>
                    <a:pt x="14" y="2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4" y="61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1A3887C-8286-5B53-B78C-C892AAD05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4975" y="4865688"/>
              <a:ext cx="93662" cy="96837"/>
            </a:xfrm>
            <a:custGeom>
              <a:avLst/>
              <a:gdLst/>
              <a:ahLst/>
              <a:cxnLst>
                <a:cxn ang="0">
                  <a:pos x="19" y="52"/>
                </a:cxn>
                <a:cxn ang="0">
                  <a:pos x="40" y="52"/>
                </a:cxn>
                <a:cxn ang="0">
                  <a:pos x="42" y="61"/>
                </a:cxn>
                <a:cxn ang="0">
                  <a:pos x="59" y="61"/>
                </a:cxn>
                <a:cxn ang="0">
                  <a:pos x="35" y="0"/>
                </a:cxn>
                <a:cxn ang="0">
                  <a:pos x="23" y="0"/>
                </a:cxn>
                <a:cxn ang="0">
                  <a:pos x="0" y="61"/>
                </a:cxn>
                <a:cxn ang="0">
                  <a:pos x="16" y="61"/>
                </a:cxn>
                <a:cxn ang="0">
                  <a:pos x="19" y="52"/>
                </a:cxn>
                <a:cxn ang="0">
                  <a:pos x="30" y="21"/>
                </a:cxn>
                <a:cxn ang="0">
                  <a:pos x="35" y="40"/>
                </a:cxn>
                <a:cxn ang="0">
                  <a:pos x="23" y="40"/>
                </a:cxn>
                <a:cxn ang="0">
                  <a:pos x="30" y="21"/>
                </a:cxn>
              </a:cxnLst>
              <a:rect l="0" t="0" r="r" b="b"/>
              <a:pathLst>
                <a:path w="59" h="61">
                  <a:moveTo>
                    <a:pt x="19" y="52"/>
                  </a:moveTo>
                  <a:lnTo>
                    <a:pt x="40" y="52"/>
                  </a:lnTo>
                  <a:lnTo>
                    <a:pt x="42" y="61"/>
                  </a:lnTo>
                  <a:lnTo>
                    <a:pt x="59" y="61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0" y="61"/>
                  </a:lnTo>
                  <a:lnTo>
                    <a:pt x="16" y="61"/>
                  </a:lnTo>
                  <a:lnTo>
                    <a:pt x="19" y="52"/>
                  </a:lnTo>
                  <a:close/>
                  <a:moveTo>
                    <a:pt x="30" y="21"/>
                  </a:moveTo>
                  <a:lnTo>
                    <a:pt x="35" y="40"/>
                  </a:lnTo>
                  <a:lnTo>
                    <a:pt x="23" y="40"/>
                  </a:lnTo>
                  <a:lnTo>
                    <a:pt x="3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7C4C2047-6F07-DE84-6082-A017C535E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4865688"/>
              <a:ext cx="52387" cy="96837"/>
            </a:xfrm>
            <a:custGeom>
              <a:avLst/>
              <a:gdLst/>
              <a:ahLst/>
              <a:cxnLst>
                <a:cxn ang="0">
                  <a:pos x="33" y="47"/>
                </a:cxn>
                <a:cxn ang="0">
                  <a:pos x="16" y="47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33" y="61"/>
                </a:cxn>
                <a:cxn ang="0">
                  <a:pos x="33" y="47"/>
                </a:cxn>
              </a:cxnLst>
              <a:rect l="0" t="0" r="r" b="b"/>
              <a:pathLst>
                <a:path w="33" h="61">
                  <a:moveTo>
                    <a:pt x="33" y="47"/>
                  </a:moveTo>
                  <a:lnTo>
                    <a:pt x="16" y="4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33" y="61"/>
                  </a:lnTo>
                  <a:lnTo>
                    <a:pt x="33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54896C98-C079-DC14-9DD3-90A2FAC58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4865688"/>
              <a:ext cx="47625" cy="96837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14" y="4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30" y="61"/>
                </a:cxn>
                <a:cxn ang="0">
                  <a:pos x="30" y="47"/>
                </a:cxn>
              </a:cxnLst>
              <a:rect l="0" t="0" r="r" b="b"/>
              <a:pathLst>
                <a:path w="30" h="61">
                  <a:moveTo>
                    <a:pt x="30" y="47"/>
                  </a:moveTo>
                  <a:lnTo>
                    <a:pt x="14" y="4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30" y="61"/>
                  </a:lnTo>
                  <a:lnTo>
                    <a:pt x="30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30" name="Picture 9" descr="Man and woman">
            <a:extLst>
              <a:ext uri="{FF2B5EF4-FFF2-40B4-BE49-F238E27FC236}">
                <a16:creationId xmlns:a16="http://schemas.microsoft.com/office/drawing/2014/main" id="{9F100AD8-B074-4F35-765D-3E59CA0FD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88556" y="150960"/>
            <a:ext cx="760519" cy="760519"/>
          </a:xfrm>
          <a:prstGeom prst="rect">
            <a:avLst/>
          </a:prstGeom>
        </p:spPr>
      </p:pic>
      <p:pic>
        <p:nvPicPr>
          <p:cNvPr id="31" name="Picture 14" descr="Briefcase">
            <a:extLst>
              <a:ext uri="{FF2B5EF4-FFF2-40B4-BE49-F238E27FC236}">
                <a16:creationId xmlns:a16="http://schemas.microsoft.com/office/drawing/2014/main" id="{39CA662B-34F3-2318-900E-DE7029E10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39329" y="147222"/>
            <a:ext cx="746564" cy="746564"/>
          </a:xfrm>
          <a:prstGeom prst="rect">
            <a:avLst/>
          </a:prstGeom>
        </p:spPr>
      </p:pic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900D6CFD-6FA2-4A2A-EDE8-43C8B8874BA6}"/>
              </a:ext>
            </a:extLst>
          </p:cNvPr>
          <p:cNvSpPr txBox="1">
            <a:spLocks/>
          </p:cNvSpPr>
          <p:nvPr/>
        </p:nvSpPr>
        <p:spPr>
          <a:xfrm>
            <a:off x="177086" y="881159"/>
            <a:ext cx="11463417" cy="523220"/>
          </a:xfrm>
          <a:prstGeom prst="rect">
            <a:avLst/>
          </a:prstGeom>
        </p:spPr>
        <p:txBody>
          <a:bodyPr vert="horz" wrap="square" lIns="72000" tIns="4572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Izgradnja infrastrukture se pominje kod sve tri populacije kao sektor koji je najviše zasićen korupcijom. Naručioci, kao i prilikom pitanja odgovornosti o korupciji, imaju najveći procenat neodgovora na pitanju o rasprostranjenosti korupcije.</a:t>
            </a:r>
          </a:p>
        </p:txBody>
      </p:sp>
      <p:sp>
        <p:nvSpPr>
          <p:cNvPr id="42" name="Espace réservé du texte 8">
            <a:extLst>
              <a:ext uri="{FF2B5EF4-FFF2-40B4-BE49-F238E27FC236}">
                <a16:creationId xmlns:a16="http://schemas.microsoft.com/office/drawing/2014/main" id="{A95D371E-CCE4-2553-343C-EB560C667D4F}"/>
              </a:ext>
            </a:extLst>
          </p:cNvPr>
          <p:cNvSpPr txBox="1">
            <a:spLocks/>
          </p:cNvSpPr>
          <p:nvPr/>
        </p:nvSpPr>
        <p:spPr>
          <a:xfrm>
            <a:off x="1011268" y="6234499"/>
            <a:ext cx="5636896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kojoj od sledećih oblasti vezanih za javne nabavke smatrate da je korupcija najrasprostranjenija?</a:t>
            </a:r>
            <a:endParaRPr kumimoji="0" lang="sr-Latn-RS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" name="Object 5">
            <a:hlinkClick r:id="" action="ppaction://ole?verb=0"/>
            <a:extLst>
              <a:ext uri="{FF2B5EF4-FFF2-40B4-BE49-F238E27FC236}">
                <a16:creationId xmlns:a16="http://schemas.microsoft.com/office/drawing/2014/main" id="{72052D20-575A-005F-FF4F-B017C33DF76D}"/>
              </a:ext>
            </a:extLst>
          </p:cNvPr>
          <p:cNvGraphicFramePr>
            <a:graphicFrameLocks/>
          </p:cNvGraphicFramePr>
          <p:nvPr/>
        </p:nvGraphicFramePr>
        <p:xfrm>
          <a:off x="4245287" y="1684844"/>
          <a:ext cx="3698543" cy="446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3994A582-ACFD-C36E-0179-3F16B7CA73D0}"/>
              </a:ext>
            </a:extLst>
          </p:cNvPr>
          <p:cNvGraphicFramePr>
            <a:graphicFrameLocks/>
          </p:cNvGraphicFramePr>
          <p:nvPr/>
        </p:nvGraphicFramePr>
        <p:xfrm>
          <a:off x="8094789" y="1684844"/>
          <a:ext cx="3971926" cy="446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9FF7CDCE-C616-BA99-CC41-BEE14EACB4EE}"/>
              </a:ext>
            </a:extLst>
          </p:cNvPr>
          <p:cNvSpPr txBox="1">
            <a:spLocks/>
          </p:cNvSpPr>
          <p:nvPr/>
        </p:nvSpPr>
        <p:spPr>
          <a:xfrm>
            <a:off x="1011267" y="6422480"/>
            <a:ext cx="7163739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Oni koji smatraju da je korupcija prisutna u sistemu javnih nabavki u Republici Srbiji 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99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gragjane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87%-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naručilaca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95%-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ponudžači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- 2021; 98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gragjane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87%-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naručilaca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, 91%-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ponudžač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od ciljne populacije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- 2022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A88B5D-3743-B001-50A7-AB998F182E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2934" y="6209625"/>
            <a:ext cx="2843249" cy="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00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01E64-AD1D-55D7-AA65-CF6A9EDEE5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C91FF0E8-FCD3-DEF7-F2AB-6E0ED877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06" y="240644"/>
            <a:ext cx="11382428" cy="480131"/>
          </a:xfrm>
        </p:spPr>
        <p:txBody>
          <a:bodyPr/>
          <a:lstStyle/>
          <a:p>
            <a:r>
              <a:rPr lang="pl-PL" dirty="0"/>
              <a:t>Efikasnost, trasparentnost i nezavisnost jn</a:t>
            </a:r>
            <a:endParaRPr lang="en-GB" dirty="0"/>
          </a:p>
        </p:txBody>
      </p:sp>
      <p:pic>
        <p:nvPicPr>
          <p:cNvPr id="15" name="Picture 9" descr="Man and woman">
            <a:extLst>
              <a:ext uri="{FF2B5EF4-FFF2-40B4-BE49-F238E27FC236}">
                <a16:creationId xmlns:a16="http://schemas.microsoft.com/office/drawing/2014/main" id="{5B0D3063-8068-A462-DD3E-97C2E5178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BF6A633-7718-48B0-16D5-2000AA4CC8FA}"/>
              </a:ext>
            </a:extLst>
          </p:cNvPr>
          <p:cNvSpPr txBox="1">
            <a:spLocks/>
          </p:cNvSpPr>
          <p:nvPr/>
        </p:nvSpPr>
        <p:spPr>
          <a:xfrm>
            <a:off x="1058227" y="6216620"/>
            <a:ext cx="5533146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Kako biste ocenili transparentnost, efikasnost i nezavisnost sistema javnih nabavki u Srbiji sada? </a:t>
            </a:r>
            <a:endParaRPr kumimoji="0" lang="sr-Latn-RS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B3E2EC7-8B1E-FD6A-3318-65A18C2CE51C}"/>
              </a:ext>
            </a:extLst>
          </p:cNvPr>
          <p:cNvGraphicFramePr/>
          <p:nvPr/>
        </p:nvGraphicFramePr>
        <p:xfrm>
          <a:off x="6265094" y="1926707"/>
          <a:ext cx="5533147" cy="436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543E105-C764-A98F-41CB-73B300A0103D}"/>
              </a:ext>
            </a:extLst>
          </p:cNvPr>
          <p:cNvSpPr txBox="1"/>
          <p:nvPr/>
        </p:nvSpPr>
        <p:spPr>
          <a:xfrm>
            <a:off x="7932928" y="2099466"/>
            <a:ext cx="2219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TRANSPARENTNOST</a:t>
            </a:r>
            <a:endParaRPr kumimoji="0" lang="sr-Latn-R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6AFB32-4B66-2C1D-304F-2845695A702A}"/>
              </a:ext>
            </a:extLst>
          </p:cNvPr>
          <p:cNvSpPr txBox="1"/>
          <p:nvPr/>
        </p:nvSpPr>
        <p:spPr>
          <a:xfrm>
            <a:off x="6035498" y="2088632"/>
            <a:ext cx="204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EFIKASNOST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F25B4-9AE7-2CDD-F127-3E316AC3F3B7}"/>
              </a:ext>
            </a:extLst>
          </p:cNvPr>
          <p:cNvSpPr txBox="1"/>
          <p:nvPr/>
        </p:nvSpPr>
        <p:spPr>
          <a:xfrm>
            <a:off x="9854713" y="2088632"/>
            <a:ext cx="2219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NAZAVISNOST</a:t>
            </a:r>
            <a:endParaRPr kumimoji="0" lang="sr-Latn-R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03D246A-6C0B-5F1D-69BF-2FA81CA293C0}"/>
              </a:ext>
            </a:extLst>
          </p:cNvPr>
          <p:cNvGraphicFramePr/>
          <p:nvPr/>
        </p:nvGraphicFramePr>
        <p:xfrm>
          <a:off x="307564" y="1934601"/>
          <a:ext cx="5533146" cy="436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7BC6559-B631-0BB4-5ECE-D76FDDED0070}"/>
              </a:ext>
            </a:extLst>
          </p:cNvPr>
          <p:cNvSpPr txBox="1"/>
          <p:nvPr/>
        </p:nvSpPr>
        <p:spPr>
          <a:xfrm>
            <a:off x="2054549" y="2096526"/>
            <a:ext cx="2219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TRANSPARENTNOST</a:t>
            </a:r>
            <a:endParaRPr kumimoji="0" lang="sr-Latn-R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983E97-80D0-1E7C-E29A-CFF2CB1C977C}"/>
              </a:ext>
            </a:extLst>
          </p:cNvPr>
          <p:cNvSpPr txBox="1"/>
          <p:nvPr/>
        </p:nvSpPr>
        <p:spPr>
          <a:xfrm>
            <a:off x="87608" y="2096526"/>
            <a:ext cx="20478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EFIKASNOST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54544D-A07C-E609-B2E9-000990900C95}"/>
              </a:ext>
            </a:extLst>
          </p:cNvPr>
          <p:cNvSpPr txBox="1"/>
          <p:nvPr/>
        </p:nvSpPr>
        <p:spPr>
          <a:xfrm>
            <a:off x="3919650" y="2096526"/>
            <a:ext cx="2219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NAZAVISNOST</a:t>
            </a:r>
            <a:endParaRPr kumimoji="0" lang="sr-Latn-R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7C6C21D9-0DDB-CF03-7EFD-133432EDFEEB}"/>
              </a:ext>
            </a:extLst>
          </p:cNvPr>
          <p:cNvSpPr txBox="1">
            <a:spLocks/>
          </p:cNvSpPr>
          <p:nvPr/>
        </p:nvSpPr>
        <p:spPr>
          <a:xfrm>
            <a:off x="374267" y="720775"/>
            <a:ext cx="10819983" cy="738664"/>
          </a:xfrm>
          <a:prstGeom prst="rect">
            <a:avLst/>
          </a:prstGeom>
        </p:spPr>
        <p:txBody>
          <a:bodyPr vert="horz" wrap="square" lIns="72000" tIns="4572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Kao i prošle godine, građani su saglasni da su primetni pomaci unutar sva tri aspekta javnih nabavki u poređenju s periodom od pre pet godina. Međutim, u odnosu na prethodni talas, više je kritičnijih prema efikasnosti i nezavisnosti sistema javnih nabavki.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7F42B7-1392-67D2-1B73-43DE6BE4E89B}"/>
              </a:ext>
            </a:extLst>
          </p:cNvPr>
          <p:cNvSpPr txBox="1"/>
          <p:nvPr/>
        </p:nvSpPr>
        <p:spPr>
          <a:xfrm>
            <a:off x="7946180" y="1665225"/>
            <a:ext cx="22193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TRENUTNO</a:t>
            </a:r>
            <a:endParaRPr kumimoji="0" lang="sr-Latn-RS" sz="1600" b="0" i="0" u="none" strike="noStrike" kern="1200" cap="none" spc="0" normalizeH="0" baseline="0" noProof="0" dirty="0">
              <a:ln>
                <a:noFill/>
              </a:ln>
              <a:solidFill>
                <a:srgbClr val="2E469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46455289-2AEC-DBF7-9D83-314FEE3F6F69}"/>
              </a:ext>
            </a:extLst>
          </p:cNvPr>
          <p:cNvSpPr txBox="1">
            <a:spLocks/>
          </p:cNvSpPr>
          <p:nvPr/>
        </p:nvSpPr>
        <p:spPr>
          <a:xfrm>
            <a:off x="1024571" y="6417577"/>
            <a:ext cx="4772918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odnosu na period od pre 5 godina, kako biste ocenili transparentnost, efikasnost i nezavisnost sistema javnih nabavki u Srbiji? 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7A56C677-F8C3-9A67-A75A-D4E731B589B9}"/>
              </a:ext>
            </a:extLst>
          </p:cNvPr>
          <p:cNvSpPr txBox="1">
            <a:spLocks/>
          </p:cNvSpPr>
          <p:nvPr/>
        </p:nvSpPr>
        <p:spPr>
          <a:xfrm>
            <a:off x="6074333" y="6420707"/>
            <a:ext cx="1954032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ciljna populacija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D3BB156-628E-529C-999E-375E7D9C3849}"/>
              </a:ext>
            </a:extLst>
          </p:cNvPr>
          <p:cNvCxnSpPr>
            <a:cxnSpLocks/>
          </p:cNvCxnSpPr>
          <p:nvPr/>
        </p:nvCxnSpPr>
        <p:spPr>
          <a:xfrm flipH="1">
            <a:off x="7946180" y="2003779"/>
            <a:ext cx="2219325" cy="0"/>
          </a:xfrm>
          <a:prstGeom prst="line">
            <a:avLst/>
          </a:prstGeom>
          <a:ln w="28575">
            <a:solidFill>
              <a:srgbClr val="2E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C3F6E72-EF6C-395A-A5C8-2B0527809B77}"/>
              </a:ext>
            </a:extLst>
          </p:cNvPr>
          <p:cNvSpPr txBox="1"/>
          <p:nvPr/>
        </p:nvSpPr>
        <p:spPr>
          <a:xfrm>
            <a:off x="2072052" y="1662285"/>
            <a:ext cx="22193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 5 GODINA</a:t>
            </a:r>
            <a:endParaRPr kumimoji="0" lang="sr-Latn-RS" sz="1600" b="0" i="0" u="none" strike="noStrike" kern="1200" cap="none" spc="0" normalizeH="0" baseline="0" noProof="0" dirty="0">
              <a:ln>
                <a:noFill/>
              </a:ln>
              <a:solidFill>
                <a:srgbClr val="2E469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0056D3-8A0A-4B29-75F3-E7FACEB2D2FD}"/>
              </a:ext>
            </a:extLst>
          </p:cNvPr>
          <p:cNvCxnSpPr>
            <a:cxnSpLocks/>
          </p:cNvCxnSpPr>
          <p:nvPr/>
        </p:nvCxnSpPr>
        <p:spPr>
          <a:xfrm flipH="1">
            <a:off x="1991118" y="2000839"/>
            <a:ext cx="2300259" cy="0"/>
          </a:xfrm>
          <a:prstGeom prst="line">
            <a:avLst/>
          </a:prstGeom>
          <a:ln w="28575">
            <a:solidFill>
              <a:srgbClr val="2E4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AD37762-6991-2416-9136-BD45D9584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26" y="6221881"/>
            <a:ext cx="3121423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text&#10;&#10;Description automatically generated">
            <a:extLst>
              <a:ext uri="{FF2B5EF4-FFF2-40B4-BE49-F238E27FC236}">
                <a16:creationId xmlns:a16="http://schemas.microsoft.com/office/drawing/2014/main" id="{BBEA39E5-2F59-45C5-AF14-5A1987F298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42" r="7343"/>
          <a:stretch/>
        </p:blipFill>
        <p:spPr>
          <a:xfrm>
            <a:off x="0" y="0"/>
            <a:ext cx="4034971" cy="68580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7415F7-0468-5C48-98A9-5BF2272C0CD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334106" y="2034203"/>
            <a:ext cx="7452360" cy="1569660"/>
          </a:xfrm>
        </p:spPr>
        <p:txBody>
          <a:bodyPr/>
          <a:lstStyle/>
          <a:p>
            <a:r>
              <a:rPr lang="sr-Latn-RS" dirty="0"/>
              <a:t>METODOLOGIJA I UZORAK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F0812-1E10-2445-BA1D-2CD28407C65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1B18840D-6155-A84E-89DC-298F32C47BC6}"/>
              </a:ext>
            </a:extLst>
          </p:cNvPr>
          <p:cNvSpPr txBox="1">
            <a:spLocks/>
          </p:cNvSpPr>
          <p:nvPr/>
        </p:nvSpPr>
        <p:spPr>
          <a:xfrm>
            <a:off x="675965" y="6378890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9F24F7-BFA2-4629-B70D-3C6F629E5003}"/>
              </a:ext>
            </a:extLst>
          </p:cNvPr>
          <p:cNvGrpSpPr/>
          <p:nvPr/>
        </p:nvGrpSpPr>
        <p:grpSpPr>
          <a:xfrm>
            <a:off x="-954765" y="889565"/>
            <a:ext cx="5372804" cy="1067932"/>
            <a:chOff x="-954765" y="889565"/>
            <a:chExt cx="5372804" cy="1067932"/>
          </a:xfrm>
        </p:grpSpPr>
        <p:sp>
          <p:nvSpPr>
            <p:cNvPr id="16" name="Forme libre : forme 12">
              <a:extLst>
                <a:ext uri="{FF2B5EF4-FFF2-40B4-BE49-F238E27FC236}">
                  <a16:creationId xmlns:a16="http://schemas.microsoft.com/office/drawing/2014/main" id="{7E389487-20E4-4FB6-A6C6-FCE02E301AA8}"/>
                </a:ext>
              </a:extLst>
            </p:cNvPr>
            <p:cNvSpPr/>
            <p:nvPr/>
          </p:nvSpPr>
          <p:spPr>
            <a:xfrm rot="18932423">
              <a:off x="-954765" y="1427043"/>
              <a:ext cx="5372804" cy="530454"/>
            </a:xfrm>
            <a:custGeom>
              <a:avLst/>
              <a:gdLst>
                <a:gd name="connsiteX0" fmla="*/ 4832249 w 5372804"/>
                <a:gd name="connsiteY0" fmla="*/ 0 h 530454"/>
                <a:gd name="connsiteX1" fmla="*/ 5372804 w 5372804"/>
                <a:gd name="connsiteY1" fmla="*/ 530454 h 530454"/>
                <a:gd name="connsiteX2" fmla="*/ 0 w 5372804"/>
                <a:gd name="connsiteY2" fmla="*/ 530454 h 530454"/>
                <a:gd name="connsiteX3" fmla="*/ 520541 w 5372804"/>
                <a:gd name="connsiteY3" fmla="*/ 0 h 53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2804" h="530454">
                  <a:moveTo>
                    <a:pt x="4832249" y="0"/>
                  </a:moveTo>
                  <a:lnTo>
                    <a:pt x="5372804" y="530454"/>
                  </a:lnTo>
                  <a:lnTo>
                    <a:pt x="0" y="530454"/>
                  </a:lnTo>
                  <a:lnTo>
                    <a:pt x="520541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orme libre : forme 13">
              <a:extLst>
                <a:ext uri="{FF2B5EF4-FFF2-40B4-BE49-F238E27FC236}">
                  <a16:creationId xmlns:a16="http://schemas.microsoft.com/office/drawing/2014/main" id="{4A5FCFA0-1656-4691-BAF9-C12119D0D89A}"/>
                </a:ext>
              </a:extLst>
            </p:cNvPr>
            <p:cNvSpPr/>
            <p:nvPr/>
          </p:nvSpPr>
          <p:spPr>
            <a:xfrm rot="18932423">
              <a:off x="-735098" y="889565"/>
              <a:ext cx="3838044" cy="530454"/>
            </a:xfrm>
            <a:custGeom>
              <a:avLst/>
              <a:gdLst>
                <a:gd name="connsiteX0" fmla="*/ 3297489 w 3838044"/>
                <a:gd name="connsiteY0" fmla="*/ 0 h 530454"/>
                <a:gd name="connsiteX1" fmla="*/ 3838044 w 3838044"/>
                <a:gd name="connsiteY1" fmla="*/ 530454 h 530454"/>
                <a:gd name="connsiteX2" fmla="*/ 0 w 3838044"/>
                <a:gd name="connsiteY2" fmla="*/ 530454 h 530454"/>
                <a:gd name="connsiteX3" fmla="*/ 520541 w 3838044"/>
                <a:gd name="connsiteY3" fmla="*/ 0 h 53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8044" h="530454">
                  <a:moveTo>
                    <a:pt x="3297489" y="0"/>
                  </a:moveTo>
                  <a:lnTo>
                    <a:pt x="3838044" y="530454"/>
                  </a:lnTo>
                  <a:lnTo>
                    <a:pt x="0" y="530454"/>
                  </a:lnTo>
                  <a:lnTo>
                    <a:pt x="520541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7683DC31-D581-488F-B447-DBDFF8F581E6}"/>
              </a:ext>
            </a:extLst>
          </p:cNvPr>
          <p:cNvSpPr txBox="1">
            <a:spLocks/>
          </p:cNvSpPr>
          <p:nvPr/>
        </p:nvSpPr>
        <p:spPr>
          <a:xfrm>
            <a:off x="10279058" y="2016184"/>
            <a:ext cx="2231701" cy="40672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rtlCol="0">
            <a:noAutofit/>
          </a:bodyPr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endParaRPr kumimoji="0" lang="en-GB" sz="28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955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">
            <a:hlinkClick r:id="" action="ppaction://ole?verb=0"/>
            <a:extLst>
              <a:ext uri="{FF2B5EF4-FFF2-40B4-BE49-F238E27FC236}">
                <a16:creationId xmlns:a16="http://schemas.microsoft.com/office/drawing/2014/main" id="{91E7E54B-18BC-9430-F456-86FB2EA2D03B}"/>
              </a:ext>
            </a:extLst>
          </p:cNvPr>
          <p:cNvGraphicFramePr>
            <a:graphicFrameLocks/>
          </p:cNvGraphicFramePr>
          <p:nvPr/>
        </p:nvGraphicFramePr>
        <p:xfrm>
          <a:off x="4198558" y="1771650"/>
          <a:ext cx="3794883" cy="417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DBADB-C779-4409-776E-20EDE9C71A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pic>
        <p:nvPicPr>
          <p:cNvPr id="9" name="Picture 9" descr="Man and woman">
            <a:extLst>
              <a:ext uri="{FF2B5EF4-FFF2-40B4-BE49-F238E27FC236}">
                <a16:creationId xmlns:a16="http://schemas.microsoft.com/office/drawing/2014/main" id="{4D9A1432-8157-5BFE-4DCA-1DCCC88DB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E3D61EFF-B423-9CB9-7AD6-8E44F550EA34}"/>
              </a:ext>
            </a:extLst>
          </p:cNvPr>
          <p:cNvSpPr txBox="1">
            <a:spLocks/>
          </p:cNvSpPr>
          <p:nvPr/>
        </p:nvSpPr>
        <p:spPr>
          <a:xfrm>
            <a:off x="404786" y="911386"/>
            <a:ext cx="11463417" cy="738664"/>
          </a:xfrm>
          <a:prstGeom prst="rect">
            <a:avLst/>
          </a:prstGeom>
        </p:spPr>
        <p:txBody>
          <a:bodyPr vert="horz" wrap="square" lIns="72000" tIns="45720" rIns="0" bIns="45720" rtlCol="0" anchor="t" anchorCtr="0">
            <a:spAutoFit/>
          </a:bodyPr>
          <a:lstStyle>
            <a:defPPr>
              <a:defRPr lang="fr-FR"/>
            </a:defPPr>
            <a:lvl1pPr marR="0" lvl="0" indent="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Značajno više građana smatra da je uvođenje e-portala unapredilo efikasnost i transparentnost javnih nabavki. Predlozi koji bi povećali nivo poverenja u sistem javnih nabavki ostaju nepromenjeni u odnosu na prethodnu godinu. Veća transparentnost javnih nabavki podrazumevala bi najpre veće učešće građana i dostupnost informacija široj javnosti.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5187F682-224C-FABB-6ED6-3CF8A2D98A88}"/>
              </a:ext>
            </a:extLst>
          </p:cNvPr>
          <p:cNvSpPr txBox="1">
            <a:spLocks/>
          </p:cNvSpPr>
          <p:nvPr/>
        </p:nvSpPr>
        <p:spPr>
          <a:xfrm>
            <a:off x="182820" y="5946613"/>
            <a:ext cx="3864292" cy="553998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 li smatrate da je uvođenje elektronskog sistema za javne nabavke prošle godine unapredilo efikasnost i transparentnost javnih nabavki?</a:t>
            </a:r>
            <a:endParaRPr kumimoji="0" lang="sr-Latn-RS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D23A1A6-5089-F06D-2497-04466314C94A}"/>
              </a:ext>
            </a:extLst>
          </p:cNvPr>
          <p:cNvGraphicFramePr/>
          <p:nvPr/>
        </p:nvGraphicFramePr>
        <p:xfrm>
          <a:off x="194249" y="1557717"/>
          <a:ext cx="3852863" cy="438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6312B807-A064-23EE-DC31-97C459547DC8}"/>
              </a:ext>
            </a:extLst>
          </p:cNvPr>
          <p:cNvSpPr txBox="1">
            <a:spLocks/>
          </p:cNvSpPr>
          <p:nvPr/>
        </p:nvSpPr>
        <p:spPr>
          <a:xfrm>
            <a:off x="4160486" y="5983837"/>
            <a:ext cx="3794883" cy="553998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 Vašem mišljenju, šta je ono što bi konkretno trebalo da se promeni kako biste imati više poverenja u sistem javnih nabavki u Srbiji?</a:t>
            </a:r>
            <a:endParaRPr kumimoji="0" lang="sr-Latn-RS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700C82DE-BF32-943B-0B27-61460DC684A9}"/>
              </a:ext>
            </a:extLst>
          </p:cNvPr>
          <p:cNvSpPr txBox="1">
            <a:spLocks/>
          </p:cNvSpPr>
          <p:nvPr/>
        </p:nvSpPr>
        <p:spPr>
          <a:xfrm>
            <a:off x="5071378" y="6482129"/>
            <a:ext cx="2049244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ciljna populacija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F9373016-4489-9229-59F7-80F30D80EEEC}"/>
              </a:ext>
            </a:extLst>
          </p:cNvPr>
          <p:cNvSpPr txBox="1">
            <a:spLocks/>
          </p:cNvSpPr>
          <p:nvPr/>
        </p:nvSpPr>
        <p:spPr>
          <a:xfrm>
            <a:off x="8152578" y="5956538"/>
            <a:ext cx="3794883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 Vašem mišljenju, šta biste promenili u sistemu javnih nabavki kako bi one bile transparentnije? </a:t>
            </a:r>
            <a:endParaRPr kumimoji="0" lang="sr-Latn-RS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Object 5">
            <a:hlinkClick r:id="" action="ppaction://ole?verb=0"/>
            <a:extLst>
              <a:ext uri="{FF2B5EF4-FFF2-40B4-BE49-F238E27FC236}">
                <a16:creationId xmlns:a16="http://schemas.microsoft.com/office/drawing/2014/main" id="{55FDDAB5-0D29-92DD-B2FB-3ED77ABCB859}"/>
              </a:ext>
            </a:extLst>
          </p:cNvPr>
          <p:cNvGraphicFramePr>
            <a:graphicFrameLocks/>
          </p:cNvGraphicFramePr>
          <p:nvPr/>
        </p:nvGraphicFramePr>
        <p:xfrm>
          <a:off x="8147922" y="1557718"/>
          <a:ext cx="3794883" cy="439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A407334-5332-F6DD-F8B0-DC4FFC118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418" y="6331065"/>
            <a:ext cx="3121423" cy="445047"/>
          </a:xfrm>
          <a:prstGeom prst="rect">
            <a:avLst/>
          </a:prstGeom>
        </p:spPr>
      </p:pic>
      <p:sp>
        <p:nvSpPr>
          <p:cNvPr id="16" name="Titre 4">
            <a:extLst>
              <a:ext uri="{FF2B5EF4-FFF2-40B4-BE49-F238E27FC236}">
                <a16:creationId xmlns:a16="http://schemas.microsoft.com/office/drawing/2014/main" id="{7C5D8AE7-E1BF-4B9C-B443-04599005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7" y="327169"/>
            <a:ext cx="11382428" cy="424732"/>
          </a:xfrm>
        </p:spPr>
        <p:txBody>
          <a:bodyPr/>
          <a:lstStyle/>
          <a:p>
            <a:r>
              <a:rPr lang="sr-Latn-RS" sz="2400" dirty="0"/>
              <a:t>ELEKTRONSKI SISTEM I UNAPREĐENJE TRANSPARENTNOSTI JN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3013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EF59B-6277-3710-D7C4-03A25F6632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9D21E751-453F-9D50-083B-77F3E32D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</p:spPr>
        <p:txBody>
          <a:bodyPr/>
          <a:lstStyle/>
          <a:p>
            <a:r>
              <a:rPr lang="pl-PL" dirty="0"/>
              <a:t>Bitni kriterijumi za nabavku dobara/usluga</a:t>
            </a:r>
            <a:endParaRPr lang="en-GB" dirty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5C87794B-14F4-7EBC-F8C4-047B1653E38D}"/>
              </a:ext>
            </a:extLst>
          </p:cNvPr>
          <p:cNvSpPr txBox="1">
            <a:spLocks/>
          </p:cNvSpPr>
          <p:nvPr/>
        </p:nvSpPr>
        <p:spPr>
          <a:xfrm>
            <a:off x="404786" y="1006729"/>
            <a:ext cx="11463417" cy="523220"/>
          </a:xfrm>
          <a:prstGeom prst="rect">
            <a:avLst/>
          </a:prstGeom>
        </p:spPr>
        <p:txBody>
          <a:bodyPr vert="horz" wrap="square" lIns="72000" tIns="4572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Iako redosled važnosti kriterijuma ostaje nepromenjen, ove godine značajno manje građana navodi važnost kriterijum kvaliteta, kriterijum troškova i ekološki kriterijum, a značajno više kriterijum socijalne inkluzije.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5D0BF12C-F8FC-096A-C6EC-D7EF75CC94BC}"/>
              </a:ext>
            </a:extLst>
          </p:cNvPr>
          <p:cNvSpPr txBox="1">
            <a:spLocks/>
          </p:cNvSpPr>
          <p:nvPr/>
        </p:nvSpPr>
        <p:spPr>
          <a:xfrm>
            <a:off x="1194224" y="6497794"/>
            <a:ext cx="4901776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populacija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A6F58B87-7FCF-B5A2-01E2-B01E9C09F661}"/>
              </a:ext>
            </a:extLst>
          </p:cNvPr>
          <p:cNvSpPr txBox="1">
            <a:spLocks/>
          </p:cNvSpPr>
          <p:nvPr/>
        </p:nvSpPr>
        <p:spPr>
          <a:xfrm>
            <a:off x="1204024" y="6075074"/>
            <a:ext cx="6711678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Kada su u pitanju javne nabavke u Srbiji, koji od sledećih kriterijuma smatrate da je najvažniji za nabavku dobara ili usluga? A koji bi bio drugi najvažniji? A treći? </a:t>
            </a:r>
            <a:endParaRPr kumimoji="0" lang="sr-Latn-RS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7" name="Object 5">
            <a:hlinkClick r:id="" action="ppaction://ole?verb=0"/>
            <a:extLst>
              <a:ext uri="{FF2B5EF4-FFF2-40B4-BE49-F238E27FC236}">
                <a16:creationId xmlns:a16="http://schemas.microsoft.com/office/drawing/2014/main" id="{586A9CFD-E691-3195-014E-1792C3113888}"/>
              </a:ext>
            </a:extLst>
          </p:cNvPr>
          <p:cNvGraphicFramePr>
            <a:graphicFrameLocks/>
          </p:cNvGraphicFramePr>
          <p:nvPr/>
        </p:nvGraphicFramePr>
        <p:xfrm>
          <a:off x="404787" y="2041621"/>
          <a:ext cx="11382427" cy="399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Group 74">
            <a:extLst>
              <a:ext uri="{FF2B5EF4-FFF2-40B4-BE49-F238E27FC236}">
                <a16:creationId xmlns:a16="http://schemas.microsoft.com/office/drawing/2014/main" id="{41242D8C-C75B-7BD7-AD60-975405C0B8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0939" y="2489514"/>
            <a:ext cx="572233" cy="573323"/>
            <a:chOff x="3088" y="1901"/>
            <a:chExt cx="525" cy="526"/>
          </a:xfrm>
        </p:grpSpPr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B7017713-F1D3-81DA-4AD2-6F44A0E7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1901"/>
              <a:ext cx="398" cy="526"/>
            </a:xfrm>
            <a:custGeom>
              <a:avLst/>
              <a:gdLst>
                <a:gd name="T0" fmla="*/ 132 w 188"/>
                <a:gd name="T1" fmla="*/ 248 h 248"/>
                <a:gd name="T2" fmla="*/ 8 w 188"/>
                <a:gd name="T3" fmla="*/ 248 h 248"/>
                <a:gd name="T4" fmla="*/ 0 w 188"/>
                <a:gd name="T5" fmla="*/ 240 h 248"/>
                <a:gd name="T6" fmla="*/ 0 w 188"/>
                <a:gd name="T7" fmla="*/ 8 h 248"/>
                <a:gd name="T8" fmla="*/ 8 w 188"/>
                <a:gd name="T9" fmla="*/ 0 h 248"/>
                <a:gd name="T10" fmla="*/ 180 w 188"/>
                <a:gd name="T11" fmla="*/ 0 h 248"/>
                <a:gd name="T12" fmla="*/ 188 w 188"/>
                <a:gd name="T13" fmla="*/ 8 h 248"/>
                <a:gd name="T14" fmla="*/ 188 w 188"/>
                <a:gd name="T15" fmla="*/ 10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248">
                  <a:moveTo>
                    <a:pt x="132" y="248"/>
                  </a:moveTo>
                  <a:cubicBezTo>
                    <a:pt x="8" y="248"/>
                    <a:pt x="8" y="248"/>
                    <a:pt x="8" y="248"/>
                  </a:cubicBezTo>
                  <a:cubicBezTo>
                    <a:pt x="4" y="248"/>
                    <a:pt x="0" y="244"/>
                    <a:pt x="0" y="2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4" y="0"/>
                    <a:pt x="188" y="4"/>
                    <a:pt x="188" y="8"/>
                  </a:cubicBezTo>
                  <a:cubicBezTo>
                    <a:pt x="188" y="100"/>
                    <a:pt x="188" y="100"/>
                    <a:pt x="188" y="100"/>
                  </a:cubicBezTo>
                </a:path>
              </a:pathLst>
            </a:cu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EA2EE211-FB4F-147F-74E5-657E68D96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961"/>
              <a:ext cx="280" cy="84"/>
            </a:xfrm>
            <a:custGeom>
              <a:avLst/>
              <a:gdLst>
                <a:gd name="T0" fmla="*/ 0 w 280"/>
                <a:gd name="T1" fmla="*/ 0 h 84"/>
                <a:gd name="T2" fmla="*/ 0 w 280"/>
                <a:gd name="T3" fmla="*/ 84 h 84"/>
                <a:gd name="T4" fmla="*/ 280 w 280"/>
                <a:gd name="T5" fmla="*/ 84 h 84"/>
                <a:gd name="T6" fmla="*/ 280 w 280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84">
                  <a:moveTo>
                    <a:pt x="0" y="0"/>
                  </a:moveTo>
                  <a:lnTo>
                    <a:pt x="0" y="84"/>
                  </a:lnTo>
                  <a:lnTo>
                    <a:pt x="280" y="84"/>
                  </a:lnTo>
                  <a:lnTo>
                    <a:pt x="280" y="0"/>
                  </a:lnTo>
                </a:path>
              </a:pathLst>
            </a:cu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DD2ADE24-7ED4-B1D9-7905-3EDD59C40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096"/>
              <a:ext cx="280" cy="280"/>
            </a:xfrm>
            <a:custGeom>
              <a:avLst/>
              <a:gdLst>
                <a:gd name="T0" fmla="*/ 80 w 132"/>
                <a:gd name="T1" fmla="*/ 132 h 132"/>
                <a:gd name="T2" fmla="*/ 8 w 132"/>
                <a:gd name="T3" fmla="*/ 132 h 132"/>
                <a:gd name="T4" fmla="*/ 0 w 132"/>
                <a:gd name="T5" fmla="*/ 124 h 132"/>
                <a:gd name="T6" fmla="*/ 0 w 132"/>
                <a:gd name="T7" fmla="*/ 8 h 132"/>
                <a:gd name="T8" fmla="*/ 8 w 132"/>
                <a:gd name="T9" fmla="*/ 0 h 132"/>
                <a:gd name="T10" fmla="*/ 124 w 132"/>
                <a:gd name="T11" fmla="*/ 0 h 132"/>
                <a:gd name="T12" fmla="*/ 132 w 132"/>
                <a:gd name="T13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2">
                  <a:moveTo>
                    <a:pt x="80" y="132"/>
                  </a:moveTo>
                  <a:cubicBezTo>
                    <a:pt x="8" y="132"/>
                    <a:pt x="8" y="132"/>
                    <a:pt x="8" y="132"/>
                  </a:cubicBezTo>
                  <a:cubicBezTo>
                    <a:pt x="4" y="132"/>
                    <a:pt x="0" y="128"/>
                    <a:pt x="0" y="1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2" y="4"/>
                    <a:pt x="132" y="8"/>
                  </a:cubicBezTo>
                </a:path>
              </a:pathLst>
            </a:cu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ine 78">
              <a:extLst>
                <a:ext uri="{FF2B5EF4-FFF2-40B4-BE49-F238E27FC236}">
                  <a16:creationId xmlns:a16="http://schemas.microsoft.com/office/drawing/2014/main" id="{391EB1C9-4BD7-D7B8-3559-4DC2398A4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2189"/>
              <a:ext cx="119" cy="0"/>
            </a:xfrm>
            <a:prstGeom prst="line">
              <a:avLst/>
            </a:pr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Line 79">
              <a:extLst>
                <a:ext uri="{FF2B5EF4-FFF2-40B4-BE49-F238E27FC236}">
                  <a16:creationId xmlns:a16="http://schemas.microsoft.com/office/drawing/2014/main" id="{B344C735-4472-B1D1-84FF-2CE306F91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1" y="2096"/>
              <a:ext cx="0" cy="280"/>
            </a:xfrm>
            <a:prstGeom prst="line">
              <a:avLst/>
            </a:pr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Line 80">
              <a:extLst>
                <a:ext uri="{FF2B5EF4-FFF2-40B4-BE49-F238E27FC236}">
                  <a16:creationId xmlns:a16="http://schemas.microsoft.com/office/drawing/2014/main" id="{8056D99F-502D-9BA0-BE3C-712A90AE3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096"/>
              <a:ext cx="0" cy="26"/>
            </a:xfrm>
            <a:prstGeom prst="line">
              <a:avLst/>
            </a:pr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Line 81">
              <a:extLst>
                <a:ext uri="{FF2B5EF4-FFF2-40B4-BE49-F238E27FC236}">
                  <a16:creationId xmlns:a16="http://schemas.microsoft.com/office/drawing/2014/main" id="{553D3B56-BE68-B24F-8BC0-8371CE4D1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2283"/>
              <a:ext cx="85" cy="0"/>
            </a:xfrm>
            <a:prstGeom prst="line">
              <a:avLst/>
            </a:pr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Line 82">
              <a:extLst>
                <a:ext uri="{FF2B5EF4-FFF2-40B4-BE49-F238E27FC236}">
                  <a16:creationId xmlns:a16="http://schemas.microsoft.com/office/drawing/2014/main" id="{AEF62641-52BF-324D-2E3B-27530A701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0" y="1944"/>
              <a:ext cx="17" cy="0"/>
            </a:xfrm>
            <a:prstGeom prst="line">
              <a:avLst/>
            </a:pr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Line 83">
              <a:extLst>
                <a:ext uri="{FF2B5EF4-FFF2-40B4-BE49-F238E27FC236}">
                  <a16:creationId xmlns:a16="http://schemas.microsoft.com/office/drawing/2014/main" id="{7DB349AC-6327-4742-ABC0-D3D05DF17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0" y="2011"/>
              <a:ext cx="17" cy="0"/>
            </a:xfrm>
            <a:prstGeom prst="line">
              <a:avLst/>
            </a:pr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Line 84">
              <a:extLst>
                <a:ext uri="{FF2B5EF4-FFF2-40B4-BE49-F238E27FC236}">
                  <a16:creationId xmlns:a16="http://schemas.microsoft.com/office/drawing/2014/main" id="{1D6CC362-9AAD-CAF4-E691-E530FAA18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952"/>
              <a:ext cx="0" cy="17"/>
            </a:xfrm>
            <a:prstGeom prst="line">
              <a:avLst/>
            </a:pr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Line 85">
              <a:extLst>
                <a:ext uri="{FF2B5EF4-FFF2-40B4-BE49-F238E27FC236}">
                  <a16:creationId xmlns:a16="http://schemas.microsoft.com/office/drawing/2014/main" id="{9B6C3F14-4CA6-912B-4A79-1E869CFC6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1952"/>
              <a:ext cx="0" cy="17"/>
            </a:xfrm>
            <a:prstGeom prst="line">
              <a:avLst/>
            </a:pr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Line 86">
              <a:extLst>
                <a:ext uri="{FF2B5EF4-FFF2-40B4-BE49-F238E27FC236}">
                  <a16:creationId xmlns:a16="http://schemas.microsoft.com/office/drawing/2014/main" id="{65D6CFB8-82E9-43D6-DB19-B9270A5E8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986"/>
              <a:ext cx="0" cy="17"/>
            </a:xfrm>
            <a:prstGeom prst="line">
              <a:avLst/>
            </a:pr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Line 87">
              <a:extLst>
                <a:ext uri="{FF2B5EF4-FFF2-40B4-BE49-F238E27FC236}">
                  <a16:creationId xmlns:a16="http://schemas.microsoft.com/office/drawing/2014/main" id="{010DF45E-381F-4275-4F67-A9D6CA6DE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1986"/>
              <a:ext cx="0" cy="17"/>
            </a:xfrm>
            <a:prstGeom prst="line">
              <a:avLst/>
            </a:pr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0E2ED27B-202B-7141-464A-B8E8C0C60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2119"/>
              <a:ext cx="320" cy="308"/>
            </a:xfrm>
            <a:custGeom>
              <a:avLst/>
              <a:gdLst>
                <a:gd name="T0" fmla="*/ 92 w 151"/>
                <a:gd name="T1" fmla="*/ 145 h 145"/>
                <a:gd name="T2" fmla="*/ 90 w 151"/>
                <a:gd name="T3" fmla="*/ 141 h 145"/>
                <a:gd name="T4" fmla="*/ 63 w 151"/>
                <a:gd name="T5" fmla="*/ 133 h 145"/>
                <a:gd name="T6" fmla="*/ 60 w 151"/>
                <a:gd name="T7" fmla="*/ 132 h 145"/>
                <a:gd name="T8" fmla="*/ 33 w 151"/>
                <a:gd name="T9" fmla="*/ 108 h 145"/>
                <a:gd name="T10" fmla="*/ 21 w 151"/>
                <a:gd name="T11" fmla="*/ 89 h 145"/>
                <a:gd name="T12" fmla="*/ 21 w 151"/>
                <a:gd name="T13" fmla="*/ 76 h 145"/>
                <a:gd name="T14" fmla="*/ 21 w 151"/>
                <a:gd name="T15" fmla="*/ 76 h 145"/>
                <a:gd name="T16" fmla="*/ 44 w 151"/>
                <a:gd name="T17" fmla="*/ 81 h 145"/>
                <a:gd name="T18" fmla="*/ 52 w 151"/>
                <a:gd name="T19" fmla="*/ 93 h 145"/>
                <a:gd name="T20" fmla="*/ 3 w 151"/>
                <a:gd name="T21" fmla="*/ 20 h 145"/>
                <a:gd name="T22" fmla="*/ 7 w 151"/>
                <a:gd name="T23" fmla="*/ 4 h 145"/>
                <a:gd name="T24" fmla="*/ 7 w 151"/>
                <a:gd name="T25" fmla="*/ 4 h 145"/>
                <a:gd name="T26" fmla="*/ 23 w 151"/>
                <a:gd name="T27" fmla="*/ 7 h 145"/>
                <a:gd name="T28" fmla="*/ 50 w 151"/>
                <a:gd name="T29" fmla="*/ 48 h 145"/>
                <a:gd name="T30" fmla="*/ 45 w 151"/>
                <a:gd name="T31" fmla="*/ 40 h 145"/>
                <a:gd name="T32" fmla="*/ 49 w 151"/>
                <a:gd name="T33" fmla="*/ 24 h 145"/>
                <a:gd name="T34" fmla="*/ 49 w 151"/>
                <a:gd name="T35" fmla="*/ 24 h 145"/>
                <a:gd name="T36" fmla="*/ 65 w 151"/>
                <a:gd name="T37" fmla="*/ 27 h 145"/>
                <a:gd name="T38" fmla="*/ 73 w 151"/>
                <a:gd name="T39" fmla="*/ 39 h 145"/>
                <a:gd name="T40" fmla="*/ 70 w 151"/>
                <a:gd name="T41" fmla="*/ 35 h 145"/>
                <a:gd name="T42" fmla="*/ 73 w 151"/>
                <a:gd name="T43" fmla="*/ 19 h 145"/>
                <a:gd name="T44" fmla="*/ 73 w 151"/>
                <a:gd name="T45" fmla="*/ 19 h 145"/>
                <a:gd name="T46" fmla="*/ 89 w 151"/>
                <a:gd name="T47" fmla="*/ 22 h 145"/>
                <a:gd name="T48" fmla="*/ 98 w 151"/>
                <a:gd name="T49" fmla="*/ 34 h 145"/>
                <a:gd name="T50" fmla="*/ 94 w 151"/>
                <a:gd name="T51" fmla="*/ 29 h 145"/>
                <a:gd name="T52" fmla="*/ 98 w 151"/>
                <a:gd name="T53" fmla="*/ 13 h 145"/>
                <a:gd name="T54" fmla="*/ 98 w 151"/>
                <a:gd name="T55" fmla="*/ 13 h 145"/>
                <a:gd name="T56" fmla="*/ 114 w 151"/>
                <a:gd name="T57" fmla="*/ 16 h 145"/>
                <a:gd name="T58" fmla="*/ 132 w 151"/>
                <a:gd name="T59" fmla="*/ 43 h 145"/>
                <a:gd name="T60" fmla="*/ 149 w 151"/>
                <a:gd name="T61" fmla="*/ 87 h 145"/>
                <a:gd name="T62" fmla="*/ 149 w 151"/>
                <a:gd name="T63" fmla="*/ 92 h 145"/>
                <a:gd name="T64" fmla="*/ 148 w 151"/>
                <a:gd name="T65" fmla="*/ 102 h 145"/>
                <a:gd name="T66" fmla="*/ 151 w 151"/>
                <a:gd name="T67" fmla="*/ 10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145">
                  <a:moveTo>
                    <a:pt x="92" y="145"/>
                  </a:moveTo>
                  <a:cubicBezTo>
                    <a:pt x="90" y="141"/>
                    <a:pt x="90" y="141"/>
                    <a:pt x="90" y="141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62" y="133"/>
                    <a:pt x="61" y="132"/>
                    <a:pt x="60" y="132"/>
                  </a:cubicBezTo>
                  <a:cubicBezTo>
                    <a:pt x="49" y="126"/>
                    <a:pt x="40" y="118"/>
                    <a:pt x="33" y="108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18" y="84"/>
                    <a:pt x="16" y="80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6" y="72"/>
                    <a:pt x="41" y="76"/>
                    <a:pt x="44" y="81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14"/>
                    <a:pt x="1" y="7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0"/>
                    <a:pt x="20" y="1"/>
                    <a:pt x="23" y="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2" y="35"/>
                    <a:pt x="43" y="28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4" y="20"/>
                    <a:pt x="61" y="22"/>
                    <a:pt x="65" y="27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6" y="29"/>
                    <a:pt x="68" y="22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9" y="15"/>
                    <a:pt x="86" y="16"/>
                    <a:pt x="89" y="22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3" y="17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3" y="10"/>
                    <a:pt x="111" y="11"/>
                    <a:pt x="114" y="16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41" y="56"/>
                    <a:pt x="146" y="71"/>
                    <a:pt x="149" y="87"/>
                  </a:cubicBezTo>
                  <a:cubicBezTo>
                    <a:pt x="149" y="88"/>
                    <a:pt x="149" y="90"/>
                    <a:pt x="149" y="9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51" y="106"/>
                    <a:pt x="151" y="106"/>
                    <a:pt x="151" y="106"/>
                  </a:cubicBezTo>
                </a:path>
              </a:pathLst>
            </a:cu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34">
            <a:extLst>
              <a:ext uri="{FF2B5EF4-FFF2-40B4-BE49-F238E27FC236}">
                <a16:creationId xmlns:a16="http://schemas.microsoft.com/office/drawing/2014/main" id="{A4A1C6CF-75D3-32A1-53B1-340294ED50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24107" y="2940895"/>
            <a:ext cx="513547" cy="488105"/>
            <a:chOff x="2882" y="442"/>
            <a:chExt cx="545" cy="518"/>
          </a:xfrm>
        </p:grpSpPr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59BBB864-8727-C444-7799-5C3D062AD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529"/>
              <a:ext cx="159" cy="76"/>
            </a:xfrm>
            <a:custGeom>
              <a:avLst/>
              <a:gdLst>
                <a:gd name="T0" fmla="*/ 0 w 75"/>
                <a:gd name="T1" fmla="*/ 36 h 36"/>
                <a:gd name="T2" fmla="*/ 75 w 75"/>
                <a:gd name="T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36">
                  <a:moveTo>
                    <a:pt x="0" y="36"/>
                  </a:moveTo>
                  <a:cubicBezTo>
                    <a:pt x="18" y="14"/>
                    <a:pt x="45" y="0"/>
                    <a:pt x="75" y="0"/>
                  </a:cubicBezTo>
                </a:path>
              </a:pathLst>
            </a:cu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B7C8CF05-9077-0700-B371-D13B69CE2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800"/>
              <a:ext cx="150" cy="131"/>
            </a:xfrm>
            <a:custGeom>
              <a:avLst/>
              <a:gdLst>
                <a:gd name="T0" fmla="*/ 71 w 71"/>
                <a:gd name="T1" fmla="*/ 62 h 62"/>
                <a:gd name="T2" fmla="*/ 0 w 71"/>
                <a:gd name="T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" h="62">
                  <a:moveTo>
                    <a:pt x="71" y="62"/>
                  </a:moveTo>
                  <a:cubicBezTo>
                    <a:pt x="38" y="55"/>
                    <a:pt x="11" y="31"/>
                    <a:pt x="0" y="0"/>
                  </a:cubicBezTo>
                </a:path>
              </a:pathLst>
            </a:cu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99A59CD-D6DB-45FC-16B0-369A92CA6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647"/>
              <a:ext cx="44" cy="212"/>
            </a:xfrm>
            <a:custGeom>
              <a:avLst/>
              <a:gdLst>
                <a:gd name="T0" fmla="*/ 12 w 21"/>
                <a:gd name="T1" fmla="*/ 0 h 100"/>
                <a:gd name="T2" fmla="*/ 21 w 21"/>
                <a:gd name="T3" fmla="*/ 40 h 100"/>
                <a:gd name="T4" fmla="*/ 0 w 21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00">
                  <a:moveTo>
                    <a:pt x="12" y="0"/>
                  </a:moveTo>
                  <a:cubicBezTo>
                    <a:pt x="18" y="12"/>
                    <a:pt x="21" y="26"/>
                    <a:pt x="21" y="40"/>
                  </a:cubicBezTo>
                  <a:cubicBezTo>
                    <a:pt x="21" y="63"/>
                    <a:pt x="13" y="84"/>
                    <a:pt x="0" y="100"/>
                  </a:cubicBezTo>
                </a:path>
              </a:pathLst>
            </a:cu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8F92F26-019D-4051-FE5E-7BBD47C75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442"/>
              <a:ext cx="308" cy="222"/>
            </a:xfrm>
            <a:custGeom>
              <a:avLst/>
              <a:gdLst>
                <a:gd name="T0" fmla="*/ 0 w 146"/>
                <a:gd name="T1" fmla="*/ 42 h 105"/>
                <a:gd name="T2" fmla="*/ 64 w 146"/>
                <a:gd name="T3" fmla="*/ 7 h 105"/>
                <a:gd name="T4" fmla="*/ 146 w 146"/>
                <a:gd name="T5" fmla="*/ 65 h 105"/>
                <a:gd name="T6" fmla="*/ 126 w 146"/>
                <a:gd name="T7" fmla="*/ 65 h 105"/>
                <a:gd name="T8" fmla="*/ 69 w 146"/>
                <a:gd name="T9" fmla="*/ 99 h 105"/>
                <a:gd name="T10" fmla="*/ 9 w 146"/>
                <a:gd name="T11" fmla="*/ 6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05">
                  <a:moveTo>
                    <a:pt x="0" y="42"/>
                  </a:moveTo>
                  <a:cubicBezTo>
                    <a:pt x="12" y="14"/>
                    <a:pt x="33" y="0"/>
                    <a:pt x="64" y="7"/>
                  </a:cubicBezTo>
                  <a:cubicBezTo>
                    <a:pt x="97" y="14"/>
                    <a:pt x="124" y="41"/>
                    <a:pt x="146" y="65"/>
                  </a:cubicBezTo>
                  <a:cubicBezTo>
                    <a:pt x="140" y="62"/>
                    <a:pt x="129" y="65"/>
                    <a:pt x="126" y="65"/>
                  </a:cubicBezTo>
                  <a:cubicBezTo>
                    <a:pt x="102" y="70"/>
                    <a:pt x="91" y="93"/>
                    <a:pt x="69" y="99"/>
                  </a:cubicBezTo>
                  <a:cubicBezTo>
                    <a:pt x="46" y="105"/>
                    <a:pt x="18" y="87"/>
                    <a:pt x="9" y="66"/>
                  </a:cubicBezTo>
                </a:path>
              </a:pathLst>
            </a:cu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8A5B7524-443E-0118-2D74-16DE3F5C8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717"/>
              <a:ext cx="256" cy="243"/>
            </a:xfrm>
            <a:custGeom>
              <a:avLst/>
              <a:gdLst>
                <a:gd name="T0" fmla="*/ 106 w 121"/>
                <a:gd name="T1" fmla="*/ 13 h 115"/>
                <a:gd name="T2" fmla="*/ 96 w 121"/>
                <a:gd name="T3" fmla="*/ 85 h 115"/>
                <a:gd name="T4" fmla="*/ 0 w 121"/>
                <a:gd name="T5" fmla="*/ 115 h 115"/>
                <a:gd name="T6" fmla="*/ 12 w 121"/>
                <a:gd name="T7" fmla="*/ 99 h 115"/>
                <a:gd name="T8" fmla="*/ 19 w 121"/>
                <a:gd name="T9" fmla="*/ 33 h 115"/>
                <a:gd name="T10" fmla="*/ 82 w 121"/>
                <a:gd name="T11" fmla="*/ 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5">
                  <a:moveTo>
                    <a:pt x="106" y="13"/>
                  </a:moveTo>
                  <a:cubicBezTo>
                    <a:pt x="121" y="39"/>
                    <a:pt x="120" y="65"/>
                    <a:pt x="96" y="85"/>
                  </a:cubicBezTo>
                  <a:cubicBezTo>
                    <a:pt x="70" y="107"/>
                    <a:pt x="32" y="112"/>
                    <a:pt x="0" y="115"/>
                  </a:cubicBezTo>
                  <a:cubicBezTo>
                    <a:pt x="6" y="112"/>
                    <a:pt x="10" y="102"/>
                    <a:pt x="12" y="99"/>
                  </a:cubicBezTo>
                  <a:cubicBezTo>
                    <a:pt x="22" y="77"/>
                    <a:pt x="10" y="55"/>
                    <a:pt x="19" y="33"/>
                  </a:cubicBezTo>
                  <a:cubicBezTo>
                    <a:pt x="28" y="11"/>
                    <a:pt x="60" y="0"/>
                    <a:pt x="82" y="5"/>
                  </a:cubicBezTo>
                </a:path>
              </a:pathLst>
            </a:cu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18A100AB-A4D7-F2C3-AFE1-EAA46D68F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641"/>
              <a:ext cx="220" cy="302"/>
            </a:xfrm>
            <a:custGeom>
              <a:avLst/>
              <a:gdLst>
                <a:gd name="T0" fmla="*/ 67 w 104"/>
                <a:gd name="T1" fmla="*/ 141 h 143"/>
                <a:gd name="T2" fmla="*/ 7 w 104"/>
                <a:gd name="T3" fmla="*/ 99 h 143"/>
                <a:gd name="T4" fmla="*/ 24 w 104"/>
                <a:gd name="T5" fmla="*/ 0 h 143"/>
                <a:gd name="T6" fmla="*/ 33 w 104"/>
                <a:gd name="T7" fmla="*/ 18 h 143"/>
                <a:gd name="T8" fmla="*/ 88 w 104"/>
                <a:gd name="T9" fmla="*/ 54 h 143"/>
                <a:gd name="T10" fmla="*/ 84 w 104"/>
                <a:gd name="T11" fmla="*/ 1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43">
                  <a:moveTo>
                    <a:pt x="67" y="141"/>
                  </a:moveTo>
                  <a:cubicBezTo>
                    <a:pt x="37" y="143"/>
                    <a:pt x="14" y="129"/>
                    <a:pt x="7" y="99"/>
                  </a:cubicBezTo>
                  <a:cubicBezTo>
                    <a:pt x="0" y="66"/>
                    <a:pt x="12" y="30"/>
                    <a:pt x="24" y="0"/>
                  </a:cubicBezTo>
                  <a:cubicBezTo>
                    <a:pt x="24" y="7"/>
                    <a:pt x="31" y="15"/>
                    <a:pt x="33" y="18"/>
                  </a:cubicBezTo>
                  <a:cubicBezTo>
                    <a:pt x="48" y="37"/>
                    <a:pt x="73" y="37"/>
                    <a:pt x="88" y="54"/>
                  </a:cubicBezTo>
                  <a:cubicBezTo>
                    <a:pt x="104" y="72"/>
                    <a:pt x="99" y="106"/>
                    <a:pt x="84" y="123"/>
                  </a:cubicBezTo>
                </a:path>
              </a:pathLst>
            </a:cu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F77F65-7673-76EF-5B88-3B53F02E9003}"/>
              </a:ext>
            </a:extLst>
          </p:cNvPr>
          <p:cNvGrpSpPr>
            <a:grpSpLocks/>
          </p:cNvGrpSpPr>
          <p:nvPr/>
        </p:nvGrpSpPr>
        <p:grpSpPr>
          <a:xfrm>
            <a:off x="10287489" y="3813139"/>
            <a:ext cx="357414" cy="354448"/>
            <a:chOff x="8651874" y="3309935"/>
            <a:chExt cx="675528" cy="669924"/>
          </a:xfrm>
        </p:grpSpPr>
        <p:grpSp>
          <p:nvGrpSpPr>
            <p:cNvPr id="50" name="Group 63">
              <a:extLst>
                <a:ext uri="{FF2B5EF4-FFF2-40B4-BE49-F238E27FC236}">
                  <a16:creationId xmlns:a16="http://schemas.microsoft.com/office/drawing/2014/main" id="{FEB8FAE4-F7D2-FD56-A2F3-822B14642D7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651874" y="3309935"/>
              <a:ext cx="261937" cy="669924"/>
              <a:chOff x="5450" y="2085"/>
              <a:chExt cx="165" cy="422"/>
            </a:xfrm>
          </p:grpSpPr>
          <p:sp>
            <p:nvSpPr>
              <p:cNvPr id="56" name="Freeform 64">
                <a:extLst>
                  <a:ext uri="{FF2B5EF4-FFF2-40B4-BE49-F238E27FC236}">
                    <a16:creationId xmlns:a16="http://schemas.microsoft.com/office/drawing/2014/main" id="{67CF3AA7-29BD-36F6-B659-E6EEBCAB2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0" y="2368"/>
                <a:ext cx="15" cy="14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0" y="4"/>
                      <a:pt x="3" y="8"/>
                      <a:pt x="8" y="8"/>
                    </a:cubicBezTo>
                  </a:path>
                </a:pathLst>
              </a:custGeom>
              <a:grpFill/>
              <a:ln w="95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65">
                <a:extLst>
                  <a:ext uri="{FF2B5EF4-FFF2-40B4-BE49-F238E27FC236}">
                    <a16:creationId xmlns:a16="http://schemas.microsoft.com/office/drawing/2014/main" id="{76014643-DDC7-D584-D090-4A0C3A032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0" y="2368"/>
                <a:ext cx="15" cy="14"/>
              </a:xfrm>
              <a:custGeom>
                <a:avLst/>
                <a:gdLst>
                  <a:gd name="T0" fmla="*/ 0 w 8"/>
                  <a:gd name="T1" fmla="*/ 8 h 8"/>
                  <a:gd name="T2" fmla="*/ 8 w 8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cubicBezTo>
                      <a:pt x="4" y="8"/>
                      <a:pt x="8" y="4"/>
                      <a:pt x="8" y="0"/>
                    </a:cubicBezTo>
                  </a:path>
                </a:pathLst>
              </a:custGeom>
              <a:grpFill/>
              <a:ln w="95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66">
                <a:extLst>
                  <a:ext uri="{FF2B5EF4-FFF2-40B4-BE49-F238E27FC236}">
                    <a16:creationId xmlns:a16="http://schemas.microsoft.com/office/drawing/2014/main" id="{46363D34-DC87-376F-A48B-0C72E6CA1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" y="2236"/>
                <a:ext cx="89" cy="271"/>
              </a:xfrm>
              <a:custGeom>
                <a:avLst/>
                <a:gdLst>
                  <a:gd name="T0" fmla="*/ 0 w 48"/>
                  <a:gd name="T1" fmla="*/ 0 h 148"/>
                  <a:gd name="T2" fmla="*/ 0 w 48"/>
                  <a:gd name="T3" fmla="*/ 140 h 148"/>
                  <a:gd name="T4" fmla="*/ 8 w 48"/>
                  <a:gd name="T5" fmla="*/ 148 h 148"/>
                  <a:gd name="T6" fmla="*/ 8 w 48"/>
                  <a:gd name="T7" fmla="*/ 148 h 148"/>
                  <a:gd name="T8" fmla="*/ 16 w 48"/>
                  <a:gd name="T9" fmla="*/ 140 h 148"/>
                  <a:gd name="T10" fmla="*/ 16 w 48"/>
                  <a:gd name="T11" fmla="*/ 68 h 148"/>
                  <a:gd name="T12" fmla="*/ 32 w 48"/>
                  <a:gd name="T13" fmla="*/ 68 h 148"/>
                  <a:gd name="T14" fmla="*/ 32 w 48"/>
                  <a:gd name="T15" fmla="*/ 140 h 148"/>
                  <a:gd name="T16" fmla="*/ 40 w 48"/>
                  <a:gd name="T17" fmla="*/ 148 h 148"/>
                  <a:gd name="T18" fmla="*/ 40 w 48"/>
                  <a:gd name="T19" fmla="*/ 148 h 148"/>
                  <a:gd name="T20" fmla="*/ 48 w 48"/>
                  <a:gd name="T21" fmla="*/ 140 h 148"/>
                  <a:gd name="T22" fmla="*/ 48 w 48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148">
                    <a:moveTo>
                      <a:pt x="0" y="0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4"/>
                      <a:pt x="3" y="148"/>
                      <a:pt x="8" y="148"/>
                    </a:cubicBezTo>
                    <a:cubicBezTo>
                      <a:pt x="8" y="148"/>
                      <a:pt x="8" y="148"/>
                      <a:pt x="8" y="148"/>
                    </a:cubicBezTo>
                    <a:cubicBezTo>
                      <a:pt x="12" y="148"/>
                      <a:pt x="16" y="144"/>
                      <a:pt x="16" y="140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32" y="144"/>
                      <a:pt x="35" y="148"/>
                      <a:pt x="40" y="148"/>
                    </a:cubicBezTo>
                    <a:cubicBezTo>
                      <a:pt x="40" y="148"/>
                      <a:pt x="40" y="148"/>
                      <a:pt x="40" y="148"/>
                    </a:cubicBezTo>
                    <a:cubicBezTo>
                      <a:pt x="44" y="148"/>
                      <a:pt x="48" y="144"/>
                      <a:pt x="48" y="14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grpFill/>
              <a:ln w="95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67">
                <a:extLst>
                  <a:ext uri="{FF2B5EF4-FFF2-40B4-BE49-F238E27FC236}">
                    <a16:creationId xmlns:a16="http://schemas.microsoft.com/office/drawing/2014/main" id="{959215CA-0BF9-7B61-8F8E-786AA40BD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0" y="2192"/>
                <a:ext cx="165" cy="176"/>
              </a:xfrm>
              <a:custGeom>
                <a:avLst/>
                <a:gdLst>
                  <a:gd name="T0" fmla="*/ 0 w 88"/>
                  <a:gd name="T1" fmla="*/ 96 h 96"/>
                  <a:gd name="T2" fmla="*/ 0 w 88"/>
                  <a:gd name="T3" fmla="*/ 21 h 96"/>
                  <a:gd name="T4" fmla="*/ 22 w 88"/>
                  <a:gd name="T5" fmla="*/ 0 h 96"/>
                  <a:gd name="T6" fmla="*/ 44 w 88"/>
                  <a:gd name="T7" fmla="*/ 0 h 96"/>
                  <a:gd name="T8" fmla="*/ 66 w 88"/>
                  <a:gd name="T9" fmla="*/ 0 h 96"/>
                  <a:gd name="T10" fmla="*/ 88 w 88"/>
                  <a:gd name="T11" fmla="*/ 21 h 96"/>
                  <a:gd name="T12" fmla="*/ 88 w 8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96">
                    <a:moveTo>
                      <a:pt x="0" y="96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8" y="0"/>
                      <a:pt x="88" y="9"/>
                      <a:pt x="88" y="21"/>
                    </a:cubicBezTo>
                    <a:cubicBezTo>
                      <a:pt x="88" y="96"/>
                      <a:pt x="88" y="96"/>
                      <a:pt x="88" y="96"/>
                    </a:cubicBezTo>
                  </a:path>
                </a:pathLst>
              </a:custGeom>
              <a:grpFill/>
              <a:ln w="95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68">
                <a:extLst>
                  <a:ext uri="{FF2B5EF4-FFF2-40B4-BE49-F238E27FC236}">
                    <a16:creationId xmlns:a16="http://schemas.microsoft.com/office/drawing/2014/main" id="{5E40376C-1867-DA54-0DD6-4FAE9EC46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" y="2085"/>
                <a:ext cx="75" cy="79"/>
              </a:xfrm>
              <a:prstGeom prst="ellipse">
                <a:avLst/>
              </a:prstGeom>
              <a:grpFill/>
              <a:ln w="95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75">
              <a:extLst>
                <a:ext uri="{FF2B5EF4-FFF2-40B4-BE49-F238E27FC236}">
                  <a16:creationId xmlns:a16="http://schemas.microsoft.com/office/drawing/2014/main" id="{43483264-7DC1-9FAD-D593-11691E67AAF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948736" y="3314496"/>
              <a:ext cx="378666" cy="660238"/>
              <a:chOff x="5394" y="2860"/>
              <a:chExt cx="273" cy="476"/>
            </a:xfrm>
          </p:grpSpPr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id="{9E47BB25-F8D5-43A8-A5D1-BCE92018D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" y="3193"/>
                <a:ext cx="102" cy="143"/>
              </a:xfrm>
              <a:custGeom>
                <a:avLst/>
                <a:gdLst>
                  <a:gd name="T0" fmla="*/ 0 w 48"/>
                  <a:gd name="T1" fmla="*/ 0 h 68"/>
                  <a:gd name="T2" fmla="*/ 0 w 48"/>
                  <a:gd name="T3" fmla="*/ 60 h 68"/>
                  <a:gd name="T4" fmla="*/ 8 w 48"/>
                  <a:gd name="T5" fmla="*/ 68 h 68"/>
                  <a:gd name="T6" fmla="*/ 8 w 48"/>
                  <a:gd name="T7" fmla="*/ 68 h 68"/>
                  <a:gd name="T8" fmla="*/ 16 w 48"/>
                  <a:gd name="T9" fmla="*/ 60 h 68"/>
                  <a:gd name="T10" fmla="*/ 16 w 48"/>
                  <a:gd name="T11" fmla="*/ 0 h 68"/>
                  <a:gd name="T12" fmla="*/ 32 w 48"/>
                  <a:gd name="T13" fmla="*/ 0 h 68"/>
                  <a:gd name="T14" fmla="*/ 32 w 48"/>
                  <a:gd name="T15" fmla="*/ 60 h 68"/>
                  <a:gd name="T16" fmla="*/ 40 w 48"/>
                  <a:gd name="T17" fmla="*/ 68 h 68"/>
                  <a:gd name="T18" fmla="*/ 40 w 48"/>
                  <a:gd name="T19" fmla="*/ 68 h 68"/>
                  <a:gd name="T20" fmla="*/ 48 w 48"/>
                  <a:gd name="T21" fmla="*/ 60 h 68"/>
                  <a:gd name="T22" fmla="*/ 48 w 48"/>
                  <a:gd name="T2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68">
                    <a:moveTo>
                      <a:pt x="0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3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12" y="68"/>
                      <a:pt x="16" y="64"/>
                      <a:pt x="16" y="6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4"/>
                      <a:pt x="35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68"/>
                      <a:pt x="48" y="64"/>
                      <a:pt x="48" y="60"/>
                    </a:cubicBez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grpFill/>
              <a:ln w="95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id="{69AE555D-3F83-4573-FE6C-D76C72251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" y="2972"/>
                <a:ext cx="273" cy="212"/>
              </a:xfrm>
              <a:custGeom>
                <a:avLst/>
                <a:gdLst>
                  <a:gd name="T0" fmla="*/ 120 w 128"/>
                  <a:gd name="T1" fmla="*/ 100 h 100"/>
                  <a:gd name="T2" fmla="*/ 128 w 128"/>
                  <a:gd name="T3" fmla="*/ 92 h 100"/>
                  <a:gd name="T4" fmla="*/ 108 w 128"/>
                  <a:gd name="T5" fmla="*/ 21 h 100"/>
                  <a:gd name="T6" fmla="*/ 86 w 128"/>
                  <a:gd name="T7" fmla="*/ 0 h 100"/>
                  <a:gd name="T8" fmla="*/ 64 w 128"/>
                  <a:gd name="T9" fmla="*/ 0 h 100"/>
                  <a:gd name="T10" fmla="*/ 41 w 128"/>
                  <a:gd name="T11" fmla="*/ 0 h 100"/>
                  <a:gd name="T12" fmla="*/ 20 w 128"/>
                  <a:gd name="T13" fmla="*/ 21 h 100"/>
                  <a:gd name="T14" fmla="*/ 0 w 128"/>
                  <a:gd name="T15" fmla="*/ 92 h 100"/>
                  <a:gd name="T16" fmla="*/ 8 w 128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00">
                    <a:moveTo>
                      <a:pt x="120" y="100"/>
                    </a:moveTo>
                    <a:cubicBezTo>
                      <a:pt x="124" y="100"/>
                      <a:pt x="128" y="96"/>
                      <a:pt x="128" y="92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4" y="8"/>
                      <a:pt x="98" y="0"/>
                      <a:pt x="8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9" y="0"/>
                      <a:pt x="24" y="8"/>
                      <a:pt x="20" y="2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6"/>
                      <a:pt x="3" y="100"/>
                      <a:pt x="8" y="100"/>
                    </a:cubicBezTo>
                  </a:path>
                </a:pathLst>
              </a:custGeom>
              <a:grpFill/>
              <a:ln w="95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id="{AF9609AE-AF76-EC00-C469-F4FC63973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" y="3015"/>
                <a:ext cx="188" cy="178"/>
              </a:xfrm>
              <a:custGeom>
                <a:avLst/>
                <a:gdLst>
                  <a:gd name="T0" fmla="*/ 51 w 188"/>
                  <a:gd name="T1" fmla="*/ 0 h 178"/>
                  <a:gd name="T2" fmla="*/ 43 w 188"/>
                  <a:gd name="T3" fmla="*/ 67 h 178"/>
                  <a:gd name="T4" fmla="*/ 0 w 188"/>
                  <a:gd name="T5" fmla="*/ 178 h 178"/>
                  <a:gd name="T6" fmla="*/ 188 w 188"/>
                  <a:gd name="T7" fmla="*/ 178 h 178"/>
                  <a:gd name="T8" fmla="*/ 145 w 188"/>
                  <a:gd name="T9" fmla="*/ 67 h 178"/>
                  <a:gd name="T10" fmla="*/ 137 w 188"/>
                  <a:gd name="T11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178">
                    <a:moveTo>
                      <a:pt x="51" y="0"/>
                    </a:moveTo>
                    <a:lnTo>
                      <a:pt x="43" y="67"/>
                    </a:lnTo>
                    <a:lnTo>
                      <a:pt x="0" y="178"/>
                    </a:lnTo>
                    <a:lnTo>
                      <a:pt x="188" y="178"/>
                    </a:lnTo>
                    <a:lnTo>
                      <a:pt x="145" y="67"/>
                    </a:lnTo>
                    <a:lnTo>
                      <a:pt x="137" y="0"/>
                    </a:lnTo>
                  </a:path>
                </a:pathLst>
              </a:custGeom>
              <a:grpFill/>
              <a:ln w="95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id="{75DFD662-88CE-E672-28E4-4E834C333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" y="2860"/>
                <a:ext cx="86" cy="87"/>
              </a:xfrm>
              <a:prstGeom prst="ellipse">
                <a:avLst/>
              </a:prstGeom>
              <a:grpFill/>
              <a:ln w="9525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A073C34-5450-40C8-5E7E-34657F3C4FCC}"/>
              </a:ext>
            </a:extLst>
          </p:cNvPr>
          <p:cNvGrpSpPr>
            <a:grpSpLocks/>
          </p:cNvGrpSpPr>
          <p:nvPr/>
        </p:nvGrpSpPr>
        <p:grpSpPr>
          <a:xfrm>
            <a:off x="8475914" y="3668579"/>
            <a:ext cx="583003" cy="370622"/>
            <a:chOff x="5318125" y="2940051"/>
            <a:chExt cx="1555751" cy="989012"/>
          </a:xfrm>
        </p:grpSpPr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D33C7AC2-833C-2015-CE6F-A46E87B38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063" y="3479801"/>
              <a:ext cx="361950" cy="300038"/>
            </a:xfrm>
            <a:custGeom>
              <a:avLst/>
              <a:gdLst>
                <a:gd name="T0" fmla="*/ 11 w 139"/>
                <a:gd name="T1" fmla="*/ 81 h 115"/>
                <a:gd name="T2" fmla="*/ 5 w 139"/>
                <a:gd name="T3" fmla="*/ 105 h 115"/>
                <a:gd name="T4" fmla="*/ 28 w 139"/>
                <a:gd name="T5" fmla="*/ 110 h 115"/>
                <a:gd name="T6" fmla="*/ 28 w 139"/>
                <a:gd name="T7" fmla="*/ 110 h 115"/>
                <a:gd name="T8" fmla="*/ 59 w 139"/>
                <a:gd name="T9" fmla="*/ 93 h 115"/>
                <a:gd name="T10" fmla="*/ 59 w 139"/>
                <a:gd name="T11" fmla="*/ 93 h 115"/>
                <a:gd name="T12" fmla="*/ 63 w 139"/>
                <a:gd name="T13" fmla="*/ 95 h 115"/>
                <a:gd name="T14" fmla="*/ 76 w 139"/>
                <a:gd name="T15" fmla="*/ 95 h 115"/>
                <a:gd name="T16" fmla="*/ 80 w 139"/>
                <a:gd name="T17" fmla="*/ 93 h 115"/>
                <a:gd name="T18" fmla="*/ 80 w 139"/>
                <a:gd name="T19" fmla="*/ 93 h 115"/>
                <a:gd name="T20" fmla="*/ 111 w 139"/>
                <a:gd name="T21" fmla="*/ 110 h 115"/>
                <a:gd name="T22" fmla="*/ 134 w 139"/>
                <a:gd name="T23" fmla="*/ 104 h 115"/>
                <a:gd name="T24" fmla="*/ 128 w 139"/>
                <a:gd name="T25" fmla="*/ 81 h 115"/>
                <a:gd name="T26" fmla="*/ 99 w 139"/>
                <a:gd name="T27" fmla="*/ 63 h 115"/>
                <a:gd name="T28" fmla="*/ 99 w 139"/>
                <a:gd name="T29" fmla="*/ 37 h 115"/>
                <a:gd name="T30" fmla="*/ 111 w 139"/>
                <a:gd name="T31" fmla="*/ 44 h 115"/>
                <a:gd name="T32" fmla="*/ 134 w 139"/>
                <a:gd name="T33" fmla="*/ 38 h 115"/>
                <a:gd name="T34" fmla="*/ 128 w 139"/>
                <a:gd name="T35" fmla="*/ 15 h 115"/>
                <a:gd name="T36" fmla="*/ 103 w 139"/>
                <a:gd name="T37" fmla="*/ 1 h 115"/>
                <a:gd name="T38" fmla="*/ 94 w 139"/>
                <a:gd name="T39" fmla="*/ 1 h 115"/>
                <a:gd name="T40" fmla="*/ 84 w 139"/>
                <a:gd name="T41" fmla="*/ 0 h 115"/>
                <a:gd name="T42" fmla="*/ 84 w 139"/>
                <a:gd name="T43" fmla="*/ 59 h 115"/>
                <a:gd name="T44" fmla="*/ 57 w 139"/>
                <a:gd name="T45" fmla="*/ 59 h 115"/>
                <a:gd name="T46" fmla="*/ 57 w 139"/>
                <a:gd name="T47" fmla="*/ 0 h 115"/>
                <a:gd name="T48" fmla="*/ 40 w 139"/>
                <a:gd name="T49" fmla="*/ 1 h 115"/>
                <a:gd name="T50" fmla="*/ 11 w 139"/>
                <a:gd name="T51" fmla="*/ 15 h 115"/>
                <a:gd name="T52" fmla="*/ 5 w 139"/>
                <a:gd name="T53" fmla="*/ 38 h 115"/>
                <a:gd name="T54" fmla="*/ 28 w 139"/>
                <a:gd name="T55" fmla="*/ 44 h 115"/>
                <a:gd name="T56" fmla="*/ 28 w 139"/>
                <a:gd name="T57" fmla="*/ 44 h 115"/>
                <a:gd name="T58" fmla="*/ 41 w 139"/>
                <a:gd name="T59" fmla="*/ 37 h 115"/>
                <a:gd name="T60" fmla="*/ 41 w 139"/>
                <a:gd name="T61" fmla="*/ 63 h 115"/>
                <a:gd name="T62" fmla="*/ 11 w 139"/>
                <a:gd name="T63" fmla="*/ 8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15">
                  <a:moveTo>
                    <a:pt x="11" y="81"/>
                  </a:moveTo>
                  <a:cubicBezTo>
                    <a:pt x="3" y="86"/>
                    <a:pt x="0" y="97"/>
                    <a:pt x="5" y="105"/>
                  </a:cubicBezTo>
                  <a:cubicBezTo>
                    <a:pt x="10" y="112"/>
                    <a:pt x="20" y="115"/>
                    <a:pt x="28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4"/>
                    <a:pt x="62" y="95"/>
                    <a:pt x="63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8" y="95"/>
                    <a:pt x="79" y="94"/>
                    <a:pt x="80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9" y="115"/>
                    <a:pt x="129" y="112"/>
                    <a:pt x="134" y="104"/>
                  </a:cubicBezTo>
                  <a:cubicBezTo>
                    <a:pt x="139" y="97"/>
                    <a:pt x="136" y="86"/>
                    <a:pt x="128" y="81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9" y="49"/>
                    <a:pt x="129" y="46"/>
                    <a:pt x="134" y="38"/>
                  </a:cubicBezTo>
                  <a:cubicBezTo>
                    <a:pt x="139" y="30"/>
                    <a:pt x="136" y="20"/>
                    <a:pt x="128" y="15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94" y="1"/>
                    <a:pt x="94" y="1"/>
                  </a:cubicBezTo>
                  <a:cubicBezTo>
                    <a:pt x="93" y="0"/>
                    <a:pt x="85" y="0"/>
                    <a:pt x="84" y="0"/>
                  </a:cubicBezTo>
                  <a:cubicBezTo>
                    <a:pt x="84" y="2"/>
                    <a:pt x="84" y="44"/>
                    <a:pt x="84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44" y="1"/>
                    <a:pt x="40" y="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3" y="20"/>
                    <a:pt x="0" y="30"/>
                    <a:pt x="5" y="38"/>
                  </a:cubicBezTo>
                  <a:cubicBezTo>
                    <a:pt x="10" y="46"/>
                    <a:pt x="20" y="49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63"/>
                    <a:pt x="41" y="63"/>
                    <a:pt x="41" y="63"/>
                  </a:cubicBezTo>
                  <a:lnTo>
                    <a:pt x="11" y="81"/>
                  </a:lnTo>
                  <a:close/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8CC2F92B-D802-2B8A-0E2F-D1591B99D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5" y="3633788"/>
              <a:ext cx="46038" cy="88900"/>
            </a:xfrm>
            <a:custGeom>
              <a:avLst/>
              <a:gdLst>
                <a:gd name="T0" fmla="*/ 29 w 29"/>
                <a:gd name="T1" fmla="*/ 56 h 56"/>
                <a:gd name="T2" fmla="*/ 0 w 29"/>
                <a:gd name="T3" fmla="*/ 7 h 56"/>
                <a:gd name="T4" fmla="*/ 26 w 29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6">
                  <a:moveTo>
                    <a:pt x="29" y="56"/>
                  </a:moveTo>
                  <a:lnTo>
                    <a:pt x="0" y="7"/>
                  </a:lnTo>
                  <a:lnTo>
                    <a:pt x="26" y="0"/>
                  </a:ln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1897404E-174D-4010-3495-7321C98D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025" y="3633788"/>
              <a:ext cx="49213" cy="88900"/>
            </a:xfrm>
            <a:custGeom>
              <a:avLst/>
              <a:gdLst>
                <a:gd name="T0" fmla="*/ 6 w 31"/>
                <a:gd name="T1" fmla="*/ 0 h 56"/>
                <a:gd name="T2" fmla="*/ 31 w 31"/>
                <a:gd name="T3" fmla="*/ 7 h 56"/>
                <a:gd name="T4" fmla="*/ 0 w 31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56">
                  <a:moveTo>
                    <a:pt x="6" y="0"/>
                  </a:moveTo>
                  <a:lnTo>
                    <a:pt x="31" y="7"/>
                  </a:lnTo>
                  <a:lnTo>
                    <a:pt x="0" y="56"/>
                  </a:ln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Oval 13">
              <a:extLst>
                <a:ext uri="{FF2B5EF4-FFF2-40B4-BE49-F238E27FC236}">
                  <a16:creationId xmlns:a16="http://schemas.microsoft.com/office/drawing/2014/main" id="{9397D93A-E1D0-41E2-B4E6-B246558B4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950" y="3325813"/>
              <a:ext cx="128588" cy="128588"/>
            </a:xfrm>
            <a:prstGeom prst="ellipse">
              <a:avLst/>
            </a:pr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36FB67E0-7DF2-BCEA-67A9-5D23FB7E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3549651"/>
              <a:ext cx="25400" cy="22225"/>
            </a:xfrm>
            <a:custGeom>
              <a:avLst/>
              <a:gdLst>
                <a:gd name="T0" fmla="*/ 0 w 10"/>
                <a:gd name="T1" fmla="*/ 8 h 8"/>
                <a:gd name="T2" fmla="*/ 10 w 10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cubicBezTo>
                    <a:pt x="5" y="8"/>
                    <a:pt x="10" y="4"/>
                    <a:pt x="10" y="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E13B0AB7-5E36-2102-C84E-2F200984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3336926"/>
              <a:ext cx="142875" cy="438150"/>
            </a:xfrm>
            <a:custGeom>
              <a:avLst/>
              <a:gdLst>
                <a:gd name="T0" fmla="*/ 0 w 55"/>
                <a:gd name="T1" fmla="*/ 0 h 168"/>
                <a:gd name="T2" fmla="*/ 0 w 55"/>
                <a:gd name="T3" fmla="*/ 159 h 168"/>
                <a:gd name="T4" fmla="*/ 9 w 55"/>
                <a:gd name="T5" fmla="*/ 168 h 168"/>
                <a:gd name="T6" fmla="*/ 9 w 55"/>
                <a:gd name="T7" fmla="*/ 168 h 168"/>
                <a:gd name="T8" fmla="*/ 18 w 55"/>
                <a:gd name="T9" fmla="*/ 159 h 168"/>
                <a:gd name="T10" fmla="*/ 18 w 55"/>
                <a:gd name="T11" fmla="*/ 77 h 168"/>
                <a:gd name="T12" fmla="*/ 37 w 55"/>
                <a:gd name="T13" fmla="*/ 77 h 168"/>
                <a:gd name="T14" fmla="*/ 37 w 55"/>
                <a:gd name="T15" fmla="*/ 159 h 168"/>
                <a:gd name="T16" fmla="*/ 46 w 55"/>
                <a:gd name="T17" fmla="*/ 168 h 168"/>
                <a:gd name="T18" fmla="*/ 46 w 55"/>
                <a:gd name="T19" fmla="*/ 168 h 168"/>
                <a:gd name="T20" fmla="*/ 55 w 55"/>
                <a:gd name="T21" fmla="*/ 159 h 168"/>
                <a:gd name="T22" fmla="*/ 55 w 55"/>
                <a:gd name="T2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68">
                  <a:moveTo>
                    <a:pt x="0" y="0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63"/>
                    <a:pt x="3" y="168"/>
                    <a:pt x="9" y="168"/>
                  </a:cubicBezTo>
                  <a:cubicBezTo>
                    <a:pt x="9" y="168"/>
                    <a:pt x="9" y="168"/>
                    <a:pt x="9" y="168"/>
                  </a:cubicBezTo>
                  <a:cubicBezTo>
                    <a:pt x="14" y="168"/>
                    <a:pt x="18" y="163"/>
                    <a:pt x="18" y="159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3"/>
                    <a:pt x="40" y="168"/>
                    <a:pt x="46" y="168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50" y="168"/>
                    <a:pt x="55" y="163"/>
                    <a:pt x="55" y="159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94188CCB-CEAE-9E52-A181-3021AAF80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813" y="3265488"/>
              <a:ext cx="268288" cy="284163"/>
            </a:xfrm>
            <a:custGeom>
              <a:avLst/>
              <a:gdLst>
                <a:gd name="T0" fmla="*/ 0 w 103"/>
                <a:gd name="T1" fmla="*/ 109 h 109"/>
                <a:gd name="T2" fmla="*/ 0 w 103"/>
                <a:gd name="T3" fmla="*/ 24 h 109"/>
                <a:gd name="T4" fmla="*/ 26 w 103"/>
                <a:gd name="T5" fmla="*/ 0 h 109"/>
                <a:gd name="T6" fmla="*/ 51 w 103"/>
                <a:gd name="T7" fmla="*/ 0 h 109"/>
                <a:gd name="T8" fmla="*/ 77 w 103"/>
                <a:gd name="T9" fmla="*/ 0 h 109"/>
                <a:gd name="T10" fmla="*/ 103 w 103"/>
                <a:gd name="T11" fmla="*/ 24 h 109"/>
                <a:gd name="T12" fmla="*/ 103 w 103"/>
                <a:gd name="T1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9">
                  <a:moveTo>
                    <a:pt x="0" y="10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2" y="0"/>
                    <a:pt x="2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0"/>
                    <a:pt x="103" y="10"/>
                    <a:pt x="103" y="24"/>
                  </a:cubicBezTo>
                  <a:cubicBezTo>
                    <a:pt x="103" y="109"/>
                    <a:pt x="103" y="109"/>
                    <a:pt x="103" y="109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D2CAF179-DC71-2EAA-FC71-8D422D86B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813" y="3549651"/>
              <a:ext cx="26988" cy="22225"/>
            </a:xfrm>
            <a:custGeom>
              <a:avLst/>
              <a:gdLst>
                <a:gd name="T0" fmla="*/ 0 w 10"/>
                <a:gd name="T1" fmla="*/ 0 h 8"/>
                <a:gd name="T2" fmla="*/ 10 w 10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cubicBezTo>
                    <a:pt x="0" y="4"/>
                    <a:pt x="3" y="8"/>
                    <a:pt x="10" y="8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2B6A35AD-C7D9-9BD7-D4CE-2D628C37D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3549651"/>
              <a:ext cx="25400" cy="22225"/>
            </a:xfrm>
            <a:custGeom>
              <a:avLst/>
              <a:gdLst>
                <a:gd name="T0" fmla="*/ 0 w 10"/>
                <a:gd name="T1" fmla="*/ 8 h 8"/>
                <a:gd name="T2" fmla="*/ 10 w 10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cubicBezTo>
                    <a:pt x="5" y="8"/>
                    <a:pt x="10" y="4"/>
                    <a:pt x="10" y="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AE91D20C-E3CC-B6DB-F645-99AB94AAB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3" y="3336926"/>
              <a:ext cx="142875" cy="438150"/>
            </a:xfrm>
            <a:custGeom>
              <a:avLst/>
              <a:gdLst>
                <a:gd name="T0" fmla="*/ 0 w 55"/>
                <a:gd name="T1" fmla="*/ 0 h 168"/>
                <a:gd name="T2" fmla="*/ 0 w 55"/>
                <a:gd name="T3" fmla="*/ 159 h 168"/>
                <a:gd name="T4" fmla="*/ 9 w 55"/>
                <a:gd name="T5" fmla="*/ 168 h 168"/>
                <a:gd name="T6" fmla="*/ 9 w 55"/>
                <a:gd name="T7" fmla="*/ 168 h 168"/>
                <a:gd name="T8" fmla="*/ 18 w 55"/>
                <a:gd name="T9" fmla="*/ 159 h 168"/>
                <a:gd name="T10" fmla="*/ 18 w 55"/>
                <a:gd name="T11" fmla="*/ 77 h 168"/>
                <a:gd name="T12" fmla="*/ 37 w 55"/>
                <a:gd name="T13" fmla="*/ 77 h 168"/>
                <a:gd name="T14" fmla="*/ 37 w 55"/>
                <a:gd name="T15" fmla="*/ 159 h 168"/>
                <a:gd name="T16" fmla="*/ 46 w 55"/>
                <a:gd name="T17" fmla="*/ 168 h 168"/>
                <a:gd name="T18" fmla="*/ 46 w 55"/>
                <a:gd name="T19" fmla="*/ 168 h 168"/>
                <a:gd name="T20" fmla="*/ 55 w 55"/>
                <a:gd name="T21" fmla="*/ 159 h 168"/>
                <a:gd name="T22" fmla="*/ 55 w 55"/>
                <a:gd name="T2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68">
                  <a:moveTo>
                    <a:pt x="0" y="0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63"/>
                    <a:pt x="3" y="168"/>
                    <a:pt x="9" y="168"/>
                  </a:cubicBezTo>
                  <a:cubicBezTo>
                    <a:pt x="9" y="168"/>
                    <a:pt x="9" y="168"/>
                    <a:pt x="9" y="168"/>
                  </a:cubicBezTo>
                  <a:cubicBezTo>
                    <a:pt x="14" y="168"/>
                    <a:pt x="18" y="163"/>
                    <a:pt x="18" y="159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3"/>
                    <a:pt x="40" y="168"/>
                    <a:pt x="46" y="168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50" y="168"/>
                    <a:pt x="55" y="163"/>
                    <a:pt x="55" y="159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5DFB11A5-6204-3FFA-BAB6-674D7B8A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813" y="3265488"/>
              <a:ext cx="268288" cy="284163"/>
            </a:xfrm>
            <a:custGeom>
              <a:avLst/>
              <a:gdLst>
                <a:gd name="T0" fmla="*/ 0 w 103"/>
                <a:gd name="T1" fmla="*/ 109 h 109"/>
                <a:gd name="T2" fmla="*/ 0 w 103"/>
                <a:gd name="T3" fmla="*/ 24 h 109"/>
                <a:gd name="T4" fmla="*/ 26 w 103"/>
                <a:gd name="T5" fmla="*/ 0 h 109"/>
                <a:gd name="T6" fmla="*/ 51 w 103"/>
                <a:gd name="T7" fmla="*/ 0 h 109"/>
                <a:gd name="T8" fmla="*/ 77 w 103"/>
                <a:gd name="T9" fmla="*/ 0 h 109"/>
                <a:gd name="T10" fmla="*/ 103 w 103"/>
                <a:gd name="T11" fmla="*/ 24 h 109"/>
                <a:gd name="T12" fmla="*/ 103 w 103"/>
                <a:gd name="T1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9">
                  <a:moveTo>
                    <a:pt x="0" y="10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2" y="0"/>
                    <a:pt x="2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0"/>
                    <a:pt x="103" y="10"/>
                    <a:pt x="103" y="24"/>
                  </a:cubicBezTo>
                  <a:cubicBezTo>
                    <a:pt x="103" y="109"/>
                    <a:pt x="103" y="109"/>
                    <a:pt x="103" y="109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90447440-7EAB-2D44-CAA3-462921B97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5013" y="3094038"/>
              <a:ext cx="117475" cy="125413"/>
            </a:xfrm>
            <a:prstGeom prst="ellipse">
              <a:avLst/>
            </a:pr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CB20099A-D438-A7D6-C4F8-C0C34DDFA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5" y="3500438"/>
              <a:ext cx="30163" cy="26988"/>
            </a:xfrm>
            <a:custGeom>
              <a:avLst/>
              <a:gdLst>
                <a:gd name="T0" fmla="*/ 0 w 12"/>
                <a:gd name="T1" fmla="*/ 0 h 10"/>
                <a:gd name="T2" fmla="*/ 12 w 12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cubicBezTo>
                    <a:pt x="0" y="5"/>
                    <a:pt x="5" y="10"/>
                    <a:pt x="12" y="1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14755450-A8AF-9EAE-6CE1-E331CA3B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625" y="3500438"/>
              <a:ext cx="31750" cy="26988"/>
            </a:xfrm>
            <a:custGeom>
              <a:avLst/>
              <a:gdLst>
                <a:gd name="T0" fmla="*/ 0 w 12"/>
                <a:gd name="T1" fmla="*/ 10 h 10"/>
                <a:gd name="T2" fmla="*/ 12 w 12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6" y="10"/>
                    <a:pt x="12" y="5"/>
                    <a:pt x="12" y="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E31126D5-90D6-D19A-E002-2CFEE15F1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3" y="3236913"/>
              <a:ext cx="174625" cy="538163"/>
            </a:xfrm>
            <a:custGeom>
              <a:avLst/>
              <a:gdLst>
                <a:gd name="T0" fmla="*/ 0 w 67"/>
                <a:gd name="T1" fmla="*/ 0 h 206"/>
                <a:gd name="T2" fmla="*/ 0 w 67"/>
                <a:gd name="T3" fmla="*/ 195 h 206"/>
                <a:gd name="T4" fmla="*/ 11 w 67"/>
                <a:gd name="T5" fmla="*/ 206 h 206"/>
                <a:gd name="T6" fmla="*/ 11 w 67"/>
                <a:gd name="T7" fmla="*/ 206 h 206"/>
                <a:gd name="T8" fmla="*/ 22 w 67"/>
                <a:gd name="T9" fmla="*/ 195 h 206"/>
                <a:gd name="T10" fmla="*/ 22 w 67"/>
                <a:gd name="T11" fmla="*/ 95 h 206"/>
                <a:gd name="T12" fmla="*/ 45 w 67"/>
                <a:gd name="T13" fmla="*/ 95 h 206"/>
                <a:gd name="T14" fmla="*/ 45 w 67"/>
                <a:gd name="T15" fmla="*/ 195 h 206"/>
                <a:gd name="T16" fmla="*/ 56 w 67"/>
                <a:gd name="T17" fmla="*/ 206 h 206"/>
                <a:gd name="T18" fmla="*/ 56 w 67"/>
                <a:gd name="T19" fmla="*/ 206 h 206"/>
                <a:gd name="T20" fmla="*/ 67 w 67"/>
                <a:gd name="T21" fmla="*/ 195 h 206"/>
                <a:gd name="T22" fmla="*/ 67 w 67"/>
                <a:gd name="T2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206">
                  <a:moveTo>
                    <a:pt x="0" y="0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0" y="200"/>
                    <a:pt x="4" y="206"/>
                    <a:pt x="11" y="206"/>
                  </a:cubicBezTo>
                  <a:cubicBezTo>
                    <a:pt x="11" y="206"/>
                    <a:pt x="11" y="206"/>
                    <a:pt x="11" y="206"/>
                  </a:cubicBezTo>
                  <a:cubicBezTo>
                    <a:pt x="17" y="206"/>
                    <a:pt x="22" y="200"/>
                    <a:pt x="22" y="1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5" y="195"/>
                    <a:pt x="45" y="195"/>
                    <a:pt x="45" y="195"/>
                  </a:cubicBezTo>
                  <a:cubicBezTo>
                    <a:pt x="45" y="200"/>
                    <a:pt x="49" y="206"/>
                    <a:pt x="56" y="206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61" y="206"/>
                    <a:pt x="67" y="200"/>
                    <a:pt x="67" y="195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957E20C1-99D4-3A57-A81A-655040296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5" y="3151188"/>
              <a:ext cx="330200" cy="349250"/>
            </a:xfrm>
            <a:custGeom>
              <a:avLst/>
              <a:gdLst>
                <a:gd name="T0" fmla="*/ 0 w 127"/>
                <a:gd name="T1" fmla="*/ 134 h 134"/>
                <a:gd name="T2" fmla="*/ 0 w 127"/>
                <a:gd name="T3" fmla="*/ 29 h 134"/>
                <a:gd name="T4" fmla="*/ 32 w 127"/>
                <a:gd name="T5" fmla="*/ 0 h 134"/>
                <a:gd name="T6" fmla="*/ 63 w 127"/>
                <a:gd name="T7" fmla="*/ 0 h 134"/>
                <a:gd name="T8" fmla="*/ 95 w 127"/>
                <a:gd name="T9" fmla="*/ 0 h 134"/>
                <a:gd name="T10" fmla="*/ 127 w 127"/>
                <a:gd name="T11" fmla="*/ 29 h 134"/>
                <a:gd name="T12" fmla="*/ 127 w 127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34">
                  <a:moveTo>
                    <a:pt x="0" y="13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2"/>
                    <a:pt x="15" y="0"/>
                    <a:pt x="3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12" y="0"/>
                    <a:pt x="127" y="12"/>
                    <a:pt x="127" y="29"/>
                  </a:cubicBezTo>
                  <a:cubicBezTo>
                    <a:pt x="127" y="134"/>
                    <a:pt x="127" y="134"/>
                    <a:pt x="127" y="134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9B7F43EB-1E68-DB56-FAF1-37C3971E2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5" y="3500438"/>
              <a:ext cx="30163" cy="26988"/>
            </a:xfrm>
            <a:custGeom>
              <a:avLst/>
              <a:gdLst>
                <a:gd name="T0" fmla="*/ 0 w 12"/>
                <a:gd name="T1" fmla="*/ 0 h 10"/>
                <a:gd name="T2" fmla="*/ 12 w 12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cubicBezTo>
                    <a:pt x="0" y="5"/>
                    <a:pt x="5" y="10"/>
                    <a:pt x="12" y="1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7F74F92E-AFA5-6669-BF1B-15D9BD2D2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625" y="3500438"/>
              <a:ext cx="31750" cy="26988"/>
            </a:xfrm>
            <a:custGeom>
              <a:avLst/>
              <a:gdLst>
                <a:gd name="T0" fmla="*/ 0 w 12"/>
                <a:gd name="T1" fmla="*/ 10 h 10"/>
                <a:gd name="T2" fmla="*/ 12 w 12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6" y="10"/>
                    <a:pt x="12" y="5"/>
                    <a:pt x="12" y="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CF61F7B6-0B16-EE2C-D9A8-B19669F87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3" y="3236913"/>
              <a:ext cx="174625" cy="538163"/>
            </a:xfrm>
            <a:custGeom>
              <a:avLst/>
              <a:gdLst>
                <a:gd name="T0" fmla="*/ 0 w 67"/>
                <a:gd name="T1" fmla="*/ 0 h 206"/>
                <a:gd name="T2" fmla="*/ 0 w 67"/>
                <a:gd name="T3" fmla="*/ 195 h 206"/>
                <a:gd name="T4" fmla="*/ 11 w 67"/>
                <a:gd name="T5" fmla="*/ 206 h 206"/>
                <a:gd name="T6" fmla="*/ 11 w 67"/>
                <a:gd name="T7" fmla="*/ 206 h 206"/>
                <a:gd name="T8" fmla="*/ 22 w 67"/>
                <a:gd name="T9" fmla="*/ 195 h 206"/>
                <a:gd name="T10" fmla="*/ 22 w 67"/>
                <a:gd name="T11" fmla="*/ 95 h 206"/>
                <a:gd name="T12" fmla="*/ 45 w 67"/>
                <a:gd name="T13" fmla="*/ 95 h 206"/>
                <a:gd name="T14" fmla="*/ 45 w 67"/>
                <a:gd name="T15" fmla="*/ 195 h 206"/>
                <a:gd name="T16" fmla="*/ 56 w 67"/>
                <a:gd name="T17" fmla="*/ 206 h 206"/>
                <a:gd name="T18" fmla="*/ 56 w 67"/>
                <a:gd name="T19" fmla="*/ 206 h 206"/>
                <a:gd name="T20" fmla="*/ 67 w 67"/>
                <a:gd name="T21" fmla="*/ 195 h 206"/>
                <a:gd name="T22" fmla="*/ 67 w 67"/>
                <a:gd name="T2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206">
                  <a:moveTo>
                    <a:pt x="0" y="0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0" y="200"/>
                    <a:pt x="4" y="206"/>
                    <a:pt x="11" y="206"/>
                  </a:cubicBezTo>
                  <a:cubicBezTo>
                    <a:pt x="11" y="206"/>
                    <a:pt x="11" y="206"/>
                    <a:pt x="11" y="206"/>
                  </a:cubicBezTo>
                  <a:cubicBezTo>
                    <a:pt x="17" y="206"/>
                    <a:pt x="22" y="200"/>
                    <a:pt x="22" y="1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5" y="195"/>
                    <a:pt x="45" y="195"/>
                    <a:pt x="45" y="195"/>
                  </a:cubicBezTo>
                  <a:cubicBezTo>
                    <a:pt x="45" y="200"/>
                    <a:pt x="49" y="206"/>
                    <a:pt x="56" y="206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61" y="206"/>
                    <a:pt x="67" y="200"/>
                    <a:pt x="67" y="195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EFD32D98-70DB-103C-535B-CC29893E6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5" y="3151188"/>
              <a:ext cx="330200" cy="349250"/>
            </a:xfrm>
            <a:custGeom>
              <a:avLst/>
              <a:gdLst>
                <a:gd name="T0" fmla="*/ 0 w 127"/>
                <a:gd name="T1" fmla="*/ 134 h 134"/>
                <a:gd name="T2" fmla="*/ 0 w 127"/>
                <a:gd name="T3" fmla="*/ 29 h 134"/>
                <a:gd name="T4" fmla="*/ 32 w 127"/>
                <a:gd name="T5" fmla="*/ 0 h 134"/>
                <a:gd name="T6" fmla="*/ 63 w 127"/>
                <a:gd name="T7" fmla="*/ 0 h 134"/>
                <a:gd name="T8" fmla="*/ 95 w 127"/>
                <a:gd name="T9" fmla="*/ 0 h 134"/>
                <a:gd name="T10" fmla="*/ 127 w 127"/>
                <a:gd name="T11" fmla="*/ 29 h 134"/>
                <a:gd name="T12" fmla="*/ 127 w 127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34">
                  <a:moveTo>
                    <a:pt x="0" y="13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2"/>
                    <a:pt x="15" y="0"/>
                    <a:pt x="3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12" y="0"/>
                    <a:pt x="127" y="12"/>
                    <a:pt x="127" y="29"/>
                  </a:cubicBezTo>
                  <a:cubicBezTo>
                    <a:pt x="127" y="134"/>
                    <a:pt x="127" y="134"/>
                    <a:pt x="127" y="134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Oval 30">
              <a:extLst>
                <a:ext uri="{FF2B5EF4-FFF2-40B4-BE49-F238E27FC236}">
                  <a16:creationId xmlns:a16="http://schemas.microsoft.com/office/drawing/2014/main" id="{E8FD8F9F-7C31-39FF-4233-5FF06ECDC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2838" y="2940051"/>
              <a:ext cx="142875" cy="153988"/>
            </a:xfrm>
            <a:prstGeom prst="ellipse">
              <a:avLst/>
            </a:pr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1F9A8B86-0DD0-1C74-05C9-19DA70CAD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3500438"/>
              <a:ext cx="31750" cy="26988"/>
            </a:xfrm>
            <a:custGeom>
              <a:avLst/>
              <a:gdLst>
                <a:gd name="T0" fmla="*/ 0 w 12"/>
                <a:gd name="T1" fmla="*/ 0 h 10"/>
                <a:gd name="T2" fmla="*/ 12 w 12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cubicBezTo>
                    <a:pt x="0" y="5"/>
                    <a:pt x="4" y="10"/>
                    <a:pt x="12" y="1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1735D176-0AD0-6DDD-1629-63DF6ABC5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3236913"/>
              <a:ext cx="174625" cy="538163"/>
            </a:xfrm>
            <a:custGeom>
              <a:avLst/>
              <a:gdLst>
                <a:gd name="T0" fmla="*/ 0 w 67"/>
                <a:gd name="T1" fmla="*/ 0 h 206"/>
                <a:gd name="T2" fmla="*/ 0 w 67"/>
                <a:gd name="T3" fmla="*/ 195 h 206"/>
                <a:gd name="T4" fmla="*/ 11 w 67"/>
                <a:gd name="T5" fmla="*/ 206 h 206"/>
                <a:gd name="T6" fmla="*/ 11 w 67"/>
                <a:gd name="T7" fmla="*/ 206 h 206"/>
                <a:gd name="T8" fmla="*/ 22 w 67"/>
                <a:gd name="T9" fmla="*/ 195 h 206"/>
                <a:gd name="T10" fmla="*/ 22 w 67"/>
                <a:gd name="T11" fmla="*/ 95 h 206"/>
                <a:gd name="T12" fmla="*/ 44 w 67"/>
                <a:gd name="T13" fmla="*/ 95 h 206"/>
                <a:gd name="T14" fmla="*/ 44 w 67"/>
                <a:gd name="T15" fmla="*/ 195 h 206"/>
                <a:gd name="T16" fmla="*/ 56 w 67"/>
                <a:gd name="T17" fmla="*/ 206 h 206"/>
                <a:gd name="T18" fmla="*/ 56 w 67"/>
                <a:gd name="T19" fmla="*/ 206 h 206"/>
                <a:gd name="T20" fmla="*/ 67 w 67"/>
                <a:gd name="T21" fmla="*/ 195 h 206"/>
                <a:gd name="T22" fmla="*/ 67 w 67"/>
                <a:gd name="T2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206">
                  <a:moveTo>
                    <a:pt x="0" y="0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0" y="200"/>
                    <a:pt x="4" y="206"/>
                    <a:pt x="11" y="206"/>
                  </a:cubicBezTo>
                  <a:cubicBezTo>
                    <a:pt x="11" y="206"/>
                    <a:pt x="11" y="206"/>
                    <a:pt x="11" y="206"/>
                  </a:cubicBezTo>
                  <a:cubicBezTo>
                    <a:pt x="16" y="206"/>
                    <a:pt x="22" y="200"/>
                    <a:pt x="22" y="1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4" y="195"/>
                    <a:pt x="44" y="195"/>
                    <a:pt x="44" y="195"/>
                  </a:cubicBezTo>
                  <a:cubicBezTo>
                    <a:pt x="44" y="200"/>
                    <a:pt x="49" y="206"/>
                    <a:pt x="56" y="206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61" y="206"/>
                    <a:pt x="67" y="200"/>
                    <a:pt x="67" y="195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6787703A-7CB8-B6D2-6E12-A2496478B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3151188"/>
              <a:ext cx="328613" cy="349250"/>
            </a:xfrm>
            <a:custGeom>
              <a:avLst/>
              <a:gdLst>
                <a:gd name="T0" fmla="*/ 0 w 126"/>
                <a:gd name="T1" fmla="*/ 134 h 134"/>
                <a:gd name="T2" fmla="*/ 0 w 126"/>
                <a:gd name="T3" fmla="*/ 29 h 134"/>
                <a:gd name="T4" fmla="*/ 32 w 126"/>
                <a:gd name="T5" fmla="*/ 0 h 134"/>
                <a:gd name="T6" fmla="*/ 63 w 126"/>
                <a:gd name="T7" fmla="*/ 0 h 134"/>
                <a:gd name="T8" fmla="*/ 95 w 126"/>
                <a:gd name="T9" fmla="*/ 0 h 134"/>
                <a:gd name="T10" fmla="*/ 126 w 126"/>
                <a:gd name="T11" fmla="*/ 2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34">
                  <a:moveTo>
                    <a:pt x="0" y="13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2"/>
                    <a:pt x="14" y="0"/>
                    <a:pt x="3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12" y="0"/>
                    <a:pt x="126" y="12"/>
                    <a:pt x="126" y="29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E7A75010-31F5-C303-CA8A-FB34A1CA5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3500438"/>
              <a:ext cx="31750" cy="26988"/>
            </a:xfrm>
            <a:custGeom>
              <a:avLst/>
              <a:gdLst>
                <a:gd name="T0" fmla="*/ 0 w 12"/>
                <a:gd name="T1" fmla="*/ 0 h 10"/>
                <a:gd name="T2" fmla="*/ 12 w 12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cubicBezTo>
                    <a:pt x="0" y="5"/>
                    <a:pt x="4" y="10"/>
                    <a:pt x="12" y="1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021EBF0B-9F84-1B02-FF95-96847F579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38" y="3236913"/>
              <a:ext cx="174625" cy="538163"/>
            </a:xfrm>
            <a:custGeom>
              <a:avLst/>
              <a:gdLst>
                <a:gd name="T0" fmla="*/ 0 w 67"/>
                <a:gd name="T1" fmla="*/ 0 h 206"/>
                <a:gd name="T2" fmla="*/ 0 w 67"/>
                <a:gd name="T3" fmla="*/ 195 h 206"/>
                <a:gd name="T4" fmla="*/ 11 w 67"/>
                <a:gd name="T5" fmla="*/ 206 h 206"/>
                <a:gd name="T6" fmla="*/ 11 w 67"/>
                <a:gd name="T7" fmla="*/ 206 h 206"/>
                <a:gd name="T8" fmla="*/ 22 w 67"/>
                <a:gd name="T9" fmla="*/ 195 h 206"/>
                <a:gd name="T10" fmla="*/ 22 w 67"/>
                <a:gd name="T11" fmla="*/ 95 h 206"/>
                <a:gd name="T12" fmla="*/ 44 w 67"/>
                <a:gd name="T13" fmla="*/ 95 h 206"/>
                <a:gd name="T14" fmla="*/ 44 w 67"/>
                <a:gd name="T15" fmla="*/ 195 h 206"/>
                <a:gd name="T16" fmla="*/ 56 w 67"/>
                <a:gd name="T17" fmla="*/ 206 h 206"/>
                <a:gd name="T18" fmla="*/ 56 w 67"/>
                <a:gd name="T19" fmla="*/ 206 h 206"/>
                <a:gd name="T20" fmla="*/ 67 w 67"/>
                <a:gd name="T21" fmla="*/ 195 h 206"/>
                <a:gd name="T22" fmla="*/ 67 w 67"/>
                <a:gd name="T2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206">
                  <a:moveTo>
                    <a:pt x="0" y="0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0" y="200"/>
                    <a:pt x="4" y="206"/>
                    <a:pt x="11" y="206"/>
                  </a:cubicBezTo>
                  <a:cubicBezTo>
                    <a:pt x="11" y="206"/>
                    <a:pt x="11" y="206"/>
                    <a:pt x="11" y="206"/>
                  </a:cubicBezTo>
                  <a:cubicBezTo>
                    <a:pt x="16" y="206"/>
                    <a:pt x="22" y="200"/>
                    <a:pt x="22" y="1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4" y="195"/>
                    <a:pt x="44" y="195"/>
                    <a:pt x="44" y="195"/>
                  </a:cubicBezTo>
                  <a:cubicBezTo>
                    <a:pt x="44" y="200"/>
                    <a:pt x="49" y="206"/>
                    <a:pt x="56" y="206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61" y="206"/>
                    <a:pt x="67" y="200"/>
                    <a:pt x="67" y="195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BCCCC8B9-D35F-FB5A-1046-01C126EBA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3151188"/>
              <a:ext cx="331788" cy="349250"/>
            </a:xfrm>
            <a:custGeom>
              <a:avLst/>
              <a:gdLst>
                <a:gd name="T0" fmla="*/ 127 w 127"/>
                <a:gd name="T1" fmla="*/ 91 h 134"/>
                <a:gd name="T2" fmla="*/ 126 w 127"/>
                <a:gd name="T3" fmla="*/ 29 h 134"/>
                <a:gd name="T4" fmla="*/ 95 w 127"/>
                <a:gd name="T5" fmla="*/ 0 h 134"/>
                <a:gd name="T6" fmla="*/ 63 w 127"/>
                <a:gd name="T7" fmla="*/ 0 h 134"/>
                <a:gd name="T8" fmla="*/ 32 w 127"/>
                <a:gd name="T9" fmla="*/ 0 h 134"/>
                <a:gd name="T10" fmla="*/ 0 w 127"/>
                <a:gd name="T11" fmla="*/ 29 h 134"/>
                <a:gd name="T12" fmla="*/ 0 w 127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34">
                  <a:moveTo>
                    <a:pt x="127" y="91"/>
                  </a:moveTo>
                  <a:cubicBezTo>
                    <a:pt x="126" y="29"/>
                    <a:pt x="126" y="29"/>
                    <a:pt x="126" y="29"/>
                  </a:cubicBezTo>
                  <a:cubicBezTo>
                    <a:pt x="126" y="12"/>
                    <a:pt x="112" y="0"/>
                    <a:pt x="95" y="0"/>
                  </a:cubicBezTo>
                  <a:cubicBezTo>
                    <a:pt x="95" y="0"/>
                    <a:pt x="95" y="0"/>
                    <a:pt x="63" y="0"/>
                  </a:cubicBezTo>
                  <a:cubicBezTo>
                    <a:pt x="63" y="0"/>
                    <a:pt x="63" y="0"/>
                    <a:pt x="32" y="0"/>
                  </a:cubicBezTo>
                  <a:cubicBezTo>
                    <a:pt x="14" y="0"/>
                    <a:pt x="0" y="12"/>
                    <a:pt x="0" y="29"/>
                  </a:cubicBezTo>
                  <a:cubicBezTo>
                    <a:pt x="0" y="29"/>
                    <a:pt x="0" y="29"/>
                    <a:pt x="0" y="134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Oval 37">
              <a:extLst>
                <a:ext uri="{FF2B5EF4-FFF2-40B4-BE49-F238E27FC236}">
                  <a16:creationId xmlns:a16="http://schemas.microsoft.com/office/drawing/2014/main" id="{6013C36E-A123-8E02-69D0-3885D31CA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525" y="2940051"/>
              <a:ext cx="144463" cy="153988"/>
            </a:xfrm>
            <a:prstGeom prst="ellipse">
              <a:avLst/>
            </a:pr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Line 38">
              <a:extLst>
                <a:ext uri="{FF2B5EF4-FFF2-40B4-BE49-F238E27FC236}">
                  <a16:creationId xmlns:a16="http://schemas.microsoft.com/office/drawing/2014/main" id="{B1D7DEC9-7C32-8F27-E127-A9B37C61C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8125" y="3836988"/>
              <a:ext cx="1473200" cy="0"/>
            </a:xfrm>
            <a:prstGeom prst="line">
              <a:avLst/>
            </a:pr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Line 39">
              <a:extLst>
                <a:ext uri="{FF2B5EF4-FFF2-40B4-BE49-F238E27FC236}">
                  <a16:creationId xmlns:a16="http://schemas.microsoft.com/office/drawing/2014/main" id="{CF3C977D-C211-A551-8BB7-3FB507E6A5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0213" y="3836988"/>
              <a:ext cx="0" cy="92075"/>
            </a:xfrm>
            <a:prstGeom prst="line">
              <a:avLst/>
            </a:pr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Line 40">
              <a:extLst>
                <a:ext uri="{FF2B5EF4-FFF2-40B4-BE49-F238E27FC236}">
                  <a16:creationId xmlns:a16="http://schemas.microsoft.com/office/drawing/2014/main" id="{1F791FBE-D080-E583-736B-02B4F88B2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4113" y="3836988"/>
              <a:ext cx="0" cy="92075"/>
            </a:xfrm>
            <a:prstGeom prst="line">
              <a:avLst/>
            </a:pr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Line 41">
              <a:extLst>
                <a:ext uri="{FF2B5EF4-FFF2-40B4-BE49-F238E27FC236}">
                  <a16:creationId xmlns:a16="http://schemas.microsoft.com/office/drawing/2014/main" id="{5B26CC94-F281-980E-1962-926C65A771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2888" y="3836988"/>
              <a:ext cx="0" cy="92075"/>
            </a:xfrm>
            <a:prstGeom prst="line">
              <a:avLst/>
            </a:pr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Line 42">
              <a:extLst>
                <a:ext uri="{FF2B5EF4-FFF2-40B4-BE49-F238E27FC236}">
                  <a16:creationId xmlns:a16="http://schemas.microsoft.com/office/drawing/2014/main" id="{7B267316-CA08-0896-707C-CEFF3AF44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2163" y="3836988"/>
              <a:ext cx="0" cy="92075"/>
            </a:xfrm>
            <a:prstGeom prst="line">
              <a:avLst/>
            </a:pr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Line 43">
              <a:extLst>
                <a:ext uri="{FF2B5EF4-FFF2-40B4-BE49-F238E27FC236}">
                  <a16:creationId xmlns:a16="http://schemas.microsoft.com/office/drawing/2014/main" id="{103C15B2-5728-D840-72B7-946BCA5AD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0663" y="3013076"/>
              <a:ext cx="220663" cy="0"/>
            </a:xfrm>
            <a:prstGeom prst="line">
              <a:avLst/>
            </a:pr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44">
              <a:extLst>
                <a:ext uri="{FF2B5EF4-FFF2-40B4-BE49-F238E27FC236}">
                  <a16:creationId xmlns:a16="http://schemas.microsoft.com/office/drawing/2014/main" id="{C99C81C1-BBDC-575C-A930-D6B012364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3425826"/>
              <a:ext cx="30163" cy="25400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6" y="0"/>
                    <a:pt x="0" y="5"/>
                    <a:pt x="0" y="1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45">
              <a:extLst>
                <a:ext uri="{FF2B5EF4-FFF2-40B4-BE49-F238E27FC236}">
                  <a16:creationId xmlns:a16="http://schemas.microsoft.com/office/drawing/2014/main" id="{F03F0FD3-B123-ED5B-5836-33A58347C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3451226"/>
              <a:ext cx="0" cy="274638"/>
            </a:xfrm>
            <a:custGeom>
              <a:avLst/>
              <a:gdLst>
                <a:gd name="T0" fmla="*/ 105 h 105"/>
                <a:gd name="T1" fmla="*/ 0 h 10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05">
                  <a:moveTo>
                    <a:pt x="0" y="105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3EAB7253-7E33-04EB-D2DF-6D5D61112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3425826"/>
              <a:ext cx="30163" cy="25400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6" y="0"/>
                    <a:pt x="0" y="5"/>
                    <a:pt x="0" y="1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47">
              <a:extLst>
                <a:ext uri="{FF2B5EF4-FFF2-40B4-BE49-F238E27FC236}">
                  <a16:creationId xmlns:a16="http://schemas.microsoft.com/office/drawing/2014/main" id="{2757A262-FFA6-308F-0438-F17BB8600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3451226"/>
              <a:ext cx="0" cy="323850"/>
            </a:xfrm>
            <a:custGeom>
              <a:avLst/>
              <a:gdLst>
                <a:gd name="T0" fmla="*/ 124 h 124"/>
                <a:gd name="T1" fmla="*/ 0 h 1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24">
                  <a:moveTo>
                    <a:pt x="0" y="124"/>
                  </a:moveTo>
                  <a:cubicBezTo>
                    <a:pt x="0" y="19"/>
                    <a:pt x="0" y="0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2F46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00" name="Picture 9" descr="Man and woman">
            <a:extLst>
              <a:ext uri="{FF2B5EF4-FFF2-40B4-BE49-F238E27FC236}">
                <a16:creationId xmlns:a16="http://schemas.microsoft.com/office/drawing/2014/main" id="{C1298E75-06D3-DBE6-3614-88D84FE25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grpSp>
        <p:nvGrpSpPr>
          <p:cNvPr id="2" name="Group 107">
            <a:extLst>
              <a:ext uri="{FF2B5EF4-FFF2-40B4-BE49-F238E27FC236}">
                <a16:creationId xmlns:a16="http://schemas.microsoft.com/office/drawing/2014/main" id="{91831BAA-DE74-5358-3B1C-DDA7406638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50109" y="2061003"/>
            <a:ext cx="431340" cy="585466"/>
            <a:chOff x="5401" y="419"/>
            <a:chExt cx="389" cy="528"/>
          </a:xfrm>
        </p:grpSpPr>
        <p:sp>
          <p:nvSpPr>
            <p:cNvPr id="4" name="Oval 108">
              <a:extLst>
                <a:ext uri="{FF2B5EF4-FFF2-40B4-BE49-F238E27FC236}">
                  <a16:creationId xmlns:a16="http://schemas.microsoft.com/office/drawing/2014/main" id="{E9328AED-0090-8B16-C9D8-853916A19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" y="419"/>
              <a:ext cx="371" cy="367"/>
            </a:xfrm>
            <a:prstGeom prst="ellipse">
              <a:avLst/>
            </a:pr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Oval 109">
              <a:extLst>
                <a:ext uri="{FF2B5EF4-FFF2-40B4-BE49-F238E27FC236}">
                  <a16:creationId xmlns:a16="http://schemas.microsoft.com/office/drawing/2014/main" id="{61429925-19A0-1485-5C07-7ED58A8BA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" y="510"/>
              <a:ext cx="186" cy="184"/>
            </a:xfrm>
            <a:prstGeom prst="ellipse">
              <a:avLst/>
            </a:pr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110">
              <a:extLst>
                <a:ext uri="{FF2B5EF4-FFF2-40B4-BE49-F238E27FC236}">
                  <a16:creationId xmlns:a16="http://schemas.microsoft.com/office/drawing/2014/main" id="{70283083-35B7-1C78-B625-680581106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740"/>
              <a:ext cx="186" cy="207"/>
            </a:xfrm>
            <a:custGeom>
              <a:avLst/>
              <a:gdLst>
                <a:gd name="T0" fmla="*/ 186 w 186"/>
                <a:gd name="T1" fmla="*/ 46 h 207"/>
                <a:gd name="T2" fmla="*/ 104 w 186"/>
                <a:gd name="T3" fmla="*/ 207 h 207"/>
                <a:gd name="T4" fmla="*/ 75 w 186"/>
                <a:gd name="T5" fmla="*/ 126 h 207"/>
                <a:gd name="T6" fmla="*/ 0 w 186"/>
                <a:gd name="T7" fmla="*/ 138 h 207"/>
                <a:gd name="T8" fmla="*/ 70 w 18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07">
                  <a:moveTo>
                    <a:pt x="186" y="46"/>
                  </a:moveTo>
                  <a:lnTo>
                    <a:pt x="104" y="207"/>
                  </a:lnTo>
                  <a:lnTo>
                    <a:pt x="75" y="126"/>
                  </a:lnTo>
                  <a:lnTo>
                    <a:pt x="0" y="138"/>
                  </a:lnTo>
                  <a:lnTo>
                    <a:pt x="70" y="0"/>
                  </a:lnTo>
                </a:path>
              </a:pathLst>
            </a:cu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111">
              <a:extLst>
                <a:ext uri="{FF2B5EF4-FFF2-40B4-BE49-F238E27FC236}">
                  <a16:creationId xmlns:a16="http://schemas.microsoft.com/office/drawing/2014/main" id="{984E23AC-EB45-A724-D578-B294C334A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740"/>
              <a:ext cx="186" cy="207"/>
            </a:xfrm>
            <a:custGeom>
              <a:avLst/>
              <a:gdLst>
                <a:gd name="T0" fmla="*/ 116 w 186"/>
                <a:gd name="T1" fmla="*/ 0 h 207"/>
                <a:gd name="T2" fmla="*/ 186 w 186"/>
                <a:gd name="T3" fmla="*/ 138 h 207"/>
                <a:gd name="T4" fmla="*/ 111 w 186"/>
                <a:gd name="T5" fmla="*/ 126 h 207"/>
                <a:gd name="T6" fmla="*/ 82 w 186"/>
                <a:gd name="T7" fmla="*/ 207 h 207"/>
                <a:gd name="T8" fmla="*/ 0 w 186"/>
                <a:gd name="T9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07">
                  <a:moveTo>
                    <a:pt x="116" y="0"/>
                  </a:moveTo>
                  <a:lnTo>
                    <a:pt x="186" y="138"/>
                  </a:lnTo>
                  <a:lnTo>
                    <a:pt x="111" y="126"/>
                  </a:lnTo>
                  <a:lnTo>
                    <a:pt x="82" y="207"/>
                  </a:lnTo>
                  <a:lnTo>
                    <a:pt x="0" y="46"/>
                  </a:lnTo>
                </a:path>
              </a:pathLst>
            </a:cu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D8688F-7E60-F97A-093B-6189B1EDA6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61642" y="3162052"/>
            <a:ext cx="456397" cy="585648"/>
            <a:chOff x="-1108" y="1276"/>
            <a:chExt cx="872" cy="1429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C540256-63A3-C325-2268-A87968A6B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0" y="1379"/>
              <a:ext cx="417" cy="954"/>
            </a:xfrm>
            <a:custGeom>
              <a:avLst/>
              <a:gdLst>
                <a:gd name="T0" fmla="*/ 290 w 417"/>
                <a:gd name="T1" fmla="*/ 0 h 954"/>
                <a:gd name="T2" fmla="*/ 0 w 417"/>
                <a:gd name="T3" fmla="*/ 580 h 954"/>
                <a:gd name="T4" fmla="*/ 208 w 417"/>
                <a:gd name="T5" fmla="*/ 580 h 954"/>
                <a:gd name="T6" fmla="*/ 208 w 417"/>
                <a:gd name="T7" fmla="*/ 954 h 954"/>
                <a:gd name="T8" fmla="*/ 417 w 417"/>
                <a:gd name="T9" fmla="*/ 456 h 954"/>
                <a:gd name="T10" fmla="*/ 208 w 417"/>
                <a:gd name="T11" fmla="*/ 456 h 954"/>
                <a:gd name="T12" fmla="*/ 290 w 417"/>
                <a:gd name="T1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954">
                  <a:moveTo>
                    <a:pt x="290" y="0"/>
                  </a:moveTo>
                  <a:lnTo>
                    <a:pt x="0" y="580"/>
                  </a:lnTo>
                  <a:lnTo>
                    <a:pt x="208" y="580"/>
                  </a:lnTo>
                  <a:lnTo>
                    <a:pt x="208" y="954"/>
                  </a:lnTo>
                  <a:lnTo>
                    <a:pt x="417" y="456"/>
                  </a:lnTo>
                  <a:lnTo>
                    <a:pt x="208" y="45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ACDB351-FBD9-BD2E-2228-85B2CC45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8" y="1276"/>
              <a:ext cx="872" cy="1337"/>
            </a:xfrm>
            <a:custGeom>
              <a:avLst/>
              <a:gdLst>
                <a:gd name="T0" fmla="*/ 0 w 414"/>
                <a:gd name="T1" fmla="*/ 636 h 636"/>
                <a:gd name="T2" fmla="*/ 0 w 414"/>
                <a:gd name="T3" fmla="*/ 59 h 636"/>
                <a:gd name="T4" fmla="*/ 59 w 414"/>
                <a:gd name="T5" fmla="*/ 0 h 636"/>
                <a:gd name="T6" fmla="*/ 355 w 414"/>
                <a:gd name="T7" fmla="*/ 0 h 636"/>
                <a:gd name="T8" fmla="*/ 414 w 414"/>
                <a:gd name="T9" fmla="*/ 59 h 636"/>
                <a:gd name="T10" fmla="*/ 414 w 414"/>
                <a:gd name="T11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636">
                  <a:moveTo>
                    <a:pt x="0" y="63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87" y="0"/>
                    <a:pt x="414" y="26"/>
                    <a:pt x="414" y="59"/>
                  </a:cubicBezTo>
                  <a:cubicBezTo>
                    <a:pt x="414" y="636"/>
                    <a:pt x="414" y="636"/>
                    <a:pt x="414" y="636"/>
                  </a:cubicBezTo>
                </a:path>
              </a:pathLst>
            </a:cu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6ADCF5C-47E9-3D85-594B-FFA88762F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8" y="2518"/>
              <a:ext cx="872" cy="187"/>
            </a:xfrm>
            <a:custGeom>
              <a:avLst/>
              <a:gdLst>
                <a:gd name="T0" fmla="*/ 370 w 414"/>
                <a:gd name="T1" fmla="*/ 0 h 89"/>
                <a:gd name="T2" fmla="*/ 44 w 414"/>
                <a:gd name="T3" fmla="*/ 0 h 89"/>
                <a:gd name="T4" fmla="*/ 0 w 414"/>
                <a:gd name="T5" fmla="*/ 45 h 89"/>
                <a:gd name="T6" fmla="*/ 0 w 414"/>
                <a:gd name="T7" fmla="*/ 45 h 89"/>
                <a:gd name="T8" fmla="*/ 44 w 414"/>
                <a:gd name="T9" fmla="*/ 89 h 89"/>
                <a:gd name="T10" fmla="*/ 370 w 414"/>
                <a:gd name="T11" fmla="*/ 89 h 89"/>
                <a:gd name="T12" fmla="*/ 414 w 414"/>
                <a:gd name="T13" fmla="*/ 45 h 89"/>
                <a:gd name="T14" fmla="*/ 414 w 414"/>
                <a:gd name="T15" fmla="*/ 45 h 89"/>
                <a:gd name="T16" fmla="*/ 370 w 414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89">
                  <a:moveTo>
                    <a:pt x="37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9"/>
                    <a:pt x="20" y="89"/>
                    <a:pt x="44" y="89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94" y="89"/>
                    <a:pt x="414" y="69"/>
                    <a:pt x="414" y="45"/>
                  </a:cubicBezTo>
                  <a:cubicBezTo>
                    <a:pt x="414" y="45"/>
                    <a:pt x="414" y="45"/>
                    <a:pt x="414" y="45"/>
                  </a:cubicBezTo>
                  <a:cubicBezTo>
                    <a:pt x="414" y="20"/>
                    <a:pt x="394" y="0"/>
                    <a:pt x="370" y="0"/>
                  </a:cubicBezTo>
                  <a:close/>
                </a:path>
              </a:pathLst>
            </a:custGeom>
            <a:grpFill/>
            <a:ln w="19050" cap="rnd">
              <a:solidFill>
                <a:srgbClr val="2E46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681D8A2-4ABE-FD94-B3D2-B056B7DBC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26" y="6221881"/>
            <a:ext cx="3121423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30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95A75-138A-3EE4-736E-6A7D1C4501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85DDDCA-FDF8-4E87-130A-910750A4BA35}"/>
              </a:ext>
            </a:extLst>
          </p:cNvPr>
          <p:cNvGraphicFramePr/>
          <p:nvPr/>
        </p:nvGraphicFramePr>
        <p:xfrm>
          <a:off x="194249" y="1704975"/>
          <a:ext cx="3852863" cy="401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49C69F5-B6EA-2E15-BF23-8D749A7E22EF}"/>
              </a:ext>
            </a:extLst>
          </p:cNvPr>
          <p:cNvGraphicFramePr/>
          <p:nvPr/>
        </p:nvGraphicFramePr>
        <p:xfrm>
          <a:off x="4169568" y="1704975"/>
          <a:ext cx="3852863" cy="400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4">
            <a:extLst>
              <a:ext uri="{FF2B5EF4-FFF2-40B4-BE49-F238E27FC236}">
                <a16:creationId xmlns:a16="http://schemas.microsoft.com/office/drawing/2014/main" id="{1E510082-780C-66EC-C95B-41E54E51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</p:spPr>
        <p:txBody>
          <a:bodyPr/>
          <a:lstStyle/>
          <a:p>
            <a:r>
              <a:rPr lang="pl-PL" dirty="0"/>
              <a:t>PROCES KONTROLE KVALITETA</a:t>
            </a:r>
            <a:endParaRPr lang="en-GB" dirty="0"/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CDC1E0B3-668F-CBD5-34C6-13EF3567E031}"/>
              </a:ext>
            </a:extLst>
          </p:cNvPr>
          <p:cNvSpPr txBox="1">
            <a:spLocks/>
          </p:cNvSpPr>
          <p:nvPr/>
        </p:nvSpPr>
        <p:spPr>
          <a:xfrm>
            <a:off x="402461" y="923970"/>
            <a:ext cx="11463417" cy="738664"/>
          </a:xfrm>
          <a:prstGeom prst="rect">
            <a:avLst/>
          </a:prstGeom>
        </p:spPr>
        <p:txBody>
          <a:bodyPr vert="horz" wrap="square" lIns="72000" tIns="4572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 se kontrola kvaliteta dobara, usluga ili izvršenih radova vrši, smatra preko dve trećine građana. Uz to, u odnosu na prethodnu godinu, značajno više građana smatra da bi trenutni proces kontrole kvaliteta trebalo da se poboljša. Građani kao najvažniji aspekt kontrole kvaliteta vide sprovođenje ugovora u skladu sa zadovoljavajućim kvalitetom.</a:t>
            </a:r>
          </a:p>
        </p:txBody>
      </p:sp>
      <p:pic>
        <p:nvPicPr>
          <p:cNvPr id="4" name="Picture 9" descr="Man and woman">
            <a:extLst>
              <a:ext uri="{FF2B5EF4-FFF2-40B4-BE49-F238E27FC236}">
                <a16:creationId xmlns:a16="http://schemas.microsoft.com/office/drawing/2014/main" id="{A5AE36BD-88DA-3AB9-1FB9-D4E7FB5F0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194C6BAE-6207-03F7-3E7B-801643B40E2E}"/>
              </a:ext>
            </a:extLst>
          </p:cNvPr>
          <p:cNvSpPr txBox="1">
            <a:spLocks/>
          </p:cNvSpPr>
          <p:nvPr/>
        </p:nvSpPr>
        <p:spPr>
          <a:xfrm>
            <a:off x="214722" y="6154689"/>
            <a:ext cx="1968077" cy="215444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populacija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09C83091-9960-BCCC-E793-0A324BF58CE1}"/>
              </a:ext>
            </a:extLst>
          </p:cNvPr>
          <p:cNvSpPr txBox="1">
            <a:spLocks/>
          </p:cNvSpPr>
          <p:nvPr/>
        </p:nvSpPr>
        <p:spPr>
          <a:xfrm>
            <a:off x="214722" y="5872580"/>
            <a:ext cx="3975319" cy="338554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 li se prema vašim saznanjima vrši kontrola kvaliteta  dobara, usluga ili izvršenih radova dobijenih kroz javne nabavke, odnosno kontrola sprovođenja ugovora?</a:t>
            </a:r>
            <a:endParaRPr kumimoji="0" lang="sr-Latn-RS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80C96323-EE65-CBE6-E634-D75B82D36E9A}"/>
              </a:ext>
            </a:extLst>
          </p:cNvPr>
          <p:cNvSpPr txBox="1">
            <a:spLocks/>
          </p:cNvSpPr>
          <p:nvPr/>
        </p:nvSpPr>
        <p:spPr>
          <a:xfrm>
            <a:off x="4169571" y="5891589"/>
            <a:ext cx="3852860" cy="215444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it-IT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 li smatrate da bi trenutni proces kontrole kvaliteta trebalo da se poboljša?</a:t>
            </a:r>
            <a:endParaRPr kumimoji="0" lang="sr-Latn-RS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BC6660D2-CE45-6375-BCBF-211AE64820E0}"/>
              </a:ext>
            </a:extLst>
          </p:cNvPr>
          <p:cNvSpPr txBox="1">
            <a:spLocks/>
          </p:cNvSpPr>
          <p:nvPr/>
        </p:nvSpPr>
        <p:spPr>
          <a:xfrm>
            <a:off x="4169568" y="6071728"/>
            <a:ext cx="3832393" cy="337968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Građani koji smataju da se vrši kontrola kvaliteta (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</a:t>
            </a: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od ciljne populacije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- 2021; 69</a:t>
            </a: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od ciljne populacije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- 2022</a:t>
            </a: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AB277C7-5D6D-AC83-3F6D-28A9CE77B8D3}"/>
              </a:ext>
            </a:extLst>
          </p:cNvPr>
          <p:cNvSpPr txBox="1">
            <a:spLocks/>
          </p:cNvSpPr>
          <p:nvPr/>
        </p:nvSpPr>
        <p:spPr>
          <a:xfrm>
            <a:off x="8082770" y="5681994"/>
            <a:ext cx="3645039" cy="338554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Šta bi po Vašem mišljenju bio najvažniji aspekt kontrole kvaliteta dobijenih dobara, usluga ili izvršenih radova?</a:t>
            </a:r>
            <a:endParaRPr kumimoji="0" lang="sr-Latn-RS" sz="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8625CF-DE7B-879F-6A9A-C50C78138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123" y="6409696"/>
            <a:ext cx="2954182" cy="421202"/>
          </a:xfrm>
          <a:prstGeom prst="rect">
            <a:avLst/>
          </a:prstGeom>
        </p:spPr>
      </p:pic>
      <p:graphicFrame>
        <p:nvGraphicFramePr>
          <p:cNvPr id="25" name="Object 5">
            <a:hlinkClick r:id="" action="ppaction://ole?verb=0"/>
            <a:extLst>
              <a:ext uri="{FF2B5EF4-FFF2-40B4-BE49-F238E27FC236}">
                <a16:creationId xmlns:a16="http://schemas.microsoft.com/office/drawing/2014/main" id="{D6042073-4531-545B-3A73-F443A3BBF3B1}"/>
              </a:ext>
            </a:extLst>
          </p:cNvPr>
          <p:cNvGraphicFramePr>
            <a:graphicFrameLocks/>
          </p:cNvGraphicFramePr>
          <p:nvPr/>
        </p:nvGraphicFramePr>
        <p:xfrm>
          <a:off x="8147922" y="1952691"/>
          <a:ext cx="3794883" cy="375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89457EBF-B988-25C7-09B5-930CC59129D2}"/>
              </a:ext>
            </a:extLst>
          </p:cNvPr>
          <p:cNvSpPr txBox="1">
            <a:spLocks/>
          </p:cNvSpPr>
          <p:nvPr/>
        </p:nvSpPr>
        <p:spPr>
          <a:xfrm>
            <a:off x="8072534" y="5967370"/>
            <a:ext cx="3165772" cy="337968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Građani koji smataju da se vrši kontrola kvaliteta (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</a:t>
            </a: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od ciljne populacije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- 2021; 69</a:t>
            </a: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od ciljne populacije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- 2022</a:t>
            </a:r>
            <a:r>
              <a:rPr kumimoji="0" lang="sr-Latn-R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8C6EC886-CCEF-8228-2FF9-D68713869DF0}"/>
              </a:ext>
            </a:extLst>
          </p:cNvPr>
          <p:cNvSpPr/>
          <p:nvPr/>
        </p:nvSpPr>
        <p:spPr>
          <a:xfrm>
            <a:off x="3525012" y="1809750"/>
            <a:ext cx="57150" cy="2114550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459022-A224-BC1E-FA3D-88B89B1B816E}"/>
              </a:ext>
            </a:extLst>
          </p:cNvPr>
          <p:cNvSpPr txBox="1"/>
          <p:nvPr/>
        </p:nvSpPr>
        <p:spPr>
          <a:xfrm>
            <a:off x="3566124" y="2578476"/>
            <a:ext cx="585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68%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A41AFA-A00C-DE4D-5F31-FBF7F027A47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582162" y="2867025"/>
            <a:ext cx="44666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DE49F683-49CF-8C6D-BE0F-0C64FDA6704B}"/>
              </a:ext>
            </a:extLst>
          </p:cNvPr>
          <p:cNvSpPr/>
          <p:nvPr/>
        </p:nvSpPr>
        <p:spPr>
          <a:xfrm rot="10800000">
            <a:off x="650747" y="1809750"/>
            <a:ext cx="57151" cy="1802130"/>
          </a:xfrm>
          <a:prstGeom prst="righ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27740D-47E3-CDA5-C190-942ED62F215D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187290" y="2710815"/>
            <a:ext cx="463457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4AAC7E1-A70D-A3F9-0761-5AF829D9FD59}"/>
              </a:ext>
            </a:extLst>
          </p:cNvPr>
          <p:cNvSpPr txBox="1"/>
          <p:nvPr/>
        </p:nvSpPr>
        <p:spPr>
          <a:xfrm>
            <a:off x="109883" y="2410603"/>
            <a:ext cx="585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58%</a:t>
            </a:r>
          </a:p>
        </p:txBody>
      </p:sp>
    </p:spTree>
    <p:extLst>
      <p:ext uri="{BB962C8B-B14F-4D97-AF65-F5344CB8AC3E}">
        <p14:creationId xmlns:p14="http://schemas.microsoft.com/office/powerpoint/2010/main" val="9835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65B611-33D6-759A-BF8C-6396800A3A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grpSp>
        <p:nvGrpSpPr>
          <p:cNvPr id="6" name="Group 107">
            <a:extLst>
              <a:ext uri="{FF2B5EF4-FFF2-40B4-BE49-F238E27FC236}">
                <a16:creationId xmlns:a16="http://schemas.microsoft.com/office/drawing/2014/main" id="{CEC25C7F-24FD-3B41-80A4-FE2D4BFD8B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6351" y="1756920"/>
            <a:ext cx="148966" cy="202194"/>
            <a:chOff x="5401" y="419"/>
            <a:chExt cx="389" cy="528"/>
          </a:xfrm>
        </p:grpSpPr>
        <p:sp>
          <p:nvSpPr>
            <p:cNvPr id="7" name="Oval 108">
              <a:extLst>
                <a:ext uri="{FF2B5EF4-FFF2-40B4-BE49-F238E27FC236}">
                  <a16:creationId xmlns:a16="http://schemas.microsoft.com/office/drawing/2014/main" id="{1519BECC-5E3D-5DA1-DC1C-0E85F9CD4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" y="419"/>
              <a:ext cx="371" cy="367"/>
            </a:xfrm>
            <a:prstGeom prst="ellipse">
              <a:avLst/>
            </a:prstGeom>
            <a:grpFill/>
            <a:ln w="95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Oval 109">
              <a:extLst>
                <a:ext uri="{FF2B5EF4-FFF2-40B4-BE49-F238E27FC236}">
                  <a16:creationId xmlns:a16="http://schemas.microsoft.com/office/drawing/2014/main" id="{91CCBA67-84DD-082B-0939-D0511BECD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" y="510"/>
              <a:ext cx="186" cy="184"/>
            </a:xfrm>
            <a:prstGeom prst="ellipse">
              <a:avLst/>
            </a:prstGeom>
            <a:grpFill/>
            <a:ln w="95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110">
              <a:extLst>
                <a:ext uri="{FF2B5EF4-FFF2-40B4-BE49-F238E27FC236}">
                  <a16:creationId xmlns:a16="http://schemas.microsoft.com/office/drawing/2014/main" id="{564792CB-614E-F2D0-0401-DC8EEB895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740"/>
              <a:ext cx="186" cy="207"/>
            </a:xfrm>
            <a:custGeom>
              <a:avLst/>
              <a:gdLst>
                <a:gd name="T0" fmla="*/ 186 w 186"/>
                <a:gd name="T1" fmla="*/ 46 h 207"/>
                <a:gd name="T2" fmla="*/ 104 w 186"/>
                <a:gd name="T3" fmla="*/ 207 h 207"/>
                <a:gd name="T4" fmla="*/ 75 w 186"/>
                <a:gd name="T5" fmla="*/ 126 h 207"/>
                <a:gd name="T6" fmla="*/ 0 w 186"/>
                <a:gd name="T7" fmla="*/ 138 h 207"/>
                <a:gd name="T8" fmla="*/ 70 w 18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07">
                  <a:moveTo>
                    <a:pt x="186" y="46"/>
                  </a:moveTo>
                  <a:lnTo>
                    <a:pt x="104" y="207"/>
                  </a:lnTo>
                  <a:lnTo>
                    <a:pt x="75" y="126"/>
                  </a:lnTo>
                  <a:lnTo>
                    <a:pt x="0" y="138"/>
                  </a:lnTo>
                  <a:lnTo>
                    <a:pt x="70" y="0"/>
                  </a:lnTo>
                </a:path>
              </a:pathLst>
            </a:custGeom>
            <a:grpFill/>
            <a:ln w="95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11">
              <a:extLst>
                <a:ext uri="{FF2B5EF4-FFF2-40B4-BE49-F238E27FC236}">
                  <a16:creationId xmlns:a16="http://schemas.microsoft.com/office/drawing/2014/main" id="{5A6B7FFE-EA90-E78E-F34E-C4D8812BD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740"/>
              <a:ext cx="186" cy="207"/>
            </a:xfrm>
            <a:custGeom>
              <a:avLst/>
              <a:gdLst>
                <a:gd name="T0" fmla="*/ 116 w 186"/>
                <a:gd name="T1" fmla="*/ 0 h 207"/>
                <a:gd name="T2" fmla="*/ 186 w 186"/>
                <a:gd name="T3" fmla="*/ 138 h 207"/>
                <a:gd name="T4" fmla="*/ 111 w 186"/>
                <a:gd name="T5" fmla="*/ 126 h 207"/>
                <a:gd name="T6" fmla="*/ 82 w 186"/>
                <a:gd name="T7" fmla="*/ 207 h 207"/>
                <a:gd name="T8" fmla="*/ 0 w 186"/>
                <a:gd name="T9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07">
                  <a:moveTo>
                    <a:pt x="116" y="0"/>
                  </a:moveTo>
                  <a:lnTo>
                    <a:pt x="186" y="138"/>
                  </a:lnTo>
                  <a:lnTo>
                    <a:pt x="111" y="126"/>
                  </a:lnTo>
                  <a:lnTo>
                    <a:pt x="82" y="207"/>
                  </a:lnTo>
                  <a:lnTo>
                    <a:pt x="0" y="46"/>
                  </a:lnTo>
                </a:path>
              </a:pathLst>
            </a:custGeom>
            <a:grpFill/>
            <a:ln w="952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Titre 4">
            <a:extLst>
              <a:ext uri="{FF2B5EF4-FFF2-40B4-BE49-F238E27FC236}">
                <a16:creationId xmlns:a16="http://schemas.microsoft.com/office/drawing/2014/main" id="{7BF70FA1-E66B-2AC4-2F8B-DAF5E66B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</p:spPr>
        <p:txBody>
          <a:bodyPr/>
          <a:lstStyle/>
          <a:p>
            <a:r>
              <a:rPr lang="pl-PL" dirty="0"/>
              <a:t>INFORMISANOST O JAVNIM NABAVKAMA</a:t>
            </a:r>
            <a:endParaRPr lang="en-GB" dirty="0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4E87175A-C9FE-1043-F7D3-BF47E90797C3}"/>
              </a:ext>
            </a:extLst>
          </p:cNvPr>
          <p:cNvSpPr txBox="1">
            <a:spLocks/>
          </p:cNvSpPr>
          <p:nvPr/>
        </p:nvSpPr>
        <p:spPr>
          <a:xfrm>
            <a:off x="404786" y="839365"/>
            <a:ext cx="11463417" cy="954107"/>
          </a:xfrm>
          <a:prstGeom prst="rect">
            <a:avLst/>
          </a:prstGeom>
        </p:spPr>
        <p:txBody>
          <a:bodyPr vert="horz" wrap="square" lIns="72000" tIns="45720" rIns="0" bIns="45720" rtlCol="0" anchor="t" anchorCtr="0">
            <a:spAutoFit/>
          </a:bodyPr>
          <a:lstStyle>
            <a:defPPr>
              <a:defRPr lang="fr-FR"/>
            </a:defPPr>
            <a:lvl1pPr marR="0" lvl="0" indent="0" algn="just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Iako se manje građana u odnosu na prethodnu godinu o javnim nabavkama informiše putem nacinalne televizije, to ostaje primarni način informisanja o ovoj temi. Ove godine, nešto više od trećine građana se o javnim nabavkama informiše putem društvenih mreža, a značajno manje putem štampe. Veće poverenje prilikom iznošenja informacijama o javnim nabavkama, u odnosu na 2021. godinu, imaju minisarstva, a značajno manje javna preduzeća i mediji.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28832973-0661-8D90-5DDA-FC07C52DFAC1}"/>
              </a:ext>
            </a:extLst>
          </p:cNvPr>
          <p:cNvSpPr txBox="1">
            <a:spLocks/>
          </p:cNvSpPr>
          <p:nvPr/>
        </p:nvSpPr>
        <p:spPr>
          <a:xfrm>
            <a:off x="254785" y="6117482"/>
            <a:ext cx="4115791" cy="230832"/>
          </a:xfrm>
          <a:prstGeom prst="rect">
            <a:avLst/>
          </a:prstGeom>
        </p:spPr>
        <p:txBody>
          <a:bodyPr vert="horz" wrap="square" lIns="72000" tIns="45720" rIns="0" bIns="45720" rtlCol="0" anchor="ctr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Preko kog izvora se najčešće informišete o javnim nabavkama u Srbiji?</a:t>
            </a:r>
            <a:endParaRPr kumimoji="0" lang="sr-Latn-RS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F18FBF-5287-9F72-9A9D-26D4339C4D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91477" y="3396098"/>
            <a:ext cx="513547" cy="841582"/>
            <a:chOff x="-1108" y="1276"/>
            <a:chExt cx="872" cy="1429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60C2DD9-E7E9-9366-AD75-C12905C3D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0" y="1379"/>
              <a:ext cx="417" cy="954"/>
            </a:xfrm>
            <a:custGeom>
              <a:avLst/>
              <a:gdLst>
                <a:gd name="T0" fmla="*/ 290 w 417"/>
                <a:gd name="T1" fmla="*/ 0 h 954"/>
                <a:gd name="T2" fmla="*/ 0 w 417"/>
                <a:gd name="T3" fmla="*/ 580 h 954"/>
                <a:gd name="T4" fmla="*/ 208 w 417"/>
                <a:gd name="T5" fmla="*/ 580 h 954"/>
                <a:gd name="T6" fmla="*/ 208 w 417"/>
                <a:gd name="T7" fmla="*/ 954 h 954"/>
                <a:gd name="T8" fmla="*/ 417 w 417"/>
                <a:gd name="T9" fmla="*/ 456 h 954"/>
                <a:gd name="T10" fmla="*/ 208 w 417"/>
                <a:gd name="T11" fmla="*/ 456 h 954"/>
                <a:gd name="T12" fmla="*/ 290 w 417"/>
                <a:gd name="T1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954">
                  <a:moveTo>
                    <a:pt x="290" y="0"/>
                  </a:moveTo>
                  <a:lnTo>
                    <a:pt x="0" y="580"/>
                  </a:lnTo>
                  <a:lnTo>
                    <a:pt x="208" y="580"/>
                  </a:lnTo>
                  <a:lnTo>
                    <a:pt x="208" y="954"/>
                  </a:lnTo>
                  <a:lnTo>
                    <a:pt x="417" y="456"/>
                  </a:lnTo>
                  <a:lnTo>
                    <a:pt x="208" y="45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B2E0105-D3C6-BC82-FE38-37C7D818B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8" y="1276"/>
              <a:ext cx="872" cy="1337"/>
            </a:xfrm>
            <a:custGeom>
              <a:avLst/>
              <a:gdLst>
                <a:gd name="T0" fmla="*/ 0 w 414"/>
                <a:gd name="T1" fmla="*/ 636 h 636"/>
                <a:gd name="T2" fmla="*/ 0 w 414"/>
                <a:gd name="T3" fmla="*/ 59 h 636"/>
                <a:gd name="T4" fmla="*/ 59 w 414"/>
                <a:gd name="T5" fmla="*/ 0 h 636"/>
                <a:gd name="T6" fmla="*/ 355 w 414"/>
                <a:gd name="T7" fmla="*/ 0 h 636"/>
                <a:gd name="T8" fmla="*/ 414 w 414"/>
                <a:gd name="T9" fmla="*/ 59 h 636"/>
                <a:gd name="T10" fmla="*/ 414 w 414"/>
                <a:gd name="T11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636">
                  <a:moveTo>
                    <a:pt x="0" y="63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87" y="0"/>
                    <a:pt x="414" y="26"/>
                    <a:pt x="414" y="59"/>
                  </a:cubicBezTo>
                  <a:cubicBezTo>
                    <a:pt x="414" y="636"/>
                    <a:pt x="414" y="636"/>
                    <a:pt x="414" y="636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CEB8760E-2AAF-6B8E-B599-4F4808559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8" y="2518"/>
              <a:ext cx="872" cy="187"/>
            </a:xfrm>
            <a:custGeom>
              <a:avLst/>
              <a:gdLst>
                <a:gd name="T0" fmla="*/ 370 w 414"/>
                <a:gd name="T1" fmla="*/ 0 h 89"/>
                <a:gd name="T2" fmla="*/ 44 w 414"/>
                <a:gd name="T3" fmla="*/ 0 h 89"/>
                <a:gd name="T4" fmla="*/ 0 w 414"/>
                <a:gd name="T5" fmla="*/ 45 h 89"/>
                <a:gd name="T6" fmla="*/ 0 w 414"/>
                <a:gd name="T7" fmla="*/ 45 h 89"/>
                <a:gd name="T8" fmla="*/ 44 w 414"/>
                <a:gd name="T9" fmla="*/ 89 h 89"/>
                <a:gd name="T10" fmla="*/ 370 w 414"/>
                <a:gd name="T11" fmla="*/ 89 h 89"/>
                <a:gd name="T12" fmla="*/ 414 w 414"/>
                <a:gd name="T13" fmla="*/ 45 h 89"/>
                <a:gd name="T14" fmla="*/ 414 w 414"/>
                <a:gd name="T15" fmla="*/ 45 h 89"/>
                <a:gd name="T16" fmla="*/ 370 w 414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89">
                  <a:moveTo>
                    <a:pt x="37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9"/>
                    <a:pt x="20" y="89"/>
                    <a:pt x="44" y="89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94" y="89"/>
                    <a:pt x="414" y="69"/>
                    <a:pt x="414" y="45"/>
                  </a:cubicBezTo>
                  <a:cubicBezTo>
                    <a:pt x="414" y="45"/>
                    <a:pt x="414" y="45"/>
                    <a:pt x="414" y="45"/>
                  </a:cubicBezTo>
                  <a:cubicBezTo>
                    <a:pt x="414" y="20"/>
                    <a:pt x="394" y="0"/>
                    <a:pt x="370" y="0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07">
            <a:extLst>
              <a:ext uri="{FF2B5EF4-FFF2-40B4-BE49-F238E27FC236}">
                <a16:creationId xmlns:a16="http://schemas.microsoft.com/office/drawing/2014/main" id="{DAB7DF79-6630-5E61-EB23-F62F7C3027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1837" y="4087911"/>
            <a:ext cx="431340" cy="585466"/>
            <a:chOff x="5401" y="419"/>
            <a:chExt cx="389" cy="528"/>
          </a:xfrm>
        </p:grpSpPr>
        <p:sp>
          <p:nvSpPr>
            <p:cNvPr id="20" name="Oval 108">
              <a:extLst>
                <a:ext uri="{FF2B5EF4-FFF2-40B4-BE49-F238E27FC236}">
                  <a16:creationId xmlns:a16="http://schemas.microsoft.com/office/drawing/2014/main" id="{124B7F44-39C2-C44E-5182-C0A85073E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" y="419"/>
              <a:ext cx="371" cy="367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109">
              <a:extLst>
                <a:ext uri="{FF2B5EF4-FFF2-40B4-BE49-F238E27FC236}">
                  <a16:creationId xmlns:a16="http://schemas.microsoft.com/office/drawing/2014/main" id="{0B0EB361-CE58-AB3B-76E4-EE1728B94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" y="510"/>
              <a:ext cx="186" cy="184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110">
              <a:extLst>
                <a:ext uri="{FF2B5EF4-FFF2-40B4-BE49-F238E27FC236}">
                  <a16:creationId xmlns:a16="http://schemas.microsoft.com/office/drawing/2014/main" id="{FD17F921-3D5C-DD4B-3D84-736AE963D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740"/>
              <a:ext cx="186" cy="207"/>
            </a:xfrm>
            <a:custGeom>
              <a:avLst/>
              <a:gdLst>
                <a:gd name="T0" fmla="*/ 186 w 186"/>
                <a:gd name="T1" fmla="*/ 46 h 207"/>
                <a:gd name="T2" fmla="*/ 104 w 186"/>
                <a:gd name="T3" fmla="*/ 207 h 207"/>
                <a:gd name="T4" fmla="*/ 75 w 186"/>
                <a:gd name="T5" fmla="*/ 126 h 207"/>
                <a:gd name="T6" fmla="*/ 0 w 186"/>
                <a:gd name="T7" fmla="*/ 138 h 207"/>
                <a:gd name="T8" fmla="*/ 70 w 18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07">
                  <a:moveTo>
                    <a:pt x="186" y="46"/>
                  </a:moveTo>
                  <a:lnTo>
                    <a:pt x="104" y="207"/>
                  </a:lnTo>
                  <a:lnTo>
                    <a:pt x="75" y="126"/>
                  </a:lnTo>
                  <a:lnTo>
                    <a:pt x="0" y="138"/>
                  </a:lnTo>
                  <a:lnTo>
                    <a:pt x="70" y="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11">
              <a:extLst>
                <a:ext uri="{FF2B5EF4-FFF2-40B4-BE49-F238E27FC236}">
                  <a16:creationId xmlns:a16="http://schemas.microsoft.com/office/drawing/2014/main" id="{7E038022-C5BF-C1F5-CD5F-0E9C0A490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740"/>
              <a:ext cx="186" cy="207"/>
            </a:xfrm>
            <a:custGeom>
              <a:avLst/>
              <a:gdLst>
                <a:gd name="T0" fmla="*/ 116 w 186"/>
                <a:gd name="T1" fmla="*/ 0 h 207"/>
                <a:gd name="T2" fmla="*/ 186 w 186"/>
                <a:gd name="T3" fmla="*/ 138 h 207"/>
                <a:gd name="T4" fmla="*/ 111 w 186"/>
                <a:gd name="T5" fmla="*/ 126 h 207"/>
                <a:gd name="T6" fmla="*/ 82 w 186"/>
                <a:gd name="T7" fmla="*/ 207 h 207"/>
                <a:gd name="T8" fmla="*/ 0 w 186"/>
                <a:gd name="T9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07">
                  <a:moveTo>
                    <a:pt x="116" y="0"/>
                  </a:moveTo>
                  <a:lnTo>
                    <a:pt x="186" y="138"/>
                  </a:lnTo>
                  <a:lnTo>
                    <a:pt x="111" y="126"/>
                  </a:lnTo>
                  <a:lnTo>
                    <a:pt x="82" y="207"/>
                  </a:lnTo>
                  <a:lnTo>
                    <a:pt x="0" y="46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id="{73098B7F-4BA5-2479-E7CF-63654F70CD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77612" y="4464714"/>
            <a:ext cx="572233" cy="573323"/>
            <a:chOff x="3088" y="1901"/>
            <a:chExt cx="525" cy="526"/>
          </a:xfrm>
        </p:grpSpPr>
        <p:sp>
          <p:nvSpPr>
            <p:cNvPr id="25" name="Freeform 75">
              <a:extLst>
                <a:ext uri="{FF2B5EF4-FFF2-40B4-BE49-F238E27FC236}">
                  <a16:creationId xmlns:a16="http://schemas.microsoft.com/office/drawing/2014/main" id="{F6A2C433-E927-E19C-9B63-46116591E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1901"/>
              <a:ext cx="398" cy="526"/>
            </a:xfrm>
            <a:custGeom>
              <a:avLst/>
              <a:gdLst>
                <a:gd name="T0" fmla="*/ 132 w 188"/>
                <a:gd name="T1" fmla="*/ 248 h 248"/>
                <a:gd name="T2" fmla="*/ 8 w 188"/>
                <a:gd name="T3" fmla="*/ 248 h 248"/>
                <a:gd name="T4" fmla="*/ 0 w 188"/>
                <a:gd name="T5" fmla="*/ 240 h 248"/>
                <a:gd name="T6" fmla="*/ 0 w 188"/>
                <a:gd name="T7" fmla="*/ 8 h 248"/>
                <a:gd name="T8" fmla="*/ 8 w 188"/>
                <a:gd name="T9" fmla="*/ 0 h 248"/>
                <a:gd name="T10" fmla="*/ 180 w 188"/>
                <a:gd name="T11" fmla="*/ 0 h 248"/>
                <a:gd name="T12" fmla="*/ 188 w 188"/>
                <a:gd name="T13" fmla="*/ 8 h 248"/>
                <a:gd name="T14" fmla="*/ 188 w 188"/>
                <a:gd name="T15" fmla="*/ 10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248">
                  <a:moveTo>
                    <a:pt x="132" y="248"/>
                  </a:moveTo>
                  <a:cubicBezTo>
                    <a:pt x="8" y="248"/>
                    <a:pt x="8" y="248"/>
                    <a:pt x="8" y="248"/>
                  </a:cubicBezTo>
                  <a:cubicBezTo>
                    <a:pt x="4" y="248"/>
                    <a:pt x="0" y="244"/>
                    <a:pt x="0" y="2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4" y="0"/>
                    <a:pt x="188" y="4"/>
                    <a:pt x="188" y="8"/>
                  </a:cubicBezTo>
                  <a:cubicBezTo>
                    <a:pt x="188" y="100"/>
                    <a:pt x="188" y="100"/>
                    <a:pt x="188" y="100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76">
              <a:extLst>
                <a:ext uri="{FF2B5EF4-FFF2-40B4-BE49-F238E27FC236}">
                  <a16:creationId xmlns:a16="http://schemas.microsoft.com/office/drawing/2014/main" id="{D9FEFE38-A8ED-DA62-1D7A-102A3872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1961"/>
              <a:ext cx="280" cy="84"/>
            </a:xfrm>
            <a:custGeom>
              <a:avLst/>
              <a:gdLst>
                <a:gd name="T0" fmla="*/ 0 w 280"/>
                <a:gd name="T1" fmla="*/ 0 h 84"/>
                <a:gd name="T2" fmla="*/ 0 w 280"/>
                <a:gd name="T3" fmla="*/ 84 h 84"/>
                <a:gd name="T4" fmla="*/ 280 w 280"/>
                <a:gd name="T5" fmla="*/ 84 h 84"/>
                <a:gd name="T6" fmla="*/ 280 w 280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84">
                  <a:moveTo>
                    <a:pt x="0" y="0"/>
                  </a:moveTo>
                  <a:lnTo>
                    <a:pt x="0" y="84"/>
                  </a:lnTo>
                  <a:lnTo>
                    <a:pt x="280" y="84"/>
                  </a:lnTo>
                  <a:lnTo>
                    <a:pt x="280" y="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77">
              <a:extLst>
                <a:ext uri="{FF2B5EF4-FFF2-40B4-BE49-F238E27FC236}">
                  <a16:creationId xmlns:a16="http://schemas.microsoft.com/office/drawing/2014/main" id="{7C877987-442A-64CA-5F7D-ECB82ACD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096"/>
              <a:ext cx="280" cy="280"/>
            </a:xfrm>
            <a:custGeom>
              <a:avLst/>
              <a:gdLst>
                <a:gd name="T0" fmla="*/ 80 w 132"/>
                <a:gd name="T1" fmla="*/ 132 h 132"/>
                <a:gd name="T2" fmla="*/ 8 w 132"/>
                <a:gd name="T3" fmla="*/ 132 h 132"/>
                <a:gd name="T4" fmla="*/ 0 w 132"/>
                <a:gd name="T5" fmla="*/ 124 h 132"/>
                <a:gd name="T6" fmla="*/ 0 w 132"/>
                <a:gd name="T7" fmla="*/ 8 h 132"/>
                <a:gd name="T8" fmla="*/ 8 w 132"/>
                <a:gd name="T9" fmla="*/ 0 h 132"/>
                <a:gd name="T10" fmla="*/ 124 w 132"/>
                <a:gd name="T11" fmla="*/ 0 h 132"/>
                <a:gd name="T12" fmla="*/ 132 w 132"/>
                <a:gd name="T13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2">
                  <a:moveTo>
                    <a:pt x="80" y="132"/>
                  </a:moveTo>
                  <a:cubicBezTo>
                    <a:pt x="8" y="132"/>
                    <a:pt x="8" y="132"/>
                    <a:pt x="8" y="132"/>
                  </a:cubicBezTo>
                  <a:cubicBezTo>
                    <a:pt x="4" y="132"/>
                    <a:pt x="0" y="128"/>
                    <a:pt x="0" y="1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2" y="4"/>
                    <a:pt x="132" y="8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Line 78">
              <a:extLst>
                <a:ext uri="{FF2B5EF4-FFF2-40B4-BE49-F238E27FC236}">
                  <a16:creationId xmlns:a16="http://schemas.microsoft.com/office/drawing/2014/main" id="{F29120B0-E846-6AF2-056F-82E4B70BF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2189"/>
              <a:ext cx="119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Line 79">
              <a:extLst>
                <a:ext uri="{FF2B5EF4-FFF2-40B4-BE49-F238E27FC236}">
                  <a16:creationId xmlns:a16="http://schemas.microsoft.com/office/drawing/2014/main" id="{420DF71B-6692-715B-EC3A-B9303C1EE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1" y="2096"/>
              <a:ext cx="0" cy="28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Line 80">
              <a:extLst>
                <a:ext uri="{FF2B5EF4-FFF2-40B4-BE49-F238E27FC236}">
                  <a16:creationId xmlns:a16="http://schemas.microsoft.com/office/drawing/2014/main" id="{0AB921F8-A5FC-F9A2-444A-986CE7985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096"/>
              <a:ext cx="0" cy="26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ine 81">
              <a:extLst>
                <a:ext uri="{FF2B5EF4-FFF2-40B4-BE49-F238E27FC236}">
                  <a16:creationId xmlns:a16="http://schemas.microsoft.com/office/drawing/2014/main" id="{BE3B8C44-D5A3-1502-0F82-B6E1E758F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2283"/>
              <a:ext cx="85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Line 82">
              <a:extLst>
                <a:ext uri="{FF2B5EF4-FFF2-40B4-BE49-F238E27FC236}">
                  <a16:creationId xmlns:a16="http://schemas.microsoft.com/office/drawing/2014/main" id="{6CB1CB6F-E6F9-0FAD-D69D-36DD6E051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0" y="1944"/>
              <a:ext cx="1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Line 83">
              <a:extLst>
                <a:ext uri="{FF2B5EF4-FFF2-40B4-BE49-F238E27FC236}">
                  <a16:creationId xmlns:a16="http://schemas.microsoft.com/office/drawing/2014/main" id="{72202DAD-9630-1855-DD08-41EF0E343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0" y="2011"/>
              <a:ext cx="1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Line 84">
              <a:extLst>
                <a:ext uri="{FF2B5EF4-FFF2-40B4-BE49-F238E27FC236}">
                  <a16:creationId xmlns:a16="http://schemas.microsoft.com/office/drawing/2014/main" id="{F3063809-D9ED-F82B-A5C4-992FE9F63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952"/>
              <a:ext cx="0" cy="1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Line 85">
              <a:extLst>
                <a:ext uri="{FF2B5EF4-FFF2-40B4-BE49-F238E27FC236}">
                  <a16:creationId xmlns:a16="http://schemas.microsoft.com/office/drawing/2014/main" id="{41A43BBD-8E44-3D2B-FF54-BB6401B1D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1952"/>
              <a:ext cx="0" cy="1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Line 86">
              <a:extLst>
                <a:ext uri="{FF2B5EF4-FFF2-40B4-BE49-F238E27FC236}">
                  <a16:creationId xmlns:a16="http://schemas.microsoft.com/office/drawing/2014/main" id="{3F798380-5262-375B-5272-BA357D908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986"/>
              <a:ext cx="0" cy="1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Line 87">
              <a:extLst>
                <a:ext uri="{FF2B5EF4-FFF2-40B4-BE49-F238E27FC236}">
                  <a16:creationId xmlns:a16="http://schemas.microsoft.com/office/drawing/2014/main" id="{EF71CB45-A1EA-5C6A-9E2B-384EF094B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1986"/>
              <a:ext cx="0" cy="1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88">
              <a:extLst>
                <a:ext uri="{FF2B5EF4-FFF2-40B4-BE49-F238E27FC236}">
                  <a16:creationId xmlns:a16="http://schemas.microsoft.com/office/drawing/2014/main" id="{7482021C-B6D6-DB02-DFAD-28D9352E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2119"/>
              <a:ext cx="320" cy="308"/>
            </a:xfrm>
            <a:custGeom>
              <a:avLst/>
              <a:gdLst>
                <a:gd name="T0" fmla="*/ 92 w 151"/>
                <a:gd name="T1" fmla="*/ 145 h 145"/>
                <a:gd name="T2" fmla="*/ 90 w 151"/>
                <a:gd name="T3" fmla="*/ 141 h 145"/>
                <a:gd name="T4" fmla="*/ 63 w 151"/>
                <a:gd name="T5" fmla="*/ 133 h 145"/>
                <a:gd name="T6" fmla="*/ 60 w 151"/>
                <a:gd name="T7" fmla="*/ 132 h 145"/>
                <a:gd name="T8" fmla="*/ 33 w 151"/>
                <a:gd name="T9" fmla="*/ 108 h 145"/>
                <a:gd name="T10" fmla="*/ 21 w 151"/>
                <a:gd name="T11" fmla="*/ 89 h 145"/>
                <a:gd name="T12" fmla="*/ 21 w 151"/>
                <a:gd name="T13" fmla="*/ 76 h 145"/>
                <a:gd name="T14" fmla="*/ 21 w 151"/>
                <a:gd name="T15" fmla="*/ 76 h 145"/>
                <a:gd name="T16" fmla="*/ 44 w 151"/>
                <a:gd name="T17" fmla="*/ 81 h 145"/>
                <a:gd name="T18" fmla="*/ 52 w 151"/>
                <a:gd name="T19" fmla="*/ 93 h 145"/>
                <a:gd name="T20" fmla="*/ 3 w 151"/>
                <a:gd name="T21" fmla="*/ 20 h 145"/>
                <a:gd name="T22" fmla="*/ 7 w 151"/>
                <a:gd name="T23" fmla="*/ 4 h 145"/>
                <a:gd name="T24" fmla="*/ 7 w 151"/>
                <a:gd name="T25" fmla="*/ 4 h 145"/>
                <a:gd name="T26" fmla="*/ 23 w 151"/>
                <a:gd name="T27" fmla="*/ 7 h 145"/>
                <a:gd name="T28" fmla="*/ 50 w 151"/>
                <a:gd name="T29" fmla="*/ 48 h 145"/>
                <a:gd name="T30" fmla="*/ 45 w 151"/>
                <a:gd name="T31" fmla="*/ 40 h 145"/>
                <a:gd name="T32" fmla="*/ 49 w 151"/>
                <a:gd name="T33" fmla="*/ 24 h 145"/>
                <a:gd name="T34" fmla="*/ 49 w 151"/>
                <a:gd name="T35" fmla="*/ 24 h 145"/>
                <a:gd name="T36" fmla="*/ 65 w 151"/>
                <a:gd name="T37" fmla="*/ 27 h 145"/>
                <a:gd name="T38" fmla="*/ 73 w 151"/>
                <a:gd name="T39" fmla="*/ 39 h 145"/>
                <a:gd name="T40" fmla="*/ 70 w 151"/>
                <a:gd name="T41" fmla="*/ 35 h 145"/>
                <a:gd name="T42" fmla="*/ 73 w 151"/>
                <a:gd name="T43" fmla="*/ 19 h 145"/>
                <a:gd name="T44" fmla="*/ 73 w 151"/>
                <a:gd name="T45" fmla="*/ 19 h 145"/>
                <a:gd name="T46" fmla="*/ 89 w 151"/>
                <a:gd name="T47" fmla="*/ 22 h 145"/>
                <a:gd name="T48" fmla="*/ 98 w 151"/>
                <a:gd name="T49" fmla="*/ 34 h 145"/>
                <a:gd name="T50" fmla="*/ 94 w 151"/>
                <a:gd name="T51" fmla="*/ 29 h 145"/>
                <a:gd name="T52" fmla="*/ 98 w 151"/>
                <a:gd name="T53" fmla="*/ 13 h 145"/>
                <a:gd name="T54" fmla="*/ 98 w 151"/>
                <a:gd name="T55" fmla="*/ 13 h 145"/>
                <a:gd name="T56" fmla="*/ 114 w 151"/>
                <a:gd name="T57" fmla="*/ 16 h 145"/>
                <a:gd name="T58" fmla="*/ 132 w 151"/>
                <a:gd name="T59" fmla="*/ 43 h 145"/>
                <a:gd name="T60" fmla="*/ 149 w 151"/>
                <a:gd name="T61" fmla="*/ 87 h 145"/>
                <a:gd name="T62" fmla="*/ 149 w 151"/>
                <a:gd name="T63" fmla="*/ 92 h 145"/>
                <a:gd name="T64" fmla="*/ 148 w 151"/>
                <a:gd name="T65" fmla="*/ 102 h 145"/>
                <a:gd name="T66" fmla="*/ 151 w 151"/>
                <a:gd name="T67" fmla="*/ 10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145">
                  <a:moveTo>
                    <a:pt x="92" y="145"/>
                  </a:moveTo>
                  <a:cubicBezTo>
                    <a:pt x="90" y="141"/>
                    <a:pt x="90" y="141"/>
                    <a:pt x="90" y="141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62" y="133"/>
                    <a:pt x="61" y="132"/>
                    <a:pt x="60" y="132"/>
                  </a:cubicBezTo>
                  <a:cubicBezTo>
                    <a:pt x="49" y="126"/>
                    <a:pt x="40" y="118"/>
                    <a:pt x="33" y="108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18" y="84"/>
                    <a:pt x="16" y="80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6" y="72"/>
                    <a:pt x="41" y="76"/>
                    <a:pt x="44" y="81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14"/>
                    <a:pt x="1" y="7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0"/>
                    <a:pt x="20" y="1"/>
                    <a:pt x="23" y="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2" y="35"/>
                    <a:pt x="43" y="28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4" y="20"/>
                    <a:pt x="61" y="22"/>
                    <a:pt x="65" y="27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6" y="29"/>
                    <a:pt x="68" y="22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9" y="15"/>
                    <a:pt x="86" y="16"/>
                    <a:pt x="89" y="22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3" y="17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3" y="10"/>
                    <a:pt x="111" y="11"/>
                    <a:pt x="114" y="16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41" y="56"/>
                    <a:pt x="146" y="71"/>
                    <a:pt x="149" y="87"/>
                  </a:cubicBezTo>
                  <a:cubicBezTo>
                    <a:pt x="149" y="88"/>
                    <a:pt x="149" y="90"/>
                    <a:pt x="149" y="9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51" y="106"/>
                    <a:pt x="151" y="106"/>
                    <a:pt x="151" y="106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9" name="Picture 9" descr="Man and woman">
            <a:extLst>
              <a:ext uri="{FF2B5EF4-FFF2-40B4-BE49-F238E27FC236}">
                <a16:creationId xmlns:a16="http://schemas.microsoft.com/office/drawing/2014/main" id="{88FA64EE-2699-3BB9-3F19-EEE7A40CA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cxnSp>
        <p:nvCxnSpPr>
          <p:cNvPr id="41" name="Connecteur droit 34">
            <a:extLst>
              <a:ext uri="{FF2B5EF4-FFF2-40B4-BE49-F238E27FC236}">
                <a16:creationId xmlns:a16="http://schemas.microsoft.com/office/drawing/2014/main" id="{F1F3C9D2-A300-2F88-64A8-8929B0E83A99}"/>
              </a:ext>
            </a:extLst>
          </p:cNvPr>
          <p:cNvCxnSpPr>
            <a:cxnSpLocks/>
          </p:cNvCxnSpPr>
          <p:nvPr/>
        </p:nvCxnSpPr>
        <p:spPr>
          <a:xfrm>
            <a:off x="355220" y="2380331"/>
            <a:ext cx="563366" cy="0"/>
          </a:xfrm>
          <a:prstGeom prst="line">
            <a:avLst/>
          </a:prstGeom>
          <a:ln w="254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F0002D85-3465-18FB-C8F9-67780AC45183}"/>
              </a:ext>
            </a:extLst>
          </p:cNvPr>
          <p:cNvSpPr txBox="1">
            <a:spLocks/>
          </p:cNvSpPr>
          <p:nvPr/>
        </p:nvSpPr>
        <p:spPr>
          <a:xfrm>
            <a:off x="1147810" y="2020738"/>
            <a:ext cx="3468258" cy="261610"/>
          </a:xfrm>
          <a:prstGeom prst="rect">
            <a:avLst/>
          </a:prstGeom>
          <a:noFill/>
        </p:spPr>
        <p:txBody>
          <a:bodyPr vert="horz" wrap="square" lIns="72000" tIns="45720" rIns="7200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Izvor informisanja o javnim nabavkama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9D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3" name="Group 35">
            <a:extLst>
              <a:ext uri="{FF2B5EF4-FFF2-40B4-BE49-F238E27FC236}">
                <a16:creationId xmlns:a16="http://schemas.microsoft.com/office/drawing/2014/main" id="{B4118EB0-2F89-E007-8946-69E2EA54FE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2025" y="1875362"/>
            <a:ext cx="427473" cy="425665"/>
            <a:chOff x="7115" y="2550"/>
            <a:chExt cx="473" cy="471"/>
          </a:xfrm>
        </p:grpSpPr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5D806C9B-1A50-CC12-E336-F868C67E5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496C63AF-B8F8-78E7-729A-B9B3AB85D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solidFill>
              <a:schemeClr val="bg1"/>
            </a:solidFill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3A242C5F-3075-EB47-2AE2-C96A8C51E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7" name="Straight Connector 35">
            <a:extLst>
              <a:ext uri="{FF2B5EF4-FFF2-40B4-BE49-F238E27FC236}">
                <a16:creationId xmlns:a16="http://schemas.microsoft.com/office/drawing/2014/main" id="{2DF6691F-1D14-584B-5BF3-FD75BA4EFF45}"/>
              </a:ext>
            </a:extLst>
          </p:cNvPr>
          <p:cNvCxnSpPr>
            <a:cxnSpLocks/>
          </p:cNvCxnSpPr>
          <p:nvPr/>
        </p:nvCxnSpPr>
        <p:spPr>
          <a:xfrm flipV="1">
            <a:off x="5208652" y="2145014"/>
            <a:ext cx="0" cy="3927542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Content Placeholder 4">
            <a:extLst>
              <a:ext uri="{FF2B5EF4-FFF2-40B4-BE49-F238E27FC236}">
                <a16:creationId xmlns:a16="http://schemas.microsoft.com/office/drawing/2014/main" id="{25BA3D2E-7CF9-372B-8909-7B627F9D68FE}"/>
              </a:ext>
            </a:extLst>
          </p:cNvPr>
          <p:cNvGraphicFramePr>
            <a:graphicFrameLocks/>
          </p:cNvGraphicFramePr>
          <p:nvPr/>
        </p:nvGraphicFramePr>
        <p:xfrm>
          <a:off x="5393946" y="2263055"/>
          <a:ext cx="6057759" cy="385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9" name="Connecteur droit 34">
            <a:extLst>
              <a:ext uri="{FF2B5EF4-FFF2-40B4-BE49-F238E27FC236}">
                <a16:creationId xmlns:a16="http://schemas.microsoft.com/office/drawing/2014/main" id="{6621365E-B54A-12D3-EC63-07BA5EE670FF}"/>
              </a:ext>
            </a:extLst>
          </p:cNvPr>
          <p:cNvCxnSpPr>
            <a:cxnSpLocks/>
          </p:cNvCxnSpPr>
          <p:nvPr/>
        </p:nvCxnSpPr>
        <p:spPr>
          <a:xfrm>
            <a:off x="5847468" y="2358724"/>
            <a:ext cx="563366" cy="0"/>
          </a:xfrm>
          <a:prstGeom prst="line">
            <a:avLst/>
          </a:prstGeom>
          <a:ln w="2540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3138892D-F87B-056F-7E4F-B0146B0B10C4}"/>
              </a:ext>
            </a:extLst>
          </p:cNvPr>
          <p:cNvSpPr txBox="1">
            <a:spLocks/>
          </p:cNvSpPr>
          <p:nvPr/>
        </p:nvSpPr>
        <p:spPr>
          <a:xfrm>
            <a:off x="6561461" y="2020738"/>
            <a:ext cx="4560567" cy="261610"/>
          </a:xfrm>
          <a:prstGeom prst="rect">
            <a:avLst/>
          </a:prstGeom>
          <a:noFill/>
        </p:spPr>
        <p:txBody>
          <a:bodyPr vert="horz" wrap="square" lIns="72000" tIns="45720" rIns="7200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Poverenje u insitucije – podaci o javnim nabavkama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9D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id="{F9D18109-030F-471D-C3BC-DD0ED989A227}"/>
              </a:ext>
            </a:extLst>
          </p:cNvPr>
          <p:cNvSpPr txBox="1">
            <a:spLocks/>
          </p:cNvSpPr>
          <p:nvPr/>
        </p:nvSpPr>
        <p:spPr>
          <a:xfrm>
            <a:off x="3895043" y="6520656"/>
            <a:ext cx="2109083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populacija građana</a:t>
            </a:r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id="{CB5FA7CB-5931-B07C-23C0-B12408C9C1AE}"/>
              </a:ext>
            </a:extLst>
          </p:cNvPr>
          <p:cNvSpPr txBox="1">
            <a:spLocks/>
          </p:cNvSpPr>
          <p:nvPr/>
        </p:nvSpPr>
        <p:spPr>
          <a:xfrm>
            <a:off x="5189190" y="6062753"/>
            <a:ext cx="5298602" cy="369332"/>
          </a:xfrm>
          <a:prstGeom prst="rect">
            <a:avLst/>
          </a:prstGeom>
        </p:spPr>
        <p:txBody>
          <a:bodyPr vert="horz" wrap="square" lIns="72000" tIns="45720" rIns="0" bIns="45720" rtlCol="0" anchor="ctr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koju od sledećih institucija imate najviše poverenja kada je reč o iznošenju podataka o javnim nabavkama?</a:t>
            </a:r>
            <a:endParaRPr kumimoji="0" lang="sr-Latn-RS" sz="9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3" name="Group 18">
            <a:extLst>
              <a:ext uri="{FF2B5EF4-FFF2-40B4-BE49-F238E27FC236}">
                <a16:creationId xmlns:a16="http://schemas.microsoft.com/office/drawing/2014/main" id="{EF665C02-346D-DD15-6F26-3CF14115D0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98636" y="1875361"/>
            <a:ext cx="425665" cy="425665"/>
            <a:chOff x="2916" y="526"/>
            <a:chExt cx="372" cy="372"/>
          </a:xfrm>
          <a:solidFill>
            <a:schemeClr val="bg1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68475E12-913B-B21D-85FA-E8A74B42C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526"/>
              <a:ext cx="372" cy="129"/>
            </a:xfrm>
            <a:custGeom>
              <a:avLst/>
              <a:gdLst>
                <a:gd name="T0" fmla="*/ 92 w 92"/>
                <a:gd name="T1" fmla="*/ 32 h 32"/>
                <a:gd name="T2" fmla="*/ 0 w 92"/>
                <a:gd name="T3" fmla="*/ 32 h 32"/>
                <a:gd name="T4" fmla="*/ 0 w 92"/>
                <a:gd name="T5" fmla="*/ 27 h 32"/>
                <a:gd name="T6" fmla="*/ 3 w 92"/>
                <a:gd name="T7" fmla="*/ 23 h 32"/>
                <a:gd name="T8" fmla="*/ 45 w 92"/>
                <a:gd name="T9" fmla="*/ 0 h 32"/>
                <a:gd name="T10" fmla="*/ 47 w 92"/>
                <a:gd name="T11" fmla="*/ 0 h 32"/>
                <a:gd name="T12" fmla="*/ 89 w 92"/>
                <a:gd name="T13" fmla="*/ 23 h 32"/>
                <a:gd name="T14" fmla="*/ 92 w 92"/>
                <a:gd name="T15" fmla="*/ 27 h 32"/>
                <a:gd name="T16" fmla="*/ 92 w 9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32">
                  <a:moveTo>
                    <a:pt x="92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4"/>
                    <a:pt x="3" y="2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1" y="24"/>
                    <a:pt x="92" y="25"/>
                    <a:pt x="92" y="27"/>
                  </a:cubicBezTo>
                  <a:lnTo>
                    <a:pt x="92" y="32"/>
                  </a:lnTo>
                  <a:close/>
                </a:path>
              </a:pathLst>
            </a:cu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Line 20">
              <a:extLst>
                <a:ext uri="{FF2B5EF4-FFF2-40B4-BE49-F238E27FC236}">
                  <a16:creationId xmlns:a16="http://schemas.microsoft.com/office/drawing/2014/main" id="{45027A2E-DF57-2F44-79AB-1034242F9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655"/>
              <a:ext cx="0" cy="186"/>
            </a:xfrm>
            <a:prstGeom prst="line">
              <a:avLst/>
            </a:pr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4D441D3D-6D68-8A5D-3A9E-CD468CA6B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8" y="655"/>
              <a:ext cx="0" cy="186"/>
            </a:xfrm>
            <a:prstGeom prst="line">
              <a:avLst/>
            </a:pr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Line 22">
              <a:extLst>
                <a:ext uri="{FF2B5EF4-FFF2-40B4-BE49-F238E27FC236}">
                  <a16:creationId xmlns:a16="http://schemas.microsoft.com/office/drawing/2014/main" id="{4E5CF841-450B-BDF0-6960-0B1FEA4F0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6" y="655"/>
              <a:ext cx="0" cy="186"/>
            </a:xfrm>
            <a:prstGeom prst="line">
              <a:avLst/>
            </a:pr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Line 23">
              <a:extLst>
                <a:ext uri="{FF2B5EF4-FFF2-40B4-BE49-F238E27FC236}">
                  <a16:creationId xmlns:a16="http://schemas.microsoft.com/office/drawing/2014/main" id="{D3AFD249-1EE9-C14F-1AAB-14C155079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655"/>
              <a:ext cx="0" cy="186"/>
            </a:xfrm>
            <a:prstGeom prst="line">
              <a:avLst/>
            </a:pr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Line 24">
              <a:extLst>
                <a:ext uri="{FF2B5EF4-FFF2-40B4-BE49-F238E27FC236}">
                  <a16:creationId xmlns:a16="http://schemas.microsoft.com/office/drawing/2014/main" id="{116D64DF-379E-59F2-5D35-AE401EDA9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655"/>
              <a:ext cx="0" cy="186"/>
            </a:xfrm>
            <a:prstGeom prst="line">
              <a:avLst/>
            </a:pr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Line 25">
              <a:extLst>
                <a:ext uri="{FF2B5EF4-FFF2-40B4-BE49-F238E27FC236}">
                  <a16:creationId xmlns:a16="http://schemas.microsoft.com/office/drawing/2014/main" id="{C49A1FC1-1FAC-5D81-EFE7-CEB7C8D62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655"/>
              <a:ext cx="0" cy="186"/>
            </a:xfrm>
            <a:prstGeom prst="line">
              <a:avLst/>
            </a:pr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26">
              <a:extLst>
                <a:ext uri="{FF2B5EF4-FFF2-40B4-BE49-F238E27FC236}">
                  <a16:creationId xmlns:a16="http://schemas.microsoft.com/office/drawing/2014/main" id="{A5EFFF4F-9737-117F-CA89-7F75E96D9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849"/>
              <a:ext cx="372" cy="49"/>
            </a:xfrm>
            <a:custGeom>
              <a:avLst/>
              <a:gdLst>
                <a:gd name="T0" fmla="*/ 88 w 92"/>
                <a:gd name="T1" fmla="*/ 12 h 12"/>
                <a:gd name="T2" fmla="*/ 4 w 92"/>
                <a:gd name="T3" fmla="*/ 12 h 12"/>
                <a:gd name="T4" fmla="*/ 0 w 92"/>
                <a:gd name="T5" fmla="*/ 8 h 12"/>
                <a:gd name="T6" fmla="*/ 0 w 92"/>
                <a:gd name="T7" fmla="*/ 0 h 12"/>
                <a:gd name="T8" fmla="*/ 92 w 92"/>
                <a:gd name="T9" fmla="*/ 0 h 12"/>
                <a:gd name="T10" fmla="*/ 92 w 92"/>
                <a:gd name="T11" fmla="*/ 8 h 12"/>
                <a:gd name="T12" fmla="*/ 88 w 9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2">
                  <a:moveTo>
                    <a:pt x="88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10"/>
                    <a:pt x="90" y="12"/>
                    <a:pt x="88" y="12"/>
                  </a:cubicBezTo>
                  <a:close/>
                </a:path>
              </a:pathLst>
            </a:custGeom>
            <a:grp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2" name="Espace réservé du texte 8">
            <a:extLst>
              <a:ext uri="{FF2B5EF4-FFF2-40B4-BE49-F238E27FC236}">
                <a16:creationId xmlns:a16="http://schemas.microsoft.com/office/drawing/2014/main" id="{2CAD39F1-D4BF-5D89-8D40-C013C07B4E03}"/>
              </a:ext>
            </a:extLst>
          </p:cNvPr>
          <p:cNvSpPr txBox="1">
            <a:spLocks/>
          </p:cNvSpPr>
          <p:nvPr/>
        </p:nvSpPr>
        <p:spPr>
          <a:xfrm>
            <a:off x="6671948" y="5673150"/>
            <a:ext cx="646026" cy="276999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009D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Espace réservé du texte 8">
            <a:extLst>
              <a:ext uri="{FF2B5EF4-FFF2-40B4-BE49-F238E27FC236}">
                <a16:creationId xmlns:a16="http://schemas.microsoft.com/office/drawing/2014/main" id="{62F4B212-4C68-2195-9801-754D2C9E6003}"/>
              </a:ext>
            </a:extLst>
          </p:cNvPr>
          <p:cNvSpPr txBox="1">
            <a:spLocks/>
          </p:cNvSpPr>
          <p:nvPr/>
        </p:nvSpPr>
        <p:spPr>
          <a:xfrm>
            <a:off x="6083978" y="3956637"/>
            <a:ext cx="383921" cy="27699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009D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Espace réservé du texte 8">
            <a:extLst>
              <a:ext uri="{FF2B5EF4-FFF2-40B4-BE49-F238E27FC236}">
                <a16:creationId xmlns:a16="http://schemas.microsoft.com/office/drawing/2014/main" id="{886A482D-551A-EA10-D698-5224CCB7CFB1}"/>
              </a:ext>
            </a:extLst>
          </p:cNvPr>
          <p:cNvSpPr txBox="1">
            <a:spLocks/>
          </p:cNvSpPr>
          <p:nvPr/>
        </p:nvSpPr>
        <p:spPr>
          <a:xfrm>
            <a:off x="8841744" y="2597701"/>
            <a:ext cx="436158" cy="276999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009D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Espace réservé du texte 8">
            <a:extLst>
              <a:ext uri="{FF2B5EF4-FFF2-40B4-BE49-F238E27FC236}">
                <a16:creationId xmlns:a16="http://schemas.microsoft.com/office/drawing/2014/main" id="{795D4826-5802-A60A-BEF3-BE57C713A0CB}"/>
              </a:ext>
            </a:extLst>
          </p:cNvPr>
          <p:cNvSpPr txBox="1">
            <a:spLocks/>
          </p:cNvSpPr>
          <p:nvPr/>
        </p:nvSpPr>
        <p:spPr>
          <a:xfrm>
            <a:off x="9786598" y="4033127"/>
            <a:ext cx="646026" cy="276999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009D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Espace réservé du texte 8">
            <a:extLst>
              <a:ext uri="{FF2B5EF4-FFF2-40B4-BE49-F238E27FC236}">
                <a16:creationId xmlns:a16="http://schemas.microsoft.com/office/drawing/2014/main" id="{C0320003-8C42-2853-280A-0A22D77B0371}"/>
              </a:ext>
            </a:extLst>
          </p:cNvPr>
          <p:cNvSpPr txBox="1">
            <a:spLocks/>
          </p:cNvSpPr>
          <p:nvPr/>
        </p:nvSpPr>
        <p:spPr>
          <a:xfrm>
            <a:off x="9180424" y="5593244"/>
            <a:ext cx="384797" cy="28532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009D9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69390400-C4DB-5B9C-5F70-046A92B0CF56}"/>
              </a:ext>
            </a:extLst>
          </p:cNvPr>
          <p:cNvSpPr txBox="1">
            <a:spLocks/>
          </p:cNvSpPr>
          <p:nvPr/>
        </p:nvSpPr>
        <p:spPr>
          <a:xfrm>
            <a:off x="7319815" y="2600030"/>
            <a:ext cx="436159" cy="276999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E8772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CCDD7A1E-71ED-56D7-C686-3407B98B7A8E}"/>
              </a:ext>
            </a:extLst>
          </p:cNvPr>
          <p:cNvSpPr txBox="1">
            <a:spLocks/>
          </p:cNvSpPr>
          <p:nvPr/>
        </p:nvSpPr>
        <p:spPr>
          <a:xfrm>
            <a:off x="6078775" y="3511850"/>
            <a:ext cx="383921" cy="276999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E8772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Espace réservé du texte 8">
            <a:extLst>
              <a:ext uri="{FF2B5EF4-FFF2-40B4-BE49-F238E27FC236}">
                <a16:creationId xmlns:a16="http://schemas.microsoft.com/office/drawing/2014/main" id="{9D081CF1-90B7-64AF-CB53-C347A080A73F}"/>
              </a:ext>
            </a:extLst>
          </p:cNvPr>
          <p:cNvSpPr txBox="1">
            <a:spLocks/>
          </p:cNvSpPr>
          <p:nvPr/>
        </p:nvSpPr>
        <p:spPr>
          <a:xfrm>
            <a:off x="9786598" y="3436960"/>
            <a:ext cx="646026" cy="276999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E8772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Espace réservé du texte 8">
            <a:extLst>
              <a:ext uri="{FF2B5EF4-FFF2-40B4-BE49-F238E27FC236}">
                <a16:creationId xmlns:a16="http://schemas.microsoft.com/office/drawing/2014/main" id="{A3C74845-78B7-DF18-977F-5836D97411E3}"/>
              </a:ext>
            </a:extLst>
          </p:cNvPr>
          <p:cNvSpPr txBox="1">
            <a:spLocks/>
          </p:cNvSpPr>
          <p:nvPr/>
        </p:nvSpPr>
        <p:spPr>
          <a:xfrm>
            <a:off x="9156354" y="5102198"/>
            <a:ext cx="436159" cy="285324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E8772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Espace réservé du texte 8">
            <a:extLst>
              <a:ext uri="{FF2B5EF4-FFF2-40B4-BE49-F238E27FC236}">
                <a16:creationId xmlns:a16="http://schemas.microsoft.com/office/drawing/2014/main" id="{D872ED3D-D7C9-0594-8B17-8850AB161CFC}"/>
              </a:ext>
            </a:extLst>
          </p:cNvPr>
          <p:cNvSpPr txBox="1">
            <a:spLocks/>
          </p:cNvSpPr>
          <p:nvPr/>
        </p:nvSpPr>
        <p:spPr>
          <a:xfrm>
            <a:off x="6685596" y="4993013"/>
            <a:ext cx="646026" cy="276999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srgbClr val="E8772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0" name="Object 5">
            <a:hlinkClick r:id="" action="ppaction://ole?verb=0"/>
            <a:extLst>
              <a:ext uri="{FF2B5EF4-FFF2-40B4-BE49-F238E27FC236}">
                <a16:creationId xmlns:a16="http://schemas.microsoft.com/office/drawing/2014/main" id="{AC0043C0-1D2F-6535-F181-A259023C214B}"/>
              </a:ext>
            </a:extLst>
          </p:cNvPr>
          <p:cNvGraphicFramePr>
            <a:graphicFrameLocks/>
          </p:cNvGraphicFramePr>
          <p:nvPr/>
        </p:nvGraphicFramePr>
        <p:xfrm>
          <a:off x="103505" y="2349867"/>
          <a:ext cx="5112811" cy="376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0" name="Picture 69">
            <a:extLst>
              <a:ext uri="{FF2B5EF4-FFF2-40B4-BE49-F238E27FC236}">
                <a16:creationId xmlns:a16="http://schemas.microsoft.com/office/drawing/2014/main" id="{A55D1612-9932-8D6F-38A1-B5402C6D9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4935" y="6467342"/>
            <a:ext cx="2893370" cy="4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2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3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52F0B0A-FE4D-4A26-A6AF-AE15947EAE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52F0B0A-FE4D-4A26-A6AF-AE15947E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DC51080-222C-4B8E-A8A6-53A274983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32D0120-4F76-418B-9F65-B54307EF6C50}"/>
              </a:ext>
            </a:extLst>
          </p:cNvPr>
          <p:cNvGraphicFramePr>
            <a:graphicFrameLocks noGrp="1"/>
          </p:cNvGraphicFramePr>
          <p:nvPr/>
        </p:nvGraphicFramePr>
        <p:xfrm>
          <a:off x="0" y="-196948"/>
          <a:ext cx="12195184" cy="7054946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472277998"/>
                    </a:ext>
                  </a:extLst>
                </a:gridCol>
                <a:gridCol w="2588455">
                  <a:extLst>
                    <a:ext uri="{9D8B030D-6E8A-4147-A177-3AD203B41FA5}">
                      <a16:colId xmlns:a16="http://schemas.microsoft.com/office/drawing/2014/main" val="827306304"/>
                    </a:ext>
                  </a:extLst>
                </a:gridCol>
                <a:gridCol w="2897443">
                  <a:extLst>
                    <a:ext uri="{9D8B030D-6E8A-4147-A177-3AD203B41FA5}">
                      <a16:colId xmlns:a16="http://schemas.microsoft.com/office/drawing/2014/main" val="201949261"/>
                    </a:ext>
                  </a:extLst>
                </a:gridCol>
                <a:gridCol w="2897443">
                  <a:extLst>
                    <a:ext uri="{9D8B030D-6E8A-4147-A177-3AD203B41FA5}">
                      <a16:colId xmlns:a16="http://schemas.microsoft.com/office/drawing/2014/main" val="2516270860"/>
                    </a:ext>
                  </a:extLst>
                </a:gridCol>
                <a:gridCol w="2897443">
                  <a:extLst>
                    <a:ext uri="{9D8B030D-6E8A-4147-A177-3AD203B41FA5}">
                      <a16:colId xmlns:a16="http://schemas.microsoft.com/office/drawing/2014/main" val="3694840290"/>
                    </a:ext>
                  </a:extLst>
                </a:gridCol>
              </a:tblGrid>
              <a:tr h="154622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6539" marR="6539" marT="653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Istraživanje sa građanima</a:t>
                      </a:r>
                    </a:p>
                    <a:p>
                      <a:pPr algn="ctr" rtl="0" font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39" marR="6539" marT="653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sr-Latn-R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Istraživanje sa ponuđačima</a:t>
                      </a:r>
                    </a:p>
                    <a:p>
                      <a:pPr algn="ctr" rtl="0" fontAlgn="ctr">
                        <a:lnSpc>
                          <a:spcPct val="100000"/>
                        </a:lnSpc>
                      </a:pP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39" marR="6539" marT="653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F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Istraživanje sa naručiocima</a:t>
                      </a:r>
                    </a:p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39" marR="6539" marT="653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03621"/>
                  </a:ext>
                </a:extLst>
              </a:tr>
              <a:tr h="301295">
                <a:tc rowSpan="2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C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1" algn="l" rtl="0" fontAlgn="ctr"/>
                      <a:r>
                        <a:rPr lang="sr-Latn-RS" sz="1400" b="1" dirty="0">
                          <a:solidFill>
                            <a:schemeClr val="bg1"/>
                          </a:solidFill>
                          <a:latin typeface="+mn-lt"/>
                          <a:cs typeface="Segoe UI" panose="020B0502040204020203" pitchFamily="34" charset="0"/>
                        </a:rPr>
                        <a:t>Trajanje prikupljanja podataka: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2021: 21.04.2021. – 26.04.2021.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2021: 12.05.2021. – 01.06.2021.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2021: 10.05.2021. – 31.05.2021.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171516"/>
                  </a:ext>
                </a:extLst>
              </a:tr>
              <a:tr h="460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2022:26.09.2022. – 29.09.2022. 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2022: </a:t>
                      </a:r>
                      <a:r>
                        <a:rPr kumimoji="0" lang="sr-Latn-R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.09.202</a:t>
                      </a:r>
                      <a:r>
                        <a:rPr lang="en-U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27.09.202</a:t>
                      </a:r>
                      <a:r>
                        <a:rPr lang="en-U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2022: </a:t>
                      </a:r>
                      <a:r>
                        <a:rPr kumimoji="0" lang="sr-Latn-R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.09.202</a:t>
                      </a:r>
                      <a:r>
                        <a:rPr lang="en-U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29.09.202</a:t>
                      </a:r>
                      <a:r>
                        <a:rPr lang="en-U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sr-Latn-R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39717"/>
                  </a:ext>
                </a:extLst>
              </a:tr>
              <a:tr h="1044581"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sr-Latn-RS" sz="1400" b="1" dirty="0">
                          <a:solidFill>
                            <a:schemeClr val="bg1"/>
                          </a:solidFill>
                          <a:latin typeface="+mn-lt"/>
                          <a:cs typeface="Segoe UI" panose="020B0502040204020203" pitchFamily="34" charset="0"/>
                        </a:rPr>
                        <a:t>Uzorački okvir: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err="1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Gra</a:t>
                      </a: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đ</a:t>
                      </a:r>
                      <a:r>
                        <a:rPr lang="en-U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ani </a:t>
                      </a:r>
                      <a:r>
                        <a:rPr lang="en-US" sz="1400" b="0" i="0" u="none" strike="noStrike" kern="1200" dirty="0" err="1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Srbije</a:t>
                      </a:r>
                      <a:r>
                        <a:rPr lang="en-U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18+</a:t>
                      </a: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Preduzeća koja su imala iskustva sa javnim nabavkama u poslednje tri godine / Sva preduzeća registrovana u APR-u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Institucije iz javnog sektora koje su u poslednje tri godine učestvovale u javnim nabavkama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83609"/>
                  </a:ext>
                </a:extLst>
              </a:tr>
              <a:tr h="301295">
                <a:tc rowSpan="2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C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1" algn="l" rtl="0" fontAlgn="ctr"/>
                      <a:r>
                        <a:rPr lang="sr-Latn-RS" sz="1400" b="1" dirty="0">
                          <a:solidFill>
                            <a:schemeClr val="bg1"/>
                          </a:solidFill>
                          <a:latin typeface="+mn-lt"/>
                          <a:cs typeface="Segoe UI" panose="020B0502040204020203" pitchFamily="34" charset="0"/>
                        </a:rPr>
                        <a:t>Veličina uzorka: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2021: 1025</a:t>
                      </a:r>
                      <a:endParaRPr lang="en-GB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2021: 250 (100+150)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2021: 155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90553"/>
                  </a:ext>
                </a:extLst>
              </a:tr>
              <a:tr h="4450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2022: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1007</a:t>
                      </a: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2022: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254 (</a:t>
                      </a:r>
                      <a:r>
                        <a:rPr kumimoji="0" lang="sr-Latn-R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101+153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2022: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173</a:t>
                      </a: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9493"/>
                  </a:ext>
                </a:extLst>
              </a:tr>
              <a:tr h="1154934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Tip uzorka: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Dvo-etapni stratifikovani reprezentativni uzorak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Jedno-etapni stratifikovani uzorak (opšta populacija preduzeća) / kvotni uzorak (preduzeća sa iskustvom sa javnim nabavkama)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Jedno-etapni stratifikovani reprezentativni uzorak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69541"/>
                  </a:ext>
                </a:extLst>
              </a:tr>
              <a:tr h="959029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Stratifikacija uzorka: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Po regionu i tipu naselja (kvote za izbor ispitanika u domaćinstvu po polu i godinama)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Po regionu, delatnosti i veličini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Po tipu institucija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192743"/>
                  </a:ext>
                </a:extLst>
              </a:tr>
              <a:tr h="841718"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sr-Latn-R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Metod prikupljanja podataka: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Mix mode (online</a:t>
                      </a:r>
                      <a:r>
                        <a:rPr kumimoji="0" lang="sr-Latn-R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+ face-to-face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Mix mode (</a:t>
                      </a: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CAPI+CATI) / CAWI</a:t>
                      </a: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rgbClr val="222223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Mix mode (</a:t>
                      </a:r>
                      <a:r>
                        <a:rPr lang="sr-Latn-R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CATI + online</a:t>
                      </a:r>
                      <a:r>
                        <a:rPr lang="en-US" sz="1400" b="0" i="0" u="none" strike="noStrike" kern="1200" dirty="0">
                          <a:solidFill>
                            <a:srgbClr val="222223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6539" marR="6539" marT="65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1465"/>
                  </a:ext>
                </a:extLst>
              </a:tr>
            </a:tbl>
          </a:graphicData>
        </a:graphic>
      </p:graphicFrame>
      <p:pic>
        <p:nvPicPr>
          <p:cNvPr id="17" name="Picture 9" descr="Man and woman">
            <a:extLst>
              <a:ext uri="{FF2B5EF4-FFF2-40B4-BE49-F238E27FC236}">
                <a16:creationId xmlns:a16="http://schemas.microsoft.com/office/drawing/2014/main" id="{4B4A6313-E5DF-4ABF-AF10-4B9F75A51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65506" y="136344"/>
            <a:ext cx="760519" cy="760519"/>
          </a:xfrm>
          <a:prstGeom prst="rect">
            <a:avLst/>
          </a:prstGeom>
        </p:spPr>
      </p:pic>
      <p:pic>
        <p:nvPicPr>
          <p:cNvPr id="23" name="Picture 11" descr="Briefcase">
            <a:extLst>
              <a:ext uri="{FF2B5EF4-FFF2-40B4-BE49-F238E27FC236}">
                <a16:creationId xmlns:a16="http://schemas.microsoft.com/office/drawing/2014/main" id="{DC505DFE-BA90-47C0-99B4-CC96756C26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76362" y="145040"/>
            <a:ext cx="760518" cy="76051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634B6ED-1F31-42FE-B68C-417C6D8A230A}"/>
              </a:ext>
            </a:extLst>
          </p:cNvPr>
          <p:cNvGrpSpPr>
            <a:grpSpLocks noChangeAspect="1"/>
          </p:cNvGrpSpPr>
          <p:nvPr/>
        </p:nvGrpSpPr>
        <p:grpSpPr>
          <a:xfrm>
            <a:off x="10147689" y="74457"/>
            <a:ext cx="1319145" cy="718706"/>
            <a:chOff x="7110413" y="4865688"/>
            <a:chExt cx="1611312" cy="877887"/>
          </a:xfrm>
          <a:solidFill>
            <a:schemeClr val="bg1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5EA74D4E-9743-4EF4-AA0E-92850FD38A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0413" y="4989513"/>
              <a:ext cx="1611312" cy="754062"/>
            </a:xfrm>
            <a:custGeom>
              <a:avLst/>
              <a:gdLst/>
              <a:ahLst/>
              <a:cxnLst>
                <a:cxn ang="0">
                  <a:pos x="701" y="85"/>
                </a:cxn>
                <a:cxn ang="0">
                  <a:pos x="729" y="0"/>
                </a:cxn>
                <a:cxn ang="0">
                  <a:pos x="314" y="21"/>
                </a:cxn>
                <a:cxn ang="0">
                  <a:pos x="0" y="108"/>
                </a:cxn>
                <a:cxn ang="0">
                  <a:pos x="0" y="392"/>
                </a:cxn>
                <a:cxn ang="0">
                  <a:pos x="314" y="446"/>
                </a:cxn>
                <a:cxn ang="0">
                  <a:pos x="736" y="475"/>
                </a:cxn>
                <a:cxn ang="0">
                  <a:pos x="701" y="416"/>
                </a:cxn>
                <a:cxn ang="0">
                  <a:pos x="991" y="392"/>
                </a:cxn>
                <a:cxn ang="0">
                  <a:pos x="125" y="352"/>
                </a:cxn>
                <a:cxn ang="0">
                  <a:pos x="125" y="302"/>
                </a:cxn>
                <a:cxn ang="0">
                  <a:pos x="75" y="281"/>
                </a:cxn>
                <a:cxn ang="0">
                  <a:pos x="125" y="281"/>
                </a:cxn>
                <a:cxn ang="0">
                  <a:pos x="75" y="160"/>
                </a:cxn>
                <a:cxn ang="0">
                  <a:pos x="196" y="352"/>
                </a:cxn>
                <a:cxn ang="0">
                  <a:pos x="196" y="302"/>
                </a:cxn>
                <a:cxn ang="0">
                  <a:pos x="146" y="281"/>
                </a:cxn>
                <a:cxn ang="0">
                  <a:pos x="196" y="281"/>
                </a:cxn>
                <a:cxn ang="0">
                  <a:pos x="146" y="160"/>
                </a:cxn>
                <a:cxn ang="0">
                  <a:pos x="269" y="352"/>
                </a:cxn>
                <a:cxn ang="0">
                  <a:pos x="269" y="302"/>
                </a:cxn>
                <a:cxn ang="0">
                  <a:pos x="217" y="281"/>
                </a:cxn>
                <a:cxn ang="0">
                  <a:pos x="269" y="281"/>
                </a:cxn>
                <a:cxn ang="0">
                  <a:pos x="217" y="160"/>
                </a:cxn>
                <a:cxn ang="0">
                  <a:pos x="314" y="364"/>
                </a:cxn>
                <a:cxn ang="0">
                  <a:pos x="314" y="144"/>
                </a:cxn>
                <a:cxn ang="0">
                  <a:pos x="536" y="52"/>
                </a:cxn>
                <a:cxn ang="0">
                  <a:pos x="479" y="52"/>
                </a:cxn>
                <a:cxn ang="0">
                  <a:pos x="536" y="191"/>
                </a:cxn>
                <a:cxn ang="0">
                  <a:pos x="479" y="215"/>
                </a:cxn>
                <a:cxn ang="0">
                  <a:pos x="479" y="271"/>
                </a:cxn>
                <a:cxn ang="0">
                  <a:pos x="396" y="380"/>
                </a:cxn>
                <a:cxn ang="0">
                  <a:pos x="425" y="380"/>
                </a:cxn>
                <a:cxn ang="0">
                  <a:pos x="396" y="215"/>
                </a:cxn>
                <a:cxn ang="0">
                  <a:pos x="453" y="191"/>
                </a:cxn>
                <a:cxn ang="0">
                  <a:pos x="453" y="132"/>
                </a:cxn>
                <a:cxn ang="0">
                  <a:pos x="396" y="108"/>
                </a:cxn>
                <a:cxn ang="0">
                  <a:pos x="453" y="108"/>
                </a:cxn>
                <a:cxn ang="0">
                  <a:pos x="477" y="321"/>
                </a:cxn>
                <a:cxn ang="0">
                  <a:pos x="618" y="380"/>
                </a:cxn>
                <a:cxn ang="0">
                  <a:pos x="618" y="321"/>
                </a:cxn>
                <a:cxn ang="0">
                  <a:pos x="559" y="271"/>
                </a:cxn>
                <a:cxn ang="0">
                  <a:pos x="618" y="271"/>
                </a:cxn>
                <a:cxn ang="0">
                  <a:pos x="559" y="132"/>
                </a:cxn>
                <a:cxn ang="0">
                  <a:pos x="618" y="108"/>
                </a:cxn>
                <a:cxn ang="0">
                  <a:pos x="618" y="52"/>
                </a:cxn>
                <a:cxn ang="0">
                  <a:pos x="699" y="364"/>
                </a:cxn>
                <a:cxn ang="0">
                  <a:pos x="703" y="364"/>
                </a:cxn>
                <a:cxn ang="0">
                  <a:pos x="746" y="302"/>
                </a:cxn>
                <a:cxn ang="0">
                  <a:pos x="795" y="281"/>
                </a:cxn>
                <a:cxn ang="0">
                  <a:pos x="795" y="234"/>
                </a:cxn>
                <a:cxn ang="0">
                  <a:pos x="746" y="210"/>
                </a:cxn>
                <a:cxn ang="0">
                  <a:pos x="795" y="210"/>
                </a:cxn>
                <a:cxn ang="0">
                  <a:pos x="817" y="302"/>
                </a:cxn>
                <a:cxn ang="0">
                  <a:pos x="869" y="281"/>
                </a:cxn>
                <a:cxn ang="0">
                  <a:pos x="869" y="234"/>
                </a:cxn>
                <a:cxn ang="0">
                  <a:pos x="817" y="210"/>
                </a:cxn>
                <a:cxn ang="0">
                  <a:pos x="869" y="210"/>
                </a:cxn>
                <a:cxn ang="0">
                  <a:pos x="888" y="302"/>
                </a:cxn>
                <a:cxn ang="0">
                  <a:pos x="937" y="281"/>
                </a:cxn>
                <a:cxn ang="0">
                  <a:pos x="937" y="234"/>
                </a:cxn>
                <a:cxn ang="0">
                  <a:pos x="888" y="210"/>
                </a:cxn>
                <a:cxn ang="0">
                  <a:pos x="937" y="210"/>
                </a:cxn>
              </a:cxnLst>
              <a:rect l="0" t="0" r="r" b="b"/>
              <a:pathLst>
                <a:path w="1015" h="475">
                  <a:moveTo>
                    <a:pt x="1015" y="108"/>
                  </a:moveTo>
                  <a:lnTo>
                    <a:pt x="1015" y="85"/>
                  </a:lnTo>
                  <a:lnTo>
                    <a:pt x="701" y="85"/>
                  </a:lnTo>
                  <a:lnTo>
                    <a:pt x="701" y="21"/>
                  </a:lnTo>
                  <a:lnTo>
                    <a:pt x="729" y="21"/>
                  </a:lnTo>
                  <a:lnTo>
                    <a:pt x="729" y="0"/>
                  </a:lnTo>
                  <a:lnTo>
                    <a:pt x="285" y="0"/>
                  </a:lnTo>
                  <a:lnTo>
                    <a:pt x="285" y="21"/>
                  </a:lnTo>
                  <a:lnTo>
                    <a:pt x="314" y="21"/>
                  </a:lnTo>
                  <a:lnTo>
                    <a:pt x="314" y="85"/>
                  </a:lnTo>
                  <a:lnTo>
                    <a:pt x="0" y="85"/>
                  </a:lnTo>
                  <a:lnTo>
                    <a:pt x="0" y="108"/>
                  </a:lnTo>
                  <a:lnTo>
                    <a:pt x="23" y="108"/>
                  </a:lnTo>
                  <a:lnTo>
                    <a:pt x="23" y="392"/>
                  </a:lnTo>
                  <a:lnTo>
                    <a:pt x="0" y="392"/>
                  </a:lnTo>
                  <a:lnTo>
                    <a:pt x="0" y="416"/>
                  </a:lnTo>
                  <a:lnTo>
                    <a:pt x="314" y="416"/>
                  </a:lnTo>
                  <a:lnTo>
                    <a:pt x="314" y="446"/>
                  </a:lnTo>
                  <a:lnTo>
                    <a:pt x="278" y="446"/>
                  </a:lnTo>
                  <a:lnTo>
                    <a:pt x="278" y="475"/>
                  </a:lnTo>
                  <a:lnTo>
                    <a:pt x="736" y="475"/>
                  </a:lnTo>
                  <a:lnTo>
                    <a:pt x="736" y="446"/>
                  </a:lnTo>
                  <a:lnTo>
                    <a:pt x="701" y="446"/>
                  </a:lnTo>
                  <a:lnTo>
                    <a:pt x="701" y="416"/>
                  </a:lnTo>
                  <a:lnTo>
                    <a:pt x="1015" y="416"/>
                  </a:lnTo>
                  <a:lnTo>
                    <a:pt x="1015" y="392"/>
                  </a:lnTo>
                  <a:lnTo>
                    <a:pt x="991" y="392"/>
                  </a:lnTo>
                  <a:lnTo>
                    <a:pt x="991" y="108"/>
                  </a:lnTo>
                  <a:lnTo>
                    <a:pt x="1015" y="108"/>
                  </a:lnTo>
                  <a:close/>
                  <a:moveTo>
                    <a:pt x="125" y="352"/>
                  </a:moveTo>
                  <a:lnTo>
                    <a:pt x="75" y="352"/>
                  </a:lnTo>
                  <a:lnTo>
                    <a:pt x="75" y="302"/>
                  </a:lnTo>
                  <a:lnTo>
                    <a:pt x="125" y="302"/>
                  </a:lnTo>
                  <a:lnTo>
                    <a:pt x="125" y="352"/>
                  </a:lnTo>
                  <a:close/>
                  <a:moveTo>
                    <a:pt x="125" y="281"/>
                  </a:moveTo>
                  <a:lnTo>
                    <a:pt x="75" y="281"/>
                  </a:lnTo>
                  <a:lnTo>
                    <a:pt x="75" y="234"/>
                  </a:lnTo>
                  <a:lnTo>
                    <a:pt x="125" y="234"/>
                  </a:lnTo>
                  <a:lnTo>
                    <a:pt x="125" y="281"/>
                  </a:lnTo>
                  <a:close/>
                  <a:moveTo>
                    <a:pt x="125" y="210"/>
                  </a:moveTo>
                  <a:lnTo>
                    <a:pt x="75" y="210"/>
                  </a:lnTo>
                  <a:lnTo>
                    <a:pt x="75" y="160"/>
                  </a:lnTo>
                  <a:lnTo>
                    <a:pt x="125" y="160"/>
                  </a:lnTo>
                  <a:lnTo>
                    <a:pt x="125" y="210"/>
                  </a:lnTo>
                  <a:close/>
                  <a:moveTo>
                    <a:pt x="196" y="352"/>
                  </a:moveTo>
                  <a:lnTo>
                    <a:pt x="146" y="352"/>
                  </a:lnTo>
                  <a:lnTo>
                    <a:pt x="146" y="302"/>
                  </a:lnTo>
                  <a:lnTo>
                    <a:pt x="196" y="302"/>
                  </a:lnTo>
                  <a:lnTo>
                    <a:pt x="196" y="352"/>
                  </a:lnTo>
                  <a:close/>
                  <a:moveTo>
                    <a:pt x="196" y="281"/>
                  </a:moveTo>
                  <a:lnTo>
                    <a:pt x="146" y="281"/>
                  </a:lnTo>
                  <a:lnTo>
                    <a:pt x="146" y="234"/>
                  </a:lnTo>
                  <a:lnTo>
                    <a:pt x="196" y="234"/>
                  </a:lnTo>
                  <a:lnTo>
                    <a:pt x="196" y="281"/>
                  </a:lnTo>
                  <a:close/>
                  <a:moveTo>
                    <a:pt x="196" y="210"/>
                  </a:moveTo>
                  <a:lnTo>
                    <a:pt x="146" y="210"/>
                  </a:lnTo>
                  <a:lnTo>
                    <a:pt x="146" y="160"/>
                  </a:lnTo>
                  <a:lnTo>
                    <a:pt x="196" y="160"/>
                  </a:lnTo>
                  <a:lnTo>
                    <a:pt x="196" y="210"/>
                  </a:lnTo>
                  <a:close/>
                  <a:moveTo>
                    <a:pt x="269" y="352"/>
                  </a:moveTo>
                  <a:lnTo>
                    <a:pt x="217" y="352"/>
                  </a:lnTo>
                  <a:lnTo>
                    <a:pt x="217" y="302"/>
                  </a:lnTo>
                  <a:lnTo>
                    <a:pt x="269" y="302"/>
                  </a:lnTo>
                  <a:lnTo>
                    <a:pt x="269" y="352"/>
                  </a:lnTo>
                  <a:close/>
                  <a:moveTo>
                    <a:pt x="269" y="281"/>
                  </a:moveTo>
                  <a:lnTo>
                    <a:pt x="217" y="281"/>
                  </a:lnTo>
                  <a:lnTo>
                    <a:pt x="217" y="234"/>
                  </a:lnTo>
                  <a:lnTo>
                    <a:pt x="269" y="234"/>
                  </a:lnTo>
                  <a:lnTo>
                    <a:pt x="269" y="281"/>
                  </a:lnTo>
                  <a:close/>
                  <a:moveTo>
                    <a:pt x="269" y="210"/>
                  </a:moveTo>
                  <a:lnTo>
                    <a:pt x="217" y="210"/>
                  </a:lnTo>
                  <a:lnTo>
                    <a:pt x="217" y="160"/>
                  </a:lnTo>
                  <a:lnTo>
                    <a:pt x="269" y="160"/>
                  </a:lnTo>
                  <a:lnTo>
                    <a:pt x="269" y="210"/>
                  </a:lnTo>
                  <a:close/>
                  <a:moveTo>
                    <a:pt x="314" y="364"/>
                  </a:moveTo>
                  <a:lnTo>
                    <a:pt x="309" y="364"/>
                  </a:lnTo>
                  <a:lnTo>
                    <a:pt x="309" y="144"/>
                  </a:lnTo>
                  <a:lnTo>
                    <a:pt x="314" y="144"/>
                  </a:lnTo>
                  <a:lnTo>
                    <a:pt x="314" y="364"/>
                  </a:lnTo>
                  <a:close/>
                  <a:moveTo>
                    <a:pt x="479" y="52"/>
                  </a:moveTo>
                  <a:lnTo>
                    <a:pt x="536" y="52"/>
                  </a:lnTo>
                  <a:lnTo>
                    <a:pt x="536" y="108"/>
                  </a:lnTo>
                  <a:lnTo>
                    <a:pt x="479" y="108"/>
                  </a:lnTo>
                  <a:lnTo>
                    <a:pt x="479" y="52"/>
                  </a:lnTo>
                  <a:close/>
                  <a:moveTo>
                    <a:pt x="479" y="132"/>
                  </a:moveTo>
                  <a:lnTo>
                    <a:pt x="536" y="132"/>
                  </a:lnTo>
                  <a:lnTo>
                    <a:pt x="536" y="191"/>
                  </a:lnTo>
                  <a:lnTo>
                    <a:pt x="479" y="191"/>
                  </a:lnTo>
                  <a:lnTo>
                    <a:pt x="479" y="132"/>
                  </a:lnTo>
                  <a:close/>
                  <a:moveTo>
                    <a:pt x="479" y="215"/>
                  </a:moveTo>
                  <a:lnTo>
                    <a:pt x="536" y="215"/>
                  </a:lnTo>
                  <a:lnTo>
                    <a:pt x="536" y="271"/>
                  </a:lnTo>
                  <a:lnTo>
                    <a:pt x="479" y="271"/>
                  </a:lnTo>
                  <a:lnTo>
                    <a:pt x="479" y="215"/>
                  </a:lnTo>
                  <a:close/>
                  <a:moveTo>
                    <a:pt x="425" y="380"/>
                  </a:moveTo>
                  <a:lnTo>
                    <a:pt x="396" y="380"/>
                  </a:lnTo>
                  <a:lnTo>
                    <a:pt x="396" y="321"/>
                  </a:lnTo>
                  <a:lnTo>
                    <a:pt x="425" y="321"/>
                  </a:lnTo>
                  <a:lnTo>
                    <a:pt x="425" y="380"/>
                  </a:lnTo>
                  <a:close/>
                  <a:moveTo>
                    <a:pt x="453" y="271"/>
                  </a:moveTo>
                  <a:lnTo>
                    <a:pt x="396" y="271"/>
                  </a:lnTo>
                  <a:lnTo>
                    <a:pt x="396" y="215"/>
                  </a:lnTo>
                  <a:lnTo>
                    <a:pt x="453" y="215"/>
                  </a:lnTo>
                  <a:lnTo>
                    <a:pt x="453" y="271"/>
                  </a:lnTo>
                  <a:close/>
                  <a:moveTo>
                    <a:pt x="453" y="191"/>
                  </a:moveTo>
                  <a:lnTo>
                    <a:pt x="396" y="191"/>
                  </a:lnTo>
                  <a:lnTo>
                    <a:pt x="396" y="132"/>
                  </a:lnTo>
                  <a:lnTo>
                    <a:pt x="453" y="132"/>
                  </a:lnTo>
                  <a:lnTo>
                    <a:pt x="453" y="191"/>
                  </a:lnTo>
                  <a:close/>
                  <a:moveTo>
                    <a:pt x="453" y="108"/>
                  </a:moveTo>
                  <a:lnTo>
                    <a:pt x="396" y="108"/>
                  </a:lnTo>
                  <a:lnTo>
                    <a:pt x="396" y="52"/>
                  </a:lnTo>
                  <a:lnTo>
                    <a:pt x="453" y="52"/>
                  </a:lnTo>
                  <a:lnTo>
                    <a:pt x="453" y="108"/>
                  </a:lnTo>
                  <a:close/>
                  <a:moveTo>
                    <a:pt x="536" y="430"/>
                  </a:moveTo>
                  <a:lnTo>
                    <a:pt x="477" y="430"/>
                  </a:lnTo>
                  <a:lnTo>
                    <a:pt x="477" y="321"/>
                  </a:lnTo>
                  <a:lnTo>
                    <a:pt x="536" y="321"/>
                  </a:lnTo>
                  <a:lnTo>
                    <a:pt x="536" y="430"/>
                  </a:lnTo>
                  <a:close/>
                  <a:moveTo>
                    <a:pt x="618" y="380"/>
                  </a:moveTo>
                  <a:lnTo>
                    <a:pt x="590" y="380"/>
                  </a:lnTo>
                  <a:lnTo>
                    <a:pt x="590" y="321"/>
                  </a:lnTo>
                  <a:lnTo>
                    <a:pt x="618" y="321"/>
                  </a:lnTo>
                  <a:lnTo>
                    <a:pt x="618" y="380"/>
                  </a:lnTo>
                  <a:close/>
                  <a:moveTo>
                    <a:pt x="618" y="271"/>
                  </a:moveTo>
                  <a:lnTo>
                    <a:pt x="559" y="271"/>
                  </a:lnTo>
                  <a:lnTo>
                    <a:pt x="559" y="215"/>
                  </a:lnTo>
                  <a:lnTo>
                    <a:pt x="618" y="215"/>
                  </a:lnTo>
                  <a:lnTo>
                    <a:pt x="618" y="271"/>
                  </a:lnTo>
                  <a:close/>
                  <a:moveTo>
                    <a:pt x="618" y="191"/>
                  </a:moveTo>
                  <a:lnTo>
                    <a:pt x="559" y="191"/>
                  </a:lnTo>
                  <a:lnTo>
                    <a:pt x="559" y="132"/>
                  </a:lnTo>
                  <a:lnTo>
                    <a:pt x="618" y="132"/>
                  </a:lnTo>
                  <a:lnTo>
                    <a:pt x="618" y="191"/>
                  </a:lnTo>
                  <a:close/>
                  <a:moveTo>
                    <a:pt x="618" y="108"/>
                  </a:moveTo>
                  <a:lnTo>
                    <a:pt x="559" y="108"/>
                  </a:lnTo>
                  <a:lnTo>
                    <a:pt x="559" y="52"/>
                  </a:lnTo>
                  <a:lnTo>
                    <a:pt x="618" y="52"/>
                  </a:lnTo>
                  <a:lnTo>
                    <a:pt x="618" y="108"/>
                  </a:lnTo>
                  <a:close/>
                  <a:moveTo>
                    <a:pt x="703" y="364"/>
                  </a:moveTo>
                  <a:lnTo>
                    <a:pt x="699" y="364"/>
                  </a:lnTo>
                  <a:lnTo>
                    <a:pt x="699" y="144"/>
                  </a:lnTo>
                  <a:lnTo>
                    <a:pt x="703" y="144"/>
                  </a:lnTo>
                  <a:lnTo>
                    <a:pt x="703" y="364"/>
                  </a:lnTo>
                  <a:close/>
                  <a:moveTo>
                    <a:pt x="795" y="352"/>
                  </a:moveTo>
                  <a:lnTo>
                    <a:pt x="746" y="352"/>
                  </a:lnTo>
                  <a:lnTo>
                    <a:pt x="746" y="302"/>
                  </a:lnTo>
                  <a:lnTo>
                    <a:pt x="795" y="302"/>
                  </a:lnTo>
                  <a:lnTo>
                    <a:pt x="795" y="352"/>
                  </a:lnTo>
                  <a:close/>
                  <a:moveTo>
                    <a:pt x="795" y="281"/>
                  </a:moveTo>
                  <a:lnTo>
                    <a:pt x="746" y="281"/>
                  </a:lnTo>
                  <a:lnTo>
                    <a:pt x="746" y="234"/>
                  </a:lnTo>
                  <a:lnTo>
                    <a:pt x="795" y="234"/>
                  </a:lnTo>
                  <a:lnTo>
                    <a:pt x="795" y="281"/>
                  </a:lnTo>
                  <a:close/>
                  <a:moveTo>
                    <a:pt x="795" y="210"/>
                  </a:moveTo>
                  <a:lnTo>
                    <a:pt x="746" y="210"/>
                  </a:lnTo>
                  <a:lnTo>
                    <a:pt x="746" y="160"/>
                  </a:lnTo>
                  <a:lnTo>
                    <a:pt x="795" y="160"/>
                  </a:lnTo>
                  <a:lnTo>
                    <a:pt x="795" y="210"/>
                  </a:lnTo>
                  <a:close/>
                  <a:moveTo>
                    <a:pt x="869" y="352"/>
                  </a:moveTo>
                  <a:lnTo>
                    <a:pt x="817" y="352"/>
                  </a:lnTo>
                  <a:lnTo>
                    <a:pt x="817" y="302"/>
                  </a:lnTo>
                  <a:lnTo>
                    <a:pt x="869" y="302"/>
                  </a:lnTo>
                  <a:lnTo>
                    <a:pt x="869" y="352"/>
                  </a:lnTo>
                  <a:close/>
                  <a:moveTo>
                    <a:pt x="869" y="281"/>
                  </a:moveTo>
                  <a:lnTo>
                    <a:pt x="817" y="281"/>
                  </a:lnTo>
                  <a:lnTo>
                    <a:pt x="817" y="234"/>
                  </a:lnTo>
                  <a:lnTo>
                    <a:pt x="869" y="234"/>
                  </a:lnTo>
                  <a:lnTo>
                    <a:pt x="869" y="281"/>
                  </a:lnTo>
                  <a:close/>
                  <a:moveTo>
                    <a:pt x="869" y="210"/>
                  </a:moveTo>
                  <a:lnTo>
                    <a:pt x="817" y="210"/>
                  </a:lnTo>
                  <a:lnTo>
                    <a:pt x="817" y="160"/>
                  </a:lnTo>
                  <a:lnTo>
                    <a:pt x="869" y="160"/>
                  </a:lnTo>
                  <a:lnTo>
                    <a:pt x="869" y="210"/>
                  </a:lnTo>
                  <a:close/>
                  <a:moveTo>
                    <a:pt x="937" y="352"/>
                  </a:moveTo>
                  <a:lnTo>
                    <a:pt x="888" y="352"/>
                  </a:lnTo>
                  <a:lnTo>
                    <a:pt x="888" y="302"/>
                  </a:lnTo>
                  <a:lnTo>
                    <a:pt x="937" y="302"/>
                  </a:lnTo>
                  <a:lnTo>
                    <a:pt x="937" y="352"/>
                  </a:lnTo>
                  <a:close/>
                  <a:moveTo>
                    <a:pt x="937" y="281"/>
                  </a:moveTo>
                  <a:lnTo>
                    <a:pt x="888" y="281"/>
                  </a:lnTo>
                  <a:lnTo>
                    <a:pt x="888" y="234"/>
                  </a:lnTo>
                  <a:lnTo>
                    <a:pt x="937" y="234"/>
                  </a:lnTo>
                  <a:lnTo>
                    <a:pt x="937" y="281"/>
                  </a:lnTo>
                  <a:close/>
                  <a:moveTo>
                    <a:pt x="937" y="210"/>
                  </a:moveTo>
                  <a:lnTo>
                    <a:pt x="888" y="210"/>
                  </a:lnTo>
                  <a:lnTo>
                    <a:pt x="888" y="160"/>
                  </a:lnTo>
                  <a:lnTo>
                    <a:pt x="937" y="160"/>
                  </a:lnTo>
                  <a:lnTo>
                    <a:pt x="937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2D59C42-A28C-463D-9B1E-F5BB608DE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850" y="4865688"/>
              <a:ext cx="57150" cy="96837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24" y="61"/>
                </a:cxn>
                <a:cxn ang="0">
                  <a:pos x="24" y="14"/>
                </a:cxn>
                <a:cxn ang="0">
                  <a:pos x="36" y="14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0" y="14"/>
                </a:cxn>
                <a:cxn ang="0">
                  <a:pos x="10" y="61"/>
                </a:cxn>
              </a:cxnLst>
              <a:rect l="0" t="0" r="r" b="b"/>
              <a:pathLst>
                <a:path w="36" h="61">
                  <a:moveTo>
                    <a:pt x="10" y="61"/>
                  </a:moveTo>
                  <a:lnTo>
                    <a:pt x="24" y="61"/>
                  </a:lnTo>
                  <a:lnTo>
                    <a:pt x="24" y="14"/>
                  </a:lnTo>
                  <a:lnTo>
                    <a:pt x="36" y="14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8B7725D4-5152-4E21-8216-A22A8A1FA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3175" y="4865688"/>
              <a:ext cx="96837" cy="96837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8" y="25"/>
                </a:cxn>
                <a:cxn ang="0">
                  <a:pos x="13" y="26"/>
                </a:cxn>
                <a:cxn ang="0">
                  <a:pos x="18" y="25"/>
                </a:cxn>
                <a:cxn ang="0">
                  <a:pos x="22" y="22"/>
                </a:cxn>
                <a:cxn ang="0">
                  <a:pos x="25" y="18"/>
                </a:cxn>
                <a:cxn ang="0">
                  <a:pos x="26" y="13"/>
                </a:cxn>
                <a:cxn ang="0">
                  <a:pos x="25" y="8"/>
                </a:cxn>
                <a:cxn ang="0">
                  <a:pos x="22" y="4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4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8" y="8"/>
                </a:cxn>
                <a:cxn ang="0">
                  <a:pos x="13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8"/>
                </a:cxn>
                <a:cxn ang="0">
                  <a:pos x="13" y="20"/>
                </a:cxn>
                <a:cxn ang="0">
                  <a:pos x="8" y="18"/>
                </a:cxn>
                <a:cxn ang="0">
                  <a:pos x="6" y="13"/>
                </a:cxn>
                <a:cxn ang="0">
                  <a:pos x="8" y="8"/>
                </a:cxn>
              </a:cxnLst>
              <a:rect l="0" t="0" r="r" b="b"/>
              <a:pathLst>
                <a:path w="26" h="26">
                  <a:moveTo>
                    <a:pt x="4" y="22"/>
                  </a:moveTo>
                  <a:cubicBezTo>
                    <a:pt x="5" y="24"/>
                    <a:pt x="6" y="25"/>
                    <a:pt x="8" y="25"/>
                  </a:cubicBezTo>
                  <a:cubicBezTo>
                    <a:pt x="10" y="26"/>
                    <a:pt x="11" y="26"/>
                    <a:pt x="13" y="26"/>
                  </a:cubicBezTo>
                  <a:cubicBezTo>
                    <a:pt x="15" y="26"/>
                    <a:pt x="17" y="26"/>
                    <a:pt x="18" y="25"/>
                  </a:cubicBezTo>
                  <a:cubicBezTo>
                    <a:pt x="20" y="25"/>
                    <a:pt x="21" y="24"/>
                    <a:pt x="22" y="22"/>
                  </a:cubicBezTo>
                  <a:cubicBezTo>
                    <a:pt x="24" y="21"/>
                    <a:pt x="25" y="20"/>
                    <a:pt x="25" y="18"/>
                  </a:cubicBezTo>
                  <a:cubicBezTo>
                    <a:pt x="26" y="16"/>
                    <a:pt x="26" y="15"/>
                    <a:pt x="26" y="13"/>
                  </a:cubicBezTo>
                  <a:cubicBezTo>
                    <a:pt x="26" y="11"/>
                    <a:pt x="26" y="10"/>
                    <a:pt x="25" y="8"/>
                  </a:cubicBezTo>
                  <a:cubicBezTo>
                    <a:pt x="24" y="6"/>
                    <a:pt x="23" y="5"/>
                    <a:pt x="22" y="4"/>
                  </a:cubicBezTo>
                  <a:cubicBezTo>
                    <a:pt x="21" y="3"/>
                    <a:pt x="20" y="2"/>
                    <a:pt x="18" y="1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1" y="0"/>
                    <a:pt x="10" y="0"/>
                    <a:pt x="8" y="1"/>
                  </a:cubicBezTo>
                  <a:cubicBezTo>
                    <a:pt x="7" y="2"/>
                    <a:pt x="5" y="2"/>
                    <a:pt x="4" y="4"/>
                  </a:cubicBezTo>
                  <a:cubicBezTo>
                    <a:pt x="3" y="5"/>
                    <a:pt x="2" y="6"/>
                    <a:pt x="1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5"/>
                    <a:pt x="0" y="16"/>
                    <a:pt x="1" y="18"/>
                  </a:cubicBezTo>
                  <a:cubicBezTo>
                    <a:pt x="2" y="20"/>
                    <a:pt x="2" y="21"/>
                    <a:pt x="4" y="22"/>
                  </a:cubicBezTo>
                  <a:close/>
                  <a:moveTo>
                    <a:pt x="8" y="8"/>
                  </a:moveTo>
                  <a:cubicBezTo>
                    <a:pt x="10" y="7"/>
                    <a:pt x="11" y="6"/>
                    <a:pt x="13" y="6"/>
                  </a:cubicBezTo>
                  <a:cubicBezTo>
                    <a:pt x="15" y="6"/>
                    <a:pt x="17" y="7"/>
                    <a:pt x="18" y="8"/>
                  </a:cubicBezTo>
                  <a:cubicBezTo>
                    <a:pt x="19" y="10"/>
                    <a:pt x="20" y="11"/>
                    <a:pt x="20" y="13"/>
                  </a:cubicBezTo>
                  <a:cubicBezTo>
                    <a:pt x="20" y="15"/>
                    <a:pt x="19" y="17"/>
                    <a:pt x="18" y="18"/>
                  </a:cubicBezTo>
                  <a:cubicBezTo>
                    <a:pt x="17" y="19"/>
                    <a:pt x="15" y="20"/>
                    <a:pt x="13" y="20"/>
                  </a:cubicBezTo>
                  <a:cubicBezTo>
                    <a:pt x="11" y="20"/>
                    <a:pt x="10" y="19"/>
                    <a:pt x="8" y="18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6" y="11"/>
                    <a:pt x="7" y="9"/>
                    <a:pt x="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4A26FDF0-EF09-40F0-8D98-7CF3855FB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013" y="4865688"/>
              <a:ext cx="123825" cy="96837"/>
            </a:xfrm>
            <a:custGeom>
              <a:avLst/>
              <a:gdLst/>
              <a:ahLst/>
              <a:cxnLst>
                <a:cxn ang="0">
                  <a:pos x="31" y="61"/>
                </a:cxn>
                <a:cxn ang="0">
                  <a:pos x="41" y="28"/>
                </a:cxn>
                <a:cxn ang="0">
                  <a:pos x="50" y="61"/>
                </a:cxn>
                <a:cxn ang="0">
                  <a:pos x="62" y="61"/>
                </a:cxn>
                <a:cxn ang="0">
                  <a:pos x="78" y="0"/>
                </a:cxn>
                <a:cxn ang="0">
                  <a:pos x="64" y="0"/>
                </a:cxn>
                <a:cxn ang="0">
                  <a:pos x="55" y="35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4" y="3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17" y="61"/>
                </a:cxn>
                <a:cxn ang="0">
                  <a:pos x="31" y="61"/>
                </a:cxn>
              </a:cxnLst>
              <a:rect l="0" t="0" r="r" b="b"/>
              <a:pathLst>
                <a:path w="78" h="61">
                  <a:moveTo>
                    <a:pt x="31" y="61"/>
                  </a:moveTo>
                  <a:lnTo>
                    <a:pt x="41" y="28"/>
                  </a:lnTo>
                  <a:lnTo>
                    <a:pt x="50" y="61"/>
                  </a:lnTo>
                  <a:lnTo>
                    <a:pt x="62" y="61"/>
                  </a:lnTo>
                  <a:lnTo>
                    <a:pt x="78" y="0"/>
                  </a:lnTo>
                  <a:lnTo>
                    <a:pt x="64" y="0"/>
                  </a:lnTo>
                  <a:lnTo>
                    <a:pt x="55" y="35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4" y="3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61"/>
                  </a:lnTo>
                  <a:lnTo>
                    <a:pt x="3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8B4C729-2FA8-4AD4-9AB8-BEE0E6215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1775" y="4865688"/>
              <a:ext cx="79375" cy="96837"/>
            </a:xfrm>
            <a:custGeom>
              <a:avLst/>
              <a:gdLst/>
              <a:ahLst/>
              <a:cxnLst>
                <a:cxn ang="0">
                  <a:pos x="14" y="28"/>
                </a:cxn>
                <a:cxn ang="0">
                  <a:pos x="36" y="61"/>
                </a:cxn>
                <a:cxn ang="0">
                  <a:pos x="50" y="61"/>
                </a:cxn>
                <a:cxn ang="0">
                  <a:pos x="50" y="0"/>
                </a:cxn>
                <a:cxn ang="0">
                  <a:pos x="33" y="0"/>
                </a:cxn>
                <a:cxn ang="0">
                  <a:pos x="33" y="3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14" y="61"/>
                </a:cxn>
                <a:cxn ang="0">
                  <a:pos x="14" y="28"/>
                </a:cxn>
              </a:cxnLst>
              <a:rect l="0" t="0" r="r" b="b"/>
              <a:pathLst>
                <a:path w="50" h="61">
                  <a:moveTo>
                    <a:pt x="14" y="28"/>
                  </a:moveTo>
                  <a:lnTo>
                    <a:pt x="36" y="61"/>
                  </a:lnTo>
                  <a:lnTo>
                    <a:pt x="50" y="61"/>
                  </a:lnTo>
                  <a:lnTo>
                    <a:pt x="50" y="0"/>
                  </a:lnTo>
                  <a:lnTo>
                    <a:pt x="33" y="0"/>
                  </a:lnTo>
                  <a:lnTo>
                    <a:pt x="33" y="3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4" y="61"/>
                  </a:lnTo>
                  <a:lnTo>
                    <a:pt x="14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A435029-B015-46DD-8443-44A02D1FF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3538" y="4865688"/>
              <a:ext cx="71437" cy="96837"/>
            </a:xfrm>
            <a:custGeom>
              <a:avLst/>
              <a:gdLst/>
              <a:ahLst/>
              <a:cxnLst>
                <a:cxn ang="0">
                  <a:pos x="14" y="37"/>
                </a:cxn>
                <a:cxn ang="0">
                  <a:pos x="31" y="37"/>
                </a:cxn>
                <a:cxn ang="0">
                  <a:pos x="31" y="61"/>
                </a:cxn>
                <a:cxn ang="0">
                  <a:pos x="45" y="61"/>
                </a:cxn>
                <a:cxn ang="0">
                  <a:pos x="45" y="0"/>
                </a:cxn>
                <a:cxn ang="0">
                  <a:pos x="31" y="0"/>
                </a:cxn>
                <a:cxn ang="0">
                  <a:pos x="31" y="23"/>
                </a:cxn>
                <a:cxn ang="0">
                  <a:pos x="14" y="2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14" y="61"/>
                </a:cxn>
                <a:cxn ang="0">
                  <a:pos x="14" y="37"/>
                </a:cxn>
              </a:cxnLst>
              <a:rect l="0" t="0" r="r" b="b"/>
              <a:pathLst>
                <a:path w="45" h="61">
                  <a:moveTo>
                    <a:pt x="14" y="37"/>
                  </a:moveTo>
                  <a:lnTo>
                    <a:pt x="31" y="37"/>
                  </a:lnTo>
                  <a:lnTo>
                    <a:pt x="31" y="61"/>
                  </a:lnTo>
                  <a:lnTo>
                    <a:pt x="45" y="61"/>
                  </a:lnTo>
                  <a:lnTo>
                    <a:pt x="45" y="0"/>
                  </a:lnTo>
                  <a:lnTo>
                    <a:pt x="31" y="0"/>
                  </a:lnTo>
                  <a:lnTo>
                    <a:pt x="31" y="23"/>
                  </a:lnTo>
                  <a:lnTo>
                    <a:pt x="14" y="2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4" y="61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C285C2B5-510B-4219-8BFE-DDB0BB4B0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4975" y="4865688"/>
              <a:ext cx="93662" cy="96837"/>
            </a:xfrm>
            <a:custGeom>
              <a:avLst/>
              <a:gdLst/>
              <a:ahLst/>
              <a:cxnLst>
                <a:cxn ang="0">
                  <a:pos x="19" y="52"/>
                </a:cxn>
                <a:cxn ang="0">
                  <a:pos x="40" y="52"/>
                </a:cxn>
                <a:cxn ang="0">
                  <a:pos x="42" y="61"/>
                </a:cxn>
                <a:cxn ang="0">
                  <a:pos x="59" y="61"/>
                </a:cxn>
                <a:cxn ang="0">
                  <a:pos x="35" y="0"/>
                </a:cxn>
                <a:cxn ang="0">
                  <a:pos x="23" y="0"/>
                </a:cxn>
                <a:cxn ang="0">
                  <a:pos x="0" y="61"/>
                </a:cxn>
                <a:cxn ang="0">
                  <a:pos x="16" y="61"/>
                </a:cxn>
                <a:cxn ang="0">
                  <a:pos x="19" y="52"/>
                </a:cxn>
                <a:cxn ang="0">
                  <a:pos x="30" y="21"/>
                </a:cxn>
                <a:cxn ang="0">
                  <a:pos x="35" y="40"/>
                </a:cxn>
                <a:cxn ang="0">
                  <a:pos x="23" y="40"/>
                </a:cxn>
                <a:cxn ang="0">
                  <a:pos x="30" y="21"/>
                </a:cxn>
              </a:cxnLst>
              <a:rect l="0" t="0" r="r" b="b"/>
              <a:pathLst>
                <a:path w="59" h="61">
                  <a:moveTo>
                    <a:pt x="19" y="52"/>
                  </a:moveTo>
                  <a:lnTo>
                    <a:pt x="40" y="52"/>
                  </a:lnTo>
                  <a:lnTo>
                    <a:pt x="42" y="61"/>
                  </a:lnTo>
                  <a:lnTo>
                    <a:pt x="59" y="61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0" y="61"/>
                  </a:lnTo>
                  <a:lnTo>
                    <a:pt x="16" y="61"/>
                  </a:lnTo>
                  <a:lnTo>
                    <a:pt x="19" y="52"/>
                  </a:lnTo>
                  <a:close/>
                  <a:moveTo>
                    <a:pt x="30" y="21"/>
                  </a:moveTo>
                  <a:lnTo>
                    <a:pt x="35" y="40"/>
                  </a:lnTo>
                  <a:lnTo>
                    <a:pt x="23" y="40"/>
                  </a:lnTo>
                  <a:lnTo>
                    <a:pt x="3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4E6267A4-9212-42DE-941E-D541C18B4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4865688"/>
              <a:ext cx="52387" cy="96837"/>
            </a:xfrm>
            <a:custGeom>
              <a:avLst/>
              <a:gdLst/>
              <a:ahLst/>
              <a:cxnLst>
                <a:cxn ang="0">
                  <a:pos x="33" y="47"/>
                </a:cxn>
                <a:cxn ang="0">
                  <a:pos x="16" y="47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33" y="61"/>
                </a:cxn>
                <a:cxn ang="0">
                  <a:pos x="33" y="47"/>
                </a:cxn>
              </a:cxnLst>
              <a:rect l="0" t="0" r="r" b="b"/>
              <a:pathLst>
                <a:path w="33" h="61">
                  <a:moveTo>
                    <a:pt x="33" y="47"/>
                  </a:moveTo>
                  <a:lnTo>
                    <a:pt x="16" y="4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33" y="61"/>
                  </a:lnTo>
                  <a:lnTo>
                    <a:pt x="33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345152E2-5E00-48E5-93D4-102EE8277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4865688"/>
              <a:ext cx="47625" cy="96837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14" y="47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30" y="61"/>
                </a:cxn>
                <a:cxn ang="0">
                  <a:pos x="30" y="47"/>
                </a:cxn>
              </a:cxnLst>
              <a:rect l="0" t="0" r="r" b="b"/>
              <a:pathLst>
                <a:path w="30" h="61">
                  <a:moveTo>
                    <a:pt x="30" y="47"/>
                  </a:moveTo>
                  <a:lnTo>
                    <a:pt x="14" y="4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30" y="61"/>
                  </a:lnTo>
                  <a:lnTo>
                    <a:pt x="30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29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B702DC5E-6713-40DA-95B1-96A90136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6" y="313032"/>
            <a:ext cx="11382428" cy="480131"/>
          </a:xfrm>
        </p:spPr>
        <p:txBody>
          <a:bodyPr/>
          <a:lstStyle/>
          <a:p>
            <a:r>
              <a:rPr lang="sr-Latn-RS" dirty="0"/>
              <a:t>METODOLOGIJA</a:t>
            </a:r>
            <a:endParaRPr lang="en-GB" dirty="0"/>
          </a:p>
        </p:txBody>
      </p:sp>
      <p:grpSp>
        <p:nvGrpSpPr>
          <p:cNvPr id="18" name="Group 19">
            <a:extLst>
              <a:ext uri="{FF2B5EF4-FFF2-40B4-BE49-F238E27FC236}">
                <a16:creationId xmlns:a16="http://schemas.microsoft.com/office/drawing/2014/main" id="{BA47C99F-D3F2-44AE-93B5-A1DDB5EA03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3728" y="4250527"/>
            <a:ext cx="539241" cy="524823"/>
            <a:chOff x="620" y="2887"/>
            <a:chExt cx="374" cy="364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B1D9927-DEB5-4C3F-94DC-80B0679A6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3100"/>
              <a:ext cx="85" cy="51"/>
            </a:xfrm>
            <a:custGeom>
              <a:avLst/>
              <a:gdLst>
                <a:gd name="T0" fmla="*/ 40 w 40"/>
                <a:gd name="T1" fmla="*/ 24 h 24"/>
                <a:gd name="T2" fmla="*/ 40 w 40"/>
                <a:gd name="T3" fmla="*/ 12 h 24"/>
                <a:gd name="T4" fmla="*/ 20 w 40"/>
                <a:gd name="T5" fmla="*/ 0 h 24"/>
                <a:gd name="T6" fmla="*/ 0 w 40"/>
                <a:gd name="T7" fmla="*/ 12 h 24"/>
                <a:gd name="T8" fmla="*/ 0 w 4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40" y="24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40" y="7"/>
                    <a:pt x="29" y="0"/>
                    <a:pt x="20" y="0"/>
                  </a:cubicBezTo>
                  <a:cubicBezTo>
                    <a:pt x="11" y="0"/>
                    <a:pt x="0" y="7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85D9539F-4F1C-4A68-A265-E7672A365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2998"/>
              <a:ext cx="187" cy="187"/>
            </a:xfrm>
            <a:prstGeom prst="ellipse">
              <a:avLst/>
            </a:pr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F48DB029-43DF-4798-B95A-F137B28CC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" y="3032"/>
              <a:ext cx="51" cy="68"/>
            </a:xfrm>
            <a:custGeom>
              <a:avLst/>
              <a:gdLst>
                <a:gd name="T0" fmla="*/ 12 w 24"/>
                <a:gd name="T1" fmla="*/ 32 h 32"/>
                <a:gd name="T2" fmla="*/ 0 w 24"/>
                <a:gd name="T3" fmla="*/ 18 h 32"/>
                <a:gd name="T4" fmla="*/ 0 w 24"/>
                <a:gd name="T5" fmla="*/ 14 h 32"/>
                <a:gd name="T6" fmla="*/ 12 w 24"/>
                <a:gd name="T7" fmla="*/ 0 h 32"/>
                <a:gd name="T8" fmla="*/ 24 w 24"/>
                <a:gd name="T9" fmla="*/ 14 h 32"/>
                <a:gd name="T10" fmla="*/ 24 w 24"/>
                <a:gd name="T11" fmla="*/ 18 h 32"/>
                <a:gd name="T12" fmla="*/ 12 w 24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cubicBezTo>
                    <a:pt x="5" y="32"/>
                    <a:pt x="0" y="26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6"/>
                    <a:pt x="24" y="1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6"/>
                    <a:pt x="19" y="32"/>
                    <a:pt x="12" y="32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6BF55053-54A4-4098-913C-CF336297A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955"/>
              <a:ext cx="85" cy="52"/>
            </a:xfrm>
            <a:custGeom>
              <a:avLst/>
              <a:gdLst>
                <a:gd name="T0" fmla="*/ 40 w 40"/>
                <a:gd name="T1" fmla="*/ 12 h 24"/>
                <a:gd name="T2" fmla="*/ 20 w 40"/>
                <a:gd name="T3" fmla="*/ 0 h 24"/>
                <a:gd name="T4" fmla="*/ 0 w 40"/>
                <a:gd name="T5" fmla="*/ 12 h 24"/>
                <a:gd name="T6" fmla="*/ 0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40" y="12"/>
                  </a:moveTo>
                  <a:cubicBezTo>
                    <a:pt x="40" y="7"/>
                    <a:pt x="29" y="0"/>
                    <a:pt x="20" y="0"/>
                  </a:cubicBezTo>
                  <a:cubicBezTo>
                    <a:pt x="11" y="0"/>
                    <a:pt x="0" y="7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3F557392-88F7-4F13-84E4-C3510B20D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" y="2887"/>
              <a:ext cx="51" cy="68"/>
            </a:xfrm>
            <a:custGeom>
              <a:avLst/>
              <a:gdLst>
                <a:gd name="T0" fmla="*/ 12 w 24"/>
                <a:gd name="T1" fmla="*/ 32 h 32"/>
                <a:gd name="T2" fmla="*/ 0 w 24"/>
                <a:gd name="T3" fmla="*/ 18 h 32"/>
                <a:gd name="T4" fmla="*/ 0 w 24"/>
                <a:gd name="T5" fmla="*/ 14 h 32"/>
                <a:gd name="T6" fmla="*/ 12 w 24"/>
                <a:gd name="T7" fmla="*/ 0 h 32"/>
                <a:gd name="T8" fmla="*/ 24 w 24"/>
                <a:gd name="T9" fmla="*/ 14 h 32"/>
                <a:gd name="T10" fmla="*/ 24 w 24"/>
                <a:gd name="T11" fmla="*/ 18 h 32"/>
                <a:gd name="T12" fmla="*/ 12 w 24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cubicBezTo>
                    <a:pt x="5" y="32"/>
                    <a:pt x="0" y="26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6"/>
                    <a:pt x="24" y="1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6"/>
                    <a:pt x="19" y="32"/>
                    <a:pt x="12" y="32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9A17F69-1A2C-4415-8195-EBBF8C594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2955"/>
              <a:ext cx="85" cy="52"/>
            </a:xfrm>
            <a:custGeom>
              <a:avLst/>
              <a:gdLst>
                <a:gd name="T0" fmla="*/ 0 w 40"/>
                <a:gd name="T1" fmla="*/ 12 h 24"/>
                <a:gd name="T2" fmla="*/ 20 w 40"/>
                <a:gd name="T3" fmla="*/ 0 h 24"/>
                <a:gd name="T4" fmla="*/ 40 w 40"/>
                <a:gd name="T5" fmla="*/ 12 h 24"/>
                <a:gd name="T6" fmla="*/ 40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0" y="12"/>
                  </a:moveTo>
                  <a:cubicBezTo>
                    <a:pt x="0" y="7"/>
                    <a:pt x="11" y="0"/>
                    <a:pt x="20" y="0"/>
                  </a:cubicBezTo>
                  <a:cubicBezTo>
                    <a:pt x="29" y="0"/>
                    <a:pt x="40" y="7"/>
                    <a:pt x="40" y="12"/>
                  </a:cubicBezTo>
                  <a:cubicBezTo>
                    <a:pt x="40" y="24"/>
                    <a:pt x="40" y="24"/>
                    <a:pt x="40" y="24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E02961B-883C-4E7B-AB0A-C598620A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" y="2887"/>
              <a:ext cx="51" cy="68"/>
            </a:xfrm>
            <a:custGeom>
              <a:avLst/>
              <a:gdLst>
                <a:gd name="T0" fmla="*/ 12 w 24"/>
                <a:gd name="T1" fmla="*/ 32 h 32"/>
                <a:gd name="T2" fmla="*/ 24 w 24"/>
                <a:gd name="T3" fmla="*/ 18 h 32"/>
                <a:gd name="T4" fmla="*/ 24 w 24"/>
                <a:gd name="T5" fmla="*/ 14 h 32"/>
                <a:gd name="T6" fmla="*/ 12 w 24"/>
                <a:gd name="T7" fmla="*/ 0 h 32"/>
                <a:gd name="T8" fmla="*/ 0 w 24"/>
                <a:gd name="T9" fmla="*/ 14 h 32"/>
                <a:gd name="T10" fmla="*/ 0 w 24"/>
                <a:gd name="T11" fmla="*/ 18 h 32"/>
                <a:gd name="T12" fmla="*/ 12 w 24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cubicBezTo>
                    <a:pt x="19" y="32"/>
                    <a:pt x="24" y="26"/>
                    <a:pt x="24" y="18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19" y="0"/>
                    <a:pt x="12" y="0"/>
                  </a:cubicBezTo>
                  <a:cubicBezTo>
                    <a:pt x="5" y="0"/>
                    <a:pt x="0" y="6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5" y="32"/>
                    <a:pt x="12" y="32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383B03F-C8D5-4B56-B0BC-B5EC3F4CB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" y="3092"/>
              <a:ext cx="77" cy="51"/>
            </a:xfrm>
            <a:custGeom>
              <a:avLst/>
              <a:gdLst>
                <a:gd name="T0" fmla="*/ 36 w 36"/>
                <a:gd name="T1" fmla="*/ 24 h 24"/>
                <a:gd name="T2" fmla="*/ 36 w 36"/>
                <a:gd name="T3" fmla="*/ 12 h 24"/>
                <a:gd name="T4" fmla="*/ 16 w 36"/>
                <a:gd name="T5" fmla="*/ 0 h 24"/>
                <a:gd name="T6" fmla="*/ 0 w 36"/>
                <a:gd name="T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7"/>
                    <a:pt x="25" y="0"/>
                    <a:pt x="16" y="0"/>
                  </a:cubicBezTo>
                  <a:cubicBezTo>
                    <a:pt x="10" y="0"/>
                    <a:pt x="4" y="3"/>
                    <a:pt x="0" y="6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6022255C-4B19-4F18-8DD0-555E6C8B6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3024"/>
              <a:ext cx="51" cy="68"/>
            </a:xfrm>
            <a:custGeom>
              <a:avLst/>
              <a:gdLst>
                <a:gd name="T0" fmla="*/ 12 w 24"/>
                <a:gd name="T1" fmla="*/ 32 h 32"/>
                <a:gd name="T2" fmla="*/ 0 w 24"/>
                <a:gd name="T3" fmla="*/ 18 h 32"/>
                <a:gd name="T4" fmla="*/ 0 w 24"/>
                <a:gd name="T5" fmla="*/ 14 h 32"/>
                <a:gd name="T6" fmla="*/ 12 w 24"/>
                <a:gd name="T7" fmla="*/ 0 h 32"/>
                <a:gd name="T8" fmla="*/ 24 w 24"/>
                <a:gd name="T9" fmla="*/ 14 h 32"/>
                <a:gd name="T10" fmla="*/ 24 w 24"/>
                <a:gd name="T11" fmla="*/ 18 h 32"/>
                <a:gd name="T12" fmla="*/ 12 w 24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cubicBezTo>
                    <a:pt x="5" y="32"/>
                    <a:pt x="0" y="26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6"/>
                    <a:pt x="24" y="1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6"/>
                    <a:pt x="19" y="32"/>
                    <a:pt x="12" y="32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FB42433-A2D7-449F-810C-6F113AF25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" y="3092"/>
              <a:ext cx="76" cy="51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2 h 24"/>
                <a:gd name="T4" fmla="*/ 20 w 36"/>
                <a:gd name="T5" fmla="*/ 0 h 24"/>
                <a:gd name="T6" fmla="*/ 36 w 36"/>
                <a:gd name="T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11" y="0"/>
                    <a:pt x="20" y="0"/>
                  </a:cubicBezTo>
                  <a:cubicBezTo>
                    <a:pt x="26" y="0"/>
                    <a:pt x="32" y="3"/>
                    <a:pt x="36" y="6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11E01EF3-260B-43E4-AFF4-CE250F92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3024"/>
              <a:ext cx="51" cy="68"/>
            </a:xfrm>
            <a:custGeom>
              <a:avLst/>
              <a:gdLst>
                <a:gd name="T0" fmla="*/ 12 w 24"/>
                <a:gd name="T1" fmla="*/ 32 h 32"/>
                <a:gd name="T2" fmla="*/ 24 w 24"/>
                <a:gd name="T3" fmla="*/ 18 h 32"/>
                <a:gd name="T4" fmla="*/ 24 w 24"/>
                <a:gd name="T5" fmla="*/ 14 h 32"/>
                <a:gd name="T6" fmla="*/ 12 w 24"/>
                <a:gd name="T7" fmla="*/ 0 h 32"/>
                <a:gd name="T8" fmla="*/ 0 w 24"/>
                <a:gd name="T9" fmla="*/ 14 h 32"/>
                <a:gd name="T10" fmla="*/ 0 w 24"/>
                <a:gd name="T11" fmla="*/ 18 h 32"/>
                <a:gd name="T12" fmla="*/ 12 w 24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12" y="32"/>
                  </a:moveTo>
                  <a:cubicBezTo>
                    <a:pt x="19" y="32"/>
                    <a:pt x="24" y="26"/>
                    <a:pt x="24" y="18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19" y="0"/>
                    <a:pt x="12" y="0"/>
                  </a:cubicBezTo>
                  <a:cubicBezTo>
                    <a:pt x="5" y="0"/>
                    <a:pt x="0" y="6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5" y="32"/>
                    <a:pt x="12" y="32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E4315EA8-EBDA-496E-BADB-577521E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143"/>
              <a:ext cx="109" cy="108"/>
            </a:xfrm>
            <a:custGeom>
              <a:avLst/>
              <a:gdLst>
                <a:gd name="T0" fmla="*/ 14 w 51"/>
                <a:gd name="T1" fmla="*/ 0 h 51"/>
                <a:gd name="T2" fmla="*/ 48 w 51"/>
                <a:gd name="T3" fmla="*/ 34 h 51"/>
                <a:gd name="T4" fmla="*/ 48 w 51"/>
                <a:gd name="T5" fmla="*/ 45 h 51"/>
                <a:gd name="T6" fmla="*/ 45 w 51"/>
                <a:gd name="T7" fmla="*/ 48 h 51"/>
                <a:gd name="T8" fmla="*/ 34 w 51"/>
                <a:gd name="T9" fmla="*/ 48 h 51"/>
                <a:gd name="T10" fmla="*/ 0 w 51"/>
                <a:gd name="T11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14" y="0"/>
                  </a:moveTo>
                  <a:cubicBezTo>
                    <a:pt x="48" y="34"/>
                    <a:pt x="48" y="34"/>
                    <a:pt x="48" y="34"/>
                  </a:cubicBezTo>
                  <a:cubicBezTo>
                    <a:pt x="51" y="37"/>
                    <a:pt x="51" y="42"/>
                    <a:pt x="48" y="45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2" y="51"/>
                    <a:pt x="37" y="51"/>
                    <a:pt x="34" y="48"/>
                  </a:cubicBez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15">
            <a:extLst>
              <a:ext uri="{FF2B5EF4-FFF2-40B4-BE49-F238E27FC236}">
                <a16:creationId xmlns:a16="http://schemas.microsoft.com/office/drawing/2014/main" id="{920DAA90-89CF-4C49-9062-E9932C2B76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985" y="5257522"/>
            <a:ext cx="603284" cy="541850"/>
            <a:chOff x="581" y="2813"/>
            <a:chExt cx="491" cy="441"/>
          </a:xfrm>
        </p:grpSpPr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68CF03C4-6B88-4DA0-9A4C-7D72FF643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3008"/>
              <a:ext cx="118" cy="186"/>
            </a:xfrm>
            <a:custGeom>
              <a:avLst/>
              <a:gdLst>
                <a:gd name="T0" fmla="*/ 118 w 118"/>
                <a:gd name="T1" fmla="*/ 10 h 186"/>
                <a:gd name="T2" fmla="*/ 93 w 118"/>
                <a:gd name="T3" fmla="*/ 0 h 186"/>
                <a:gd name="T4" fmla="*/ 0 w 118"/>
                <a:gd name="T5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86">
                  <a:moveTo>
                    <a:pt x="118" y="10"/>
                  </a:moveTo>
                  <a:lnTo>
                    <a:pt x="93" y="0"/>
                  </a:lnTo>
                  <a:lnTo>
                    <a:pt x="0" y="186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497189BC-F537-41E5-B172-2A9A89B33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3029"/>
              <a:ext cx="491" cy="225"/>
            </a:xfrm>
            <a:custGeom>
              <a:avLst/>
              <a:gdLst>
                <a:gd name="T0" fmla="*/ 0 w 491"/>
                <a:gd name="T1" fmla="*/ 165 h 225"/>
                <a:gd name="T2" fmla="*/ 152 w 491"/>
                <a:gd name="T3" fmla="*/ 225 h 225"/>
                <a:gd name="T4" fmla="*/ 321 w 491"/>
                <a:gd name="T5" fmla="*/ 165 h 225"/>
                <a:gd name="T6" fmla="*/ 491 w 491"/>
                <a:gd name="T7" fmla="*/ 216 h 225"/>
                <a:gd name="T8" fmla="*/ 398 w 491"/>
                <a:gd name="T9" fmla="*/ 13 h 225"/>
                <a:gd name="T10" fmla="*/ 364 w 491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1" h="225">
                  <a:moveTo>
                    <a:pt x="0" y="165"/>
                  </a:moveTo>
                  <a:lnTo>
                    <a:pt x="152" y="225"/>
                  </a:lnTo>
                  <a:lnTo>
                    <a:pt x="321" y="165"/>
                  </a:lnTo>
                  <a:lnTo>
                    <a:pt x="491" y="216"/>
                  </a:lnTo>
                  <a:lnTo>
                    <a:pt x="398" y="13"/>
                  </a:lnTo>
                  <a:lnTo>
                    <a:pt x="364" y="0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Line 18">
              <a:extLst>
                <a:ext uri="{FF2B5EF4-FFF2-40B4-BE49-F238E27FC236}">
                  <a16:creationId xmlns:a16="http://schemas.microsoft.com/office/drawing/2014/main" id="{FFBBE6A2-A732-499F-AE98-40A6D6465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4" y="3097"/>
              <a:ext cx="8" cy="9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Line 19">
              <a:extLst>
                <a:ext uri="{FF2B5EF4-FFF2-40B4-BE49-F238E27FC236}">
                  <a16:creationId xmlns:a16="http://schemas.microsoft.com/office/drawing/2014/main" id="{8D19FC47-4F13-4EC5-973E-35CD436D1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" y="3090"/>
              <a:ext cx="19" cy="164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D86DDD0C-120E-4592-8529-2B9C756F3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2813"/>
              <a:ext cx="220" cy="288"/>
            </a:xfrm>
            <a:custGeom>
              <a:avLst/>
              <a:gdLst>
                <a:gd name="T0" fmla="*/ 104 w 104"/>
                <a:gd name="T1" fmla="*/ 52 h 136"/>
                <a:gd name="T2" fmla="*/ 52 w 104"/>
                <a:gd name="T3" fmla="*/ 0 h 136"/>
                <a:gd name="T4" fmla="*/ 0 w 104"/>
                <a:gd name="T5" fmla="*/ 52 h 136"/>
                <a:gd name="T6" fmla="*/ 52 w 104"/>
                <a:gd name="T7" fmla="*/ 136 h 136"/>
                <a:gd name="T8" fmla="*/ 104 w 104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36">
                  <a:moveTo>
                    <a:pt x="104" y="52"/>
                  </a:moveTo>
                  <a:cubicBezTo>
                    <a:pt x="104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96"/>
                    <a:pt x="52" y="136"/>
                    <a:pt x="52" y="136"/>
                  </a:cubicBezTo>
                  <a:cubicBezTo>
                    <a:pt x="52" y="136"/>
                    <a:pt x="104" y="96"/>
                    <a:pt x="104" y="52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Oval 21">
              <a:extLst>
                <a:ext uri="{FF2B5EF4-FFF2-40B4-BE49-F238E27FC236}">
                  <a16:creationId xmlns:a16="http://schemas.microsoft.com/office/drawing/2014/main" id="{C96360DF-9C69-4DC3-918D-34BA2D66B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" y="2864"/>
              <a:ext cx="118" cy="118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Group 143">
            <a:extLst>
              <a:ext uri="{FF2B5EF4-FFF2-40B4-BE49-F238E27FC236}">
                <a16:creationId xmlns:a16="http://schemas.microsoft.com/office/drawing/2014/main" id="{CB392A9F-F23E-4814-B269-F825EA0372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3728" y="6212738"/>
            <a:ext cx="559450" cy="488454"/>
            <a:chOff x="5430" y="2160"/>
            <a:chExt cx="394" cy="344"/>
          </a:xfrm>
        </p:grpSpPr>
        <p:sp>
          <p:nvSpPr>
            <p:cNvPr id="53" name="Freeform 144">
              <a:extLst>
                <a:ext uri="{FF2B5EF4-FFF2-40B4-BE49-F238E27FC236}">
                  <a16:creationId xmlns:a16="http://schemas.microsoft.com/office/drawing/2014/main" id="{12DE9DBF-893D-47D2-8610-8D0FE8144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60"/>
              <a:ext cx="308" cy="309"/>
            </a:xfrm>
            <a:custGeom>
              <a:avLst/>
              <a:gdLst>
                <a:gd name="T0" fmla="*/ 68 w 72"/>
                <a:gd name="T1" fmla="*/ 0 h 72"/>
                <a:gd name="T2" fmla="*/ 4 w 72"/>
                <a:gd name="T3" fmla="*/ 0 h 72"/>
                <a:gd name="T4" fmla="*/ 0 w 72"/>
                <a:gd name="T5" fmla="*/ 4 h 72"/>
                <a:gd name="T6" fmla="*/ 0 w 72"/>
                <a:gd name="T7" fmla="*/ 48 h 72"/>
                <a:gd name="T8" fmla="*/ 4 w 72"/>
                <a:gd name="T9" fmla="*/ 52 h 72"/>
                <a:gd name="T10" fmla="*/ 16 w 72"/>
                <a:gd name="T11" fmla="*/ 52 h 72"/>
                <a:gd name="T12" fmla="*/ 16 w 72"/>
                <a:gd name="T13" fmla="*/ 72 h 72"/>
                <a:gd name="T14" fmla="*/ 44 w 72"/>
                <a:gd name="T15" fmla="*/ 52 h 72"/>
                <a:gd name="T16" fmla="*/ 68 w 72"/>
                <a:gd name="T17" fmla="*/ 52 h 72"/>
                <a:gd name="T18" fmla="*/ 72 w 72"/>
                <a:gd name="T19" fmla="*/ 48 h 72"/>
                <a:gd name="T20" fmla="*/ 72 w 72"/>
                <a:gd name="T21" fmla="*/ 4 h 72"/>
                <a:gd name="T22" fmla="*/ 68 w 72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72">
                  <a:moveTo>
                    <a:pt x="6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2" y="52"/>
                    <a:pt x="4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0" y="52"/>
                    <a:pt x="72" y="50"/>
                    <a:pt x="72" y="48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0"/>
                    <a:pt x="68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145">
              <a:extLst>
                <a:ext uri="{FF2B5EF4-FFF2-40B4-BE49-F238E27FC236}">
                  <a16:creationId xmlns:a16="http://schemas.microsoft.com/office/drawing/2014/main" id="{61C69245-F950-4048-BB42-1EFE29FA9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6" y="2212"/>
              <a:ext cx="188" cy="292"/>
            </a:xfrm>
            <a:custGeom>
              <a:avLst/>
              <a:gdLst>
                <a:gd name="T0" fmla="*/ 0 w 44"/>
                <a:gd name="T1" fmla="*/ 52 h 68"/>
                <a:gd name="T2" fmla="*/ 8 w 44"/>
                <a:gd name="T3" fmla="*/ 52 h 68"/>
                <a:gd name="T4" fmla="*/ 28 w 44"/>
                <a:gd name="T5" fmla="*/ 68 h 68"/>
                <a:gd name="T6" fmla="*/ 28 w 44"/>
                <a:gd name="T7" fmla="*/ 52 h 68"/>
                <a:gd name="T8" fmla="*/ 40 w 44"/>
                <a:gd name="T9" fmla="*/ 52 h 68"/>
                <a:gd name="T10" fmla="*/ 44 w 44"/>
                <a:gd name="T11" fmla="*/ 48 h 68"/>
                <a:gd name="T12" fmla="*/ 44 w 44"/>
                <a:gd name="T13" fmla="*/ 4 h 68"/>
                <a:gd name="T14" fmla="*/ 40 w 44"/>
                <a:gd name="T15" fmla="*/ 0 h 68"/>
                <a:gd name="T16" fmla="*/ 36 w 44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8">
                  <a:moveTo>
                    <a:pt x="0" y="52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4" y="50"/>
                    <a:pt x="44" y="4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" name="Group 148">
            <a:extLst>
              <a:ext uri="{FF2B5EF4-FFF2-40B4-BE49-F238E27FC236}">
                <a16:creationId xmlns:a16="http://schemas.microsoft.com/office/drawing/2014/main" id="{878B2841-26D6-4862-AE2D-4A74C93E5B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5149" y="2311900"/>
            <a:ext cx="593725" cy="595313"/>
            <a:chOff x="5400" y="2963"/>
            <a:chExt cx="374" cy="375"/>
          </a:xfrm>
        </p:grpSpPr>
        <p:sp>
          <p:nvSpPr>
            <p:cNvPr id="56" name="Freeform 149">
              <a:extLst>
                <a:ext uri="{FF2B5EF4-FFF2-40B4-BE49-F238E27FC236}">
                  <a16:creationId xmlns:a16="http://schemas.microsoft.com/office/drawing/2014/main" id="{F5E93F63-1767-4E0F-A4CF-CB88A3378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" y="3187"/>
              <a:ext cx="85" cy="117"/>
            </a:xfrm>
            <a:custGeom>
              <a:avLst/>
              <a:gdLst>
                <a:gd name="T0" fmla="*/ 0 w 40"/>
                <a:gd name="T1" fmla="*/ 55 h 55"/>
                <a:gd name="T2" fmla="*/ 40 w 40"/>
                <a:gd name="T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55">
                  <a:moveTo>
                    <a:pt x="0" y="55"/>
                  </a:moveTo>
                  <a:cubicBezTo>
                    <a:pt x="21" y="43"/>
                    <a:pt x="36" y="23"/>
                    <a:pt x="40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150">
              <a:extLst>
                <a:ext uri="{FF2B5EF4-FFF2-40B4-BE49-F238E27FC236}">
                  <a16:creationId xmlns:a16="http://schemas.microsoft.com/office/drawing/2014/main" id="{936E851B-F4A2-4EDB-8C0F-310B6C25F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9" y="3187"/>
              <a:ext cx="85" cy="117"/>
            </a:xfrm>
            <a:custGeom>
              <a:avLst/>
              <a:gdLst>
                <a:gd name="T0" fmla="*/ 40 w 40"/>
                <a:gd name="T1" fmla="*/ 55 h 55"/>
                <a:gd name="T2" fmla="*/ 0 w 40"/>
                <a:gd name="T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55">
                  <a:moveTo>
                    <a:pt x="40" y="55"/>
                  </a:moveTo>
                  <a:cubicBezTo>
                    <a:pt x="19" y="43"/>
                    <a:pt x="4" y="23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151">
              <a:extLst>
                <a:ext uri="{FF2B5EF4-FFF2-40B4-BE49-F238E27FC236}">
                  <a16:creationId xmlns:a16="http://schemas.microsoft.com/office/drawing/2014/main" id="{60181E7A-AF0B-47EE-B6B9-8CCD33D3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" y="2963"/>
              <a:ext cx="162" cy="20"/>
            </a:xfrm>
            <a:custGeom>
              <a:avLst/>
              <a:gdLst>
                <a:gd name="T0" fmla="*/ 76 w 76"/>
                <a:gd name="T1" fmla="*/ 9 h 9"/>
                <a:gd name="T2" fmla="*/ 38 w 76"/>
                <a:gd name="T3" fmla="*/ 0 h 9"/>
                <a:gd name="T4" fmla="*/ 0 w 7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9">
                  <a:moveTo>
                    <a:pt x="76" y="9"/>
                  </a:moveTo>
                  <a:cubicBezTo>
                    <a:pt x="64" y="3"/>
                    <a:pt x="52" y="0"/>
                    <a:pt x="38" y="0"/>
                  </a:cubicBezTo>
                  <a:cubicBezTo>
                    <a:pt x="24" y="0"/>
                    <a:pt x="12" y="3"/>
                    <a:pt x="0" y="9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152">
              <a:extLst>
                <a:ext uri="{FF2B5EF4-FFF2-40B4-BE49-F238E27FC236}">
                  <a16:creationId xmlns:a16="http://schemas.microsoft.com/office/drawing/2014/main" id="{91F68BD7-2AC1-49A4-AF27-8C23FE0E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5" y="3083"/>
              <a:ext cx="119" cy="76"/>
            </a:xfrm>
            <a:custGeom>
              <a:avLst/>
              <a:gdLst>
                <a:gd name="T0" fmla="*/ 28 w 56"/>
                <a:gd name="T1" fmla="*/ 0 h 36"/>
                <a:gd name="T2" fmla="*/ 0 w 56"/>
                <a:gd name="T3" fmla="*/ 14 h 36"/>
                <a:gd name="T4" fmla="*/ 0 w 56"/>
                <a:gd name="T5" fmla="*/ 28 h 36"/>
                <a:gd name="T6" fmla="*/ 28 w 56"/>
                <a:gd name="T7" fmla="*/ 36 h 36"/>
                <a:gd name="T8" fmla="*/ 56 w 56"/>
                <a:gd name="T9" fmla="*/ 28 h 36"/>
                <a:gd name="T10" fmla="*/ 56 w 56"/>
                <a:gd name="T11" fmla="*/ 14 h 36"/>
                <a:gd name="T12" fmla="*/ 28 w 5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6">
                  <a:moveTo>
                    <a:pt x="28" y="0"/>
                  </a:moveTo>
                  <a:cubicBezTo>
                    <a:pt x="15" y="0"/>
                    <a:pt x="0" y="8"/>
                    <a:pt x="0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0" y="34"/>
                    <a:pt x="18" y="36"/>
                    <a:pt x="28" y="36"/>
                  </a:cubicBezTo>
                  <a:cubicBezTo>
                    <a:pt x="38" y="36"/>
                    <a:pt x="46" y="34"/>
                    <a:pt x="56" y="28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8"/>
                    <a:pt x="41" y="0"/>
                    <a:pt x="28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53">
              <a:extLst>
                <a:ext uri="{FF2B5EF4-FFF2-40B4-BE49-F238E27FC236}">
                  <a16:creationId xmlns:a16="http://schemas.microsoft.com/office/drawing/2014/main" id="{0FE4D105-2464-4A9F-9781-7FD3236D7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" y="2997"/>
              <a:ext cx="68" cy="86"/>
            </a:xfrm>
            <a:custGeom>
              <a:avLst/>
              <a:gdLst>
                <a:gd name="T0" fmla="*/ 16 w 32"/>
                <a:gd name="T1" fmla="*/ 0 h 40"/>
                <a:gd name="T2" fmla="*/ 0 w 32"/>
                <a:gd name="T3" fmla="*/ 14 h 40"/>
                <a:gd name="T4" fmla="*/ 0 w 32"/>
                <a:gd name="T5" fmla="*/ 26 h 40"/>
                <a:gd name="T6" fmla="*/ 16 w 32"/>
                <a:gd name="T7" fmla="*/ 40 h 40"/>
                <a:gd name="T8" fmla="*/ 32 w 32"/>
                <a:gd name="T9" fmla="*/ 26 h 40"/>
                <a:gd name="T10" fmla="*/ 32 w 32"/>
                <a:gd name="T11" fmla="*/ 14 h 40"/>
                <a:gd name="T12" fmla="*/ 16 w 3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0">
                  <a:moveTo>
                    <a:pt x="16" y="0"/>
                  </a:moveTo>
                  <a:cubicBezTo>
                    <a:pt x="8" y="0"/>
                    <a:pt x="0" y="6"/>
                    <a:pt x="0" y="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4"/>
                    <a:pt x="8" y="40"/>
                    <a:pt x="16" y="40"/>
                  </a:cubicBezTo>
                  <a:cubicBezTo>
                    <a:pt x="24" y="40"/>
                    <a:pt x="32" y="34"/>
                    <a:pt x="32" y="2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6"/>
                    <a:pt x="24" y="0"/>
                    <a:pt x="16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54">
              <a:extLst>
                <a:ext uri="{FF2B5EF4-FFF2-40B4-BE49-F238E27FC236}">
                  <a16:creationId xmlns:a16="http://schemas.microsoft.com/office/drawing/2014/main" id="{5B5F25F2-E27F-4CD7-8A3B-A4D26D75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" y="3262"/>
              <a:ext cx="118" cy="76"/>
            </a:xfrm>
            <a:custGeom>
              <a:avLst/>
              <a:gdLst>
                <a:gd name="T0" fmla="*/ 28 w 56"/>
                <a:gd name="T1" fmla="*/ 0 h 36"/>
                <a:gd name="T2" fmla="*/ 0 w 56"/>
                <a:gd name="T3" fmla="*/ 14 h 36"/>
                <a:gd name="T4" fmla="*/ 0 w 56"/>
                <a:gd name="T5" fmla="*/ 28 h 36"/>
                <a:gd name="T6" fmla="*/ 28 w 56"/>
                <a:gd name="T7" fmla="*/ 36 h 36"/>
                <a:gd name="T8" fmla="*/ 56 w 56"/>
                <a:gd name="T9" fmla="*/ 28 h 36"/>
                <a:gd name="T10" fmla="*/ 56 w 56"/>
                <a:gd name="T11" fmla="*/ 14 h 36"/>
                <a:gd name="T12" fmla="*/ 28 w 5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6">
                  <a:moveTo>
                    <a:pt x="28" y="0"/>
                  </a:moveTo>
                  <a:cubicBezTo>
                    <a:pt x="15" y="0"/>
                    <a:pt x="0" y="8"/>
                    <a:pt x="0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34"/>
                    <a:pt x="18" y="36"/>
                    <a:pt x="28" y="36"/>
                  </a:cubicBezTo>
                  <a:cubicBezTo>
                    <a:pt x="38" y="36"/>
                    <a:pt x="48" y="34"/>
                    <a:pt x="56" y="28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8"/>
                    <a:pt x="41" y="0"/>
                    <a:pt x="28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55">
              <a:extLst>
                <a:ext uri="{FF2B5EF4-FFF2-40B4-BE49-F238E27FC236}">
                  <a16:creationId xmlns:a16="http://schemas.microsoft.com/office/drawing/2014/main" id="{FCC10075-469F-4716-8450-C32362368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" y="3176"/>
              <a:ext cx="68" cy="86"/>
            </a:xfrm>
            <a:custGeom>
              <a:avLst/>
              <a:gdLst>
                <a:gd name="T0" fmla="*/ 16 w 32"/>
                <a:gd name="T1" fmla="*/ 0 h 40"/>
                <a:gd name="T2" fmla="*/ 0 w 32"/>
                <a:gd name="T3" fmla="*/ 14 h 40"/>
                <a:gd name="T4" fmla="*/ 0 w 32"/>
                <a:gd name="T5" fmla="*/ 26 h 40"/>
                <a:gd name="T6" fmla="*/ 16 w 32"/>
                <a:gd name="T7" fmla="*/ 40 h 40"/>
                <a:gd name="T8" fmla="*/ 32 w 32"/>
                <a:gd name="T9" fmla="*/ 26 h 40"/>
                <a:gd name="T10" fmla="*/ 32 w 32"/>
                <a:gd name="T11" fmla="*/ 14 h 40"/>
                <a:gd name="T12" fmla="*/ 16 w 3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0">
                  <a:moveTo>
                    <a:pt x="16" y="0"/>
                  </a:moveTo>
                  <a:cubicBezTo>
                    <a:pt x="8" y="0"/>
                    <a:pt x="0" y="6"/>
                    <a:pt x="0" y="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4"/>
                    <a:pt x="8" y="40"/>
                    <a:pt x="16" y="40"/>
                  </a:cubicBezTo>
                  <a:cubicBezTo>
                    <a:pt x="24" y="40"/>
                    <a:pt x="32" y="34"/>
                    <a:pt x="32" y="2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6"/>
                    <a:pt x="24" y="0"/>
                    <a:pt x="16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56">
              <a:extLst>
                <a:ext uri="{FF2B5EF4-FFF2-40B4-BE49-F238E27FC236}">
                  <a16:creationId xmlns:a16="http://schemas.microsoft.com/office/drawing/2014/main" id="{3ED82E4A-958A-427E-98DC-FBD7AF02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" y="3083"/>
              <a:ext cx="119" cy="76"/>
            </a:xfrm>
            <a:custGeom>
              <a:avLst/>
              <a:gdLst>
                <a:gd name="T0" fmla="*/ 28 w 56"/>
                <a:gd name="T1" fmla="*/ 0 h 36"/>
                <a:gd name="T2" fmla="*/ 0 w 56"/>
                <a:gd name="T3" fmla="*/ 14 h 36"/>
                <a:gd name="T4" fmla="*/ 0 w 56"/>
                <a:gd name="T5" fmla="*/ 28 h 36"/>
                <a:gd name="T6" fmla="*/ 28 w 56"/>
                <a:gd name="T7" fmla="*/ 36 h 36"/>
                <a:gd name="T8" fmla="*/ 56 w 56"/>
                <a:gd name="T9" fmla="*/ 28 h 36"/>
                <a:gd name="T10" fmla="*/ 56 w 56"/>
                <a:gd name="T11" fmla="*/ 14 h 36"/>
                <a:gd name="T12" fmla="*/ 28 w 56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6">
                  <a:moveTo>
                    <a:pt x="28" y="0"/>
                  </a:moveTo>
                  <a:cubicBezTo>
                    <a:pt x="15" y="0"/>
                    <a:pt x="0" y="8"/>
                    <a:pt x="0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0" y="34"/>
                    <a:pt x="18" y="36"/>
                    <a:pt x="28" y="36"/>
                  </a:cubicBezTo>
                  <a:cubicBezTo>
                    <a:pt x="38" y="36"/>
                    <a:pt x="46" y="34"/>
                    <a:pt x="56" y="28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8"/>
                    <a:pt x="41" y="0"/>
                    <a:pt x="28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157">
              <a:extLst>
                <a:ext uri="{FF2B5EF4-FFF2-40B4-BE49-F238E27FC236}">
                  <a16:creationId xmlns:a16="http://schemas.microsoft.com/office/drawing/2014/main" id="{88D6C85D-1526-471C-8B3D-D5DD18E8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2997"/>
              <a:ext cx="68" cy="86"/>
            </a:xfrm>
            <a:custGeom>
              <a:avLst/>
              <a:gdLst>
                <a:gd name="T0" fmla="*/ 16 w 32"/>
                <a:gd name="T1" fmla="*/ 0 h 40"/>
                <a:gd name="T2" fmla="*/ 0 w 32"/>
                <a:gd name="T3" fmla="*/ 14 h 40"/>
                <a:gd name="T4" fmla="*/ 0 w 32"/>
                <a:gd name="T5" fmla="*/ 26 h 40"/>
                <a:gd name="T6" fmla="*/ 16 w 32"/>
                <a:gd name="T7" fmla="*/ 40 h 40"/>
                <a:gd name="T8" fmla="*/ 32 w 32"/>
                <a:gd name="T9" fmla="*/ 26 h 40"/>
                <a:gd name="T10" fmla="*/ 32 w 32"/>
                <a:gd name="T11" fmla="*/ 14 h 40"/>
                <a:gd name="T12" fmla="*/ 16 w 3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0">
                  <a:moveTo>
                    <a:pt x="16" y="0"/>
                  </a:moveTo>
                  <a:cubicBezTo>
                    <a:pt x="8" y="0"/>
                    <a:pt x="0" y="6"/>
                    <a:pt x="0" y="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4"/>
                    <a:pt x="8" y="40"/>
                    <a:pt x="16" y="40"/>
                  </a:cubicBezTo>
                  <a:cubicBezTo>
                    <a:pt x="24" y="40"/>
                    <a:pt x="32" y="34"/>
                    <a:pt x="32" y="2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6"/>
                    <a:pt x="24" y="0"/>
                    <a:pt x="16" y="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roup 19">
            <a:extLst>
              <a:ext uri="{FF2B5EF4-FFF2-40B4-BE49-F238E27FC236}">
                <a16:creationId xmlns:a16="http://schemas.microsoft.com/office/drawing/2014/main" id="{0BE61087-57D0-448D-8A52-1B8963DAE66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6056" y="1425628"/>
            <a:ext cx="513782" cy="515221"/>
            <a:chOff x="5448" y="2047"/>
            <a:chExt cx="357" cy="358"/>
          </a:xfrm>
        </p:grpSpPr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3451320A-F132-4375-A9D4-0BD9885F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2218"/>
              <a:ext cx="78" cy="125"/>
            </a:xfrm>
            <a:custGeom>
              <a:avLst/>
              <a:gdLst>
                <a:gd name="T0" fmla="*/ 0 w 20"/>
                <a:gd name="T1" fmla="*/ 24 h 32"/>
                <a:gd name="T2" fmla="*/ 0 w 20"/>
                <a:gd name="T3" fmla="*/ 24 h 32"/>
                <a:gd name="T4" fmla="*/ 8 w 20"/>
                <a:gd name="T5" fmla="*/ 32 h 32"/>
                <a:gd name="T6" fmla="*/ 12 w 20"/>
                <a:gd name="T7" fmla="*/ 32 h 32"/>
                <a:gd name="T8" fmla="*/ 20 w 20"/>
                <a:gd name="T9" fmla="*/ 24 h 32"/>
                <a:gd name="T10" fmla="*/ 20 w 20"/>
                <a:gd name="T11" fmla="*/ 24 h 32"/>
                <a:gd name="T12" fmla="*/ 20 w 20"/>
                <a:gd name="T13" fmla="*/ 24 h 32"/>
                <a:gd name="T14" fmla="*/ 12 w 20"/>
                <a:gd name="T15" fmla="*/ 16 h 32"/>
                <a:gd name="T16" fmla="*/ 8 w 20"/>
                <a:gd name="T17" fmla="*/ 16 h 32"/>
                <a:gd name="T18" fmla="*/ 12 w 20"/>
                <a:gd name="T19" fmla="*/ 16 h 32"/>
                <a:gd name="T20" fmla="*/ 20 w 20"/>
                <a:gd name="T21" fmla="*/ 8 h 32"/>
                <a:gd name="T22" fmla="*/ 20 w 20"/>
                <a:gd name="T23" fmla="*/ 8 h 32"/>
                <a:gd name="T24" fmla="*/ 20 w 20"/>
                <a:gd name="T25" fmla="*/ 8 h 32"/>
                <a:gd name="T26" fmla="*/ 12 w 20"/>
                <a:gd name="T27" fmla="*/ 0 h 32"/>
                <a:gd name="T28" fmla="*/ 8 w 20"/>
                <a:gd name="T29" fmla="*/ 0 h 32"/>
                <a:gd name="T30" fmla="*/ 0 w 20"/>
                <a:gd name="T31" fmla="*/ 8 h 32"/>
                <a:gd name="T32" fmla="*/ 0 w 20"/>
                <a:gd name="T3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2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6" y="32"/>
                    <a:pt x="20" y="28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0"/>
                    <a:pt x="16" y="16"/>
                    <a:pt x="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6" y="16"/>
                    <a:pt x="20" y="12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16" y="0"/>
                    <a:pt x="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53642666-E97C-4949-AC8A-D736D4429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" y="2094"/>
              <a:ext cx="357" cy="311"/>
            </a:xfrm>
            <a:custGeom>
              <a:avLst/>
              <a:gdLst>
                <a:gd name="T0" fmla="*/ 88 w 92"/>
                <a:gd name="T1" fmla="*/ 80 h 80"/>
                <a:gd name="T2" fmla="*/ 4 w 92"/>
                <a:gd name="T3" fmla="*/ 80 h 80"/>
                <a:gd name="T4" fmla="*/ 0 w 92"/>
                <a:gd name="T5" fmla="*/ 76 h 80"/>
                <a:gd name="T6" fmla="*/ 0 w 92"/>
                <a:gd name="T7" fmla="*/ 4 h 80"/>
                <a:gd name="T8" fmla="*/ 4 w 92"/>
                <a:gd name="T9" fmla="*/ 0 h 80"/>
                <a:gd name="T10" fmla="*/ 88 w 92"/>
                <a:gd name="T11" fmla="*/ 0 h 80"/>
                <a:gd name="T12" fmla="*/ 92 w 92"/>
                <a:gd name="T13" fmla="*/ 4 h 80"/>
                <a:gd name="T14" fmla="*/ 92 w 92"/>
                <a:gd name="T15" fmla="*/ 76 h 80"/>
                <a:gd name="T16" fmla="*/ 88 w 92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8" y="80"/>
                  </a:moveTo>
                  <a:cubicBezTo>
                    <a:pt x="4" y="80"/>
                    <a:pt x="4" y="80"/>
                    <a:pt x="4" y="80"/>
                  </a:cubicBezTo>
                  <a:cubicBezTo>
                    <a:pt x="2" y="80"/>
                    <a:pt x="0" y="78"/>
                    <a:pt x="0" y="7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78"/>
                    <a:pt x="90" y="80"/>
                    <a:pt x="88" y="80"/>
                  </a:cubicBezTo>
                  <a:close/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Line 22">
              <a:extLst>
                <a:ext uri="{FF2B5EF4-FFF2-40B4-BE49-F238E27FC236}">
                  <a16:creationId xmlns:a16="http://schemas.microsoft.com/office/drawing/2014/main" id="{061DAFE1-9049-4F6A-B45B-D151E48A9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" y="2172"/>
              <a:ext cx="357" cy="0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Line 23">
              <a:extLst>
                <a:ext uri="{FF2B5EF4-FFF2-40B4-BE49-F238E27FC236}">
                  <a16:creationId xmlns:a16="http://schemas.microsoft.com/office/drawing/2014/main" id="{E1BBEA28-2C3B-4788-874B-D39026982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3" y="2047"/>
              <a:ext cx="0" cy="78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Line 24">
              <a:extLst>
                <a:ext uri="{FF2B5EF4-FFF2-40B4-BE49-F238E27FC236}">
                  <a16:creationId xmlns:a16="http://schemas.microsoft.com/office/drawing/2014/main" id="{0626A3D4-C0C5-4F3C-8956-E189F6771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0" y="2047"/>
              <a:ext cx="0" cy="78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2C14CF23-1D8B-44C5-A5F3-F20638B6F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2218"/>
              <a:ext cx="31" cy="125"/>
            </a:xfrm>
            <a:custGeom>
              <a:avLst/>
              <a:gdLst>
                <a:gd name="T0" fmla="*/ 31 w 31"/>
                <a:gd name="T1" fmla="*/ 125 h 125"/>
                <a:gd name="T2" fmla="*/ 31 w 31"/>
                <a:gd name="T3" fmla="*/ 0 h 125"/>
                <a:gd name="T4" fmla="*/ 0 w 31"/>
                <a:gd name="T5" fmla="*/ 3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5">
                  <a:moveTo>
                    <a:pt x="31" y="125"/>
                  </a:moveTo>
                  <a:lnTo>
                    <a:pt x="31" y="0"/>
                  </a:lnTo>
                  <a:lnTo>
                    <a:pt x="0" y="31"/>
                  </a:lnTo>
                </a:path>
              </a:pathLst>
            </a:cu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" name="Group 51">
            <a:extLst>
              <a:ext uri="{FF2B5EF4-FFF2-40B4-BE49-F238E27FC236}">
                <a16:creationId xmlns:a16="http://schemas.microsoft.com/office/drawing/2014/main" id="{3B9F7AF6-FC7B-4F15-A9B9-251565AB56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9224" y="3203849"/>
            <a:ext cx="606869" cy="606869"/>
            <a:chOff x="2869" y="25"/>
            <a:chExt cx="515" cy="515"/>
          </a:xfrm>
        </p:grpSpPr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50EF0DBD-54D7-4557-8EDD-0DDCF4E84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108"/>
              <a:ext cx="282" cy="125"/>
            </a:xfrm>
            <a:prstGeom prst="ellips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5B39A091-55F1-479B-AC8A-6B2E93DD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307"/>
              <a:ext cx="282" cy="166"/>
            </a:xfrm>
            <a:custGeom>
              <a:avLst/>
              <a:gdLst>
                <a:gd name="T0" fmla="*/ 0 w 136"/>
                <a:gd name="T1" fmla="*/ 0 h 80"/>
                <a:gd name="T2" fmla="*/ 0 w 136"/>
                <a:gd name="T3" fmla="*/ 46 h 80"/>
                <a:gd name="T4" fmla="*/ 68 w 136"/>
                <a:gd name="T5" fmla="*/ 80 h 80"/>
                <a:gd name="T6" fmla="*/ 136 w 136"/>
                <a:gd name="T7" fmla="*/ 46 h 80"/>
                <a:gd name="T8" fmla="*/ 136 w 136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0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66"/>
                    <a:pt x="30" y="80"/>
                    <a:pt x="68" y="80"/>
                  </a:cubicBezTo>
                  <a:cubicBezTo>
                    <a:pt x="106" y="80"/>
                    <a:pt x="136" y="66"/>
                    <a:pt x="136" y="46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42417697-1EAD-4359-8D04-9ABDCC719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241"/>
              <a:ext cx="282" cy="158"/>
            </a:xfrm>
            <a:custGeom>
              <a:avLst/>
              <a:gdLst>
                <a:gd name="T0" fmla="*/ 0 w 136"/>
                <a:gd name="T1" fmla="*/ 0 h 76"/>
                <a:gd name="T2" fmla="*/ 0 w 136"/>
                <a:gd name="T3" fmla="*/ 41 h 76"/>
                <a:gd name="T4" fmla="*/ 68 w 136"/>
                <a:gd name="T5" fmla="*/ 76 h 76"/>
                <a:gd name="T6" fmla="*/ 136 w 136"/>
                <a:gd name="T7" fmla="*/ 41 h 76"/>
                <a:gd name="T8" fmla="*/ 136 w 136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76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61"/>
                    <a:pt x="30" y="76"/>
                    <a:pt x="68" y="76"/>
                  </a:cubicBezTo>
                  <a:cubicBezTo>
                    <a:pt x="106" y="76"/>
                    <a:pt x="136" y="61"/>
                    <a:pt x="136" y="41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58A45E79-E675-43D0-B0B0-3CFA185BD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175"/>
              <a:ext cx="282" cy="141"/>
            </a:xfrm>
            <a:custGeom>
              <a:avLst/>
              <a:gdLst>
                <a:gd name="T0" fmla="*/ 0 w 136"/>
                <a:gd name="T1" fmla="*/ 0 h 68"/>
                <a:gd name="T2" fmla="*/ 0 w 136"/>
                <a:gd name="T3" fmla="*/ 31 h 68"/>
                <a:gd name="T4" fmla="*/ 68 w 136"/>
                <a:gd name="T5" fmla="*/ 68 h 68"/>
                <a:gd name="T6" fmla="*/ 136 w 136"/>
                <a:gd name="T7" fmla="*/ 31 h 68"/>
                <a:gd name="T8" fmla="*/ 136 w 13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8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51"/>
                    <a:pt x="30" y="68"/>
                    <a:pt x="68" y="68"/>
                  </a:cubicBezTo>
                  <a:cubicBezTo>
                    <a:pt x="106" y="68"/>
                    <a:pt x="136" y="51"/>
                    <a:pt x="136" y="31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63F99E79-6FFD-463F-9C5E-C34A31A75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75"/>
              <a:ext cx="25" cy="415"/>
            </a:xfrm>
            <a:custGeom>
              <a:avLst/>
              <a:gdLst>
                <a:gd name="T0" fmla="*/ 25 w 25"/>
                <a:gd name="T1" fmla="*/ 0 h 415"/>
                <a:gd name="T2" fmla="*/ 0 w 25"/>
                <a:gd name="T3" fmla="*/ 0 h 415"/>
                <a:gd name="T4" fmla="*/ 0 w 25"/>
                <a:gd name="T5" fmla="*/ 415 h 415"/>
                <a:gd name="T6" fmla="*/ 25 w 25"/>
                <a:gd name="T7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15">
                  <a:moveTo>
                    <a:pt x="25" y="0"/>
                  </a:moveTo>
                  <a:lnTo>
                    <a:pt x="0" y="0"/>
                  </a:lnTo>
                  <a:lnTo>
                    <a:pt x="0" y="415"/>
                  </a:lnTo>
                  <a:lnTo>
                    <a:pt x="25" y="4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Line 57">
              <a:extLst>
                <a:ext uri="{FF2B5EF4-FFF2-40B4-BE49-F238E27FC236}">
                  <a16:creationId xmlns:a16="http://schemas.microsoft.com/office/drawing/2014/main" id="{F6534A1B-6EB4-40AB-B4D7-2B5650B0D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5" y="208"/>
              <a:ext cx="24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Line 58">
              <a:extLst>
                <a:ext uri="{FF2B5EF4-FFF2-40B4-BE49-F238E27FC236}">
                  <a16:creationId xmlns:a16="http://schemas.microsoft.com/office/drawing/2014/main" id="{7D6F61F1-7513-4A95-B6F9-5A9EE9E09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5" y="365"/>
              <a:ext cx="24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Line 59">
              <a:extLst>
                <a:ext uri="{FF2B5EF4-FFF2-40B4-BE49-F238E27FC236}">
                  <a16:creationId xmlns:a16="http://schemas.microsoft.com/office/drawing/2014/main" id="{25D62799-112B-49BE-85F0-E09DCAED6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9" y="283"/>
              <a:ext cx="25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60">
              <a:extLst>
                <a:ext uri="{FF2B5EF4-FFF2-40B4-BE49-F238E27FC236}">
                  <a16:creationId xmlns:a16="http://schemas.microsoft.com/office/drawing/2014/main" id="{4604FB0C-FBE1-468F-A84B-3C53682FD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25"/>
              <a:ext cx="117" cy="100"/>
            </a:xfrm>
            <a:custGeom>
              <a:avLst/>
              <a:gdLst>
                <a:gd name="T0" fmla="*/ 52 w 56"/>
                <a:gd name="T1" fmla="*/ 48 h 48"/>
                <a:gd name="T2" fmla="*/ 4 w 56"/>
                <a:gd name="T3" fmla="*/ 48 h 48"/>
                <a:gd name="T4" fmla="*/ 0 w 56"/>
                <a:gd name="T5" fmla="*/ 44 h 48"/>
                <a:gd name="T6" fmla="*/ 0 w 56"/>
                <a:gd name="T7" fmla="*/ 4 h 48"/>
                <a:gd name="T8" fmla="*/ 4 w 56"/>
                <a:gd name="T9" fmla="*/ 0 h 48"/>
                <a:gd name="T10" fmla="*/ 52 w 56"/>
                <a:gd name="T11" fmla="*/ 0 h 48"/>
                <a:gd name="T12" fmla="*/ 56 w 56"/>
                <a:gd name="T13" fmla="*/ 4 h 48"/>
                <a:gd name="T14" fmla="*/ 56 w 56"/>
                <a:gd name="T15" fmla="*/ 44 h 48"/>
                <a:gd name="T16" fmla="*/ 52 w 56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8">
                  <a:moveTo>
                    <a:pt x="52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6"/>
                    <a:pt x="54" y="48"/>
                    <a:pt x="52" y="48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Line 61">
              <a:extLst>
                <a:ext uri="{FF2B5EF4-FFF2-40B4-BE49-F238E27FC236}">
                  <a16:creationId xmlns:a16="http://schemas.microsoft.com/office/drawing/2014/main" id="{10D741FC-33A5-4230-A25F-25320293C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1" y="75"/>
              <a:ext cx="1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id="{EF192471-6766-46BB-AA2F-49846656F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233"/>
              <a:ext cx="117" cy="99"/>
            </a:xfrm>
            <a:custGeom>
              <a:avLst/>
              <a:gdLst>
                <a:gd name="T0" fmla="*/ 52 w 56"/>
                <a:gd name="T1" fmla="*/ 48 h 48"/>
                <a:gd name="T2" fmla="*/ 4 w 56"/>
                <a:gd name="T3" fmla="*/ 48 h 48"/>
                <a:gd name="T4" fmla="*/ 0 w 56"/>
                <a:gd name="T5" fmla="*/ 44 h 48"/>
                <a:gd name="T6" fmla="*/ 0 w 56"/>
                <a:gd name="T7" fmla="*/ 4 h 48"/>
                <a:gd name="T8" fmla="*/ 4 w 56"/>
                <a:gd name="T9" fmla="*/ 0 h 48"/>
                <a:gd name="T10" fmla="*/ 52 w 56"/>
                <a:gd name="T11" fmla="*/ 0 h 48"/>
                <a:gd name="T12" fmla="*/ 56 w 56"/>
                <a:gd name="T13" fmla="*/ 4 h 48"/>
                <a:gd name="T14" fmla="*/ 56 w 56"/>
                <a:gd name="T15" fmla="*/ 44 h 48"/>
                <a:gd name="T16" fmla="*/ 52 w 56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8">
                  <a:moveTo>
                    <a:pt x="52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6"/>
                    <a:pt x="54" y="48"/>
                    <a:pt x="52" y="48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Line 63">
              <a:extLst>
                <a:ext uri="{FF2B5EF4-FFF2-40B4-BE49-F238E27FC236}">
                  <a16:creationId xmlns:a16="http://schemas.microsoft.com/office/drawing/2014/main" id="{B5C8CC07-3EF7-4153-BA87-C9D525033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1" y="283"/>
              <a:ext cx="1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290BBEEF-DA17-48CD-B367-13543C607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440"/>
              <a:ext cx="117" cy="100"/>
            </a:xfrm>
            <a:custGeom>
              <a:avLst/>
              <a:gdLst>
                <a:gd name="T0" fmla="*/ 52 w 56"/>
                <a:gd name="T1" fmla="*/ 48 h 48"/>
                <a:gd name="T2" fmla="*/ 4 w 56"/>
                <a:gd name="T3" fmla="*/ 48 h 48"/>
                <a:gd name="T4" fmla="*/ 0 w 56"/>
                <a:gd name="T5" fmla="*/ 44 h 48"/>
                <a:gd name="T6" fmla="*/ 0 w 56"/>
                <a:gd name="T7" fmla="*/ 4 h 48"/>
                <a:gd name="T8" fmla="*/ 4 w 56"/>
                <a:gd name="T9" fmla="*/ 0 h 48"/>
                <a:gd name="T10" fmla="*/ 52 w 56"/>
                <a:gd name="T11" fmla="*/ 0 h 48"/>
                <a:gd name="T12" fmla="*/ 56 w 56"/>
                <a:gd name="T13" fmla="*/ 4 h 48"/>
                <a:gd name="T14" fmla="*/ 56 w 56"/>
                <a:gd name="T15" fmla="*/ 44 h 48"/>
                <a:gd name="T16" fmla="*/ 52 w 56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8">
                  <a:moveTo>
                    <a:pt x="52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6"/>
                    <a:pt x="54" y="48"/>
                    <a:pt x="52" y="48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Line 65">
              <a:extLst>
                <a:ext uri="{FF2B5EF4-FFF2-40B4-BE49-F238E27FC236}">
                  <a16:creationId xmlns:a16="http://schemas.microsoft.com/office/drawing/2014/main" id="{7EDEC935-03E1-426C-825B-99E1AC04A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1" y="490"/>
              <a:ext cx="1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09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2691C9D-0849-4D40-BE5C-3A77019E5E3A}"/>
              </a:ext>
            </a:extLst>
          </p:cNvPr>
          <p:cNvGrpSpPr/>
          <p:nvPr/>
        </p:nvGrpSpPr>
        <p:grpSpPr>
          <a:xfrm>
            <a:off x="2460299" y="1372864"/>
            <a:ext cx="1419098" cy="1591466"/>
            <a:chOff x="1596398" y="4267200"/>
            <a:chExt cx="1200412" cy="134621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F23728B-CFC7-453C-997B-666DEA28799E}"/>
                </a:ext>
              </a:extLst>
            </p:cNvPr>
            <p:cNvGrpSpPr/>
            <p:nvPr/>
          </p:nvGrpSpPr>
          <p:grpSpPr>
            <a:xfrm>
              <a:off x="1596398" y="4267200"/>
              <a:ext cx="558908" cy="1346218"/>
              <a:chOff x="1059937" y="2269427"/>
              <a:chExt cx="842304" cy="2028825"/>
            </a:xfrm>
          </p:grpSpPr>
          <p:graphicFrame>
            <p:nvGraphicFramePr>
              <p:cNvPr id="45" name="Chart 44">
                <a:extLst>
                  <a:ext uri="{FF2B5EF4-FFF2-40B4-BE49-F238E27FC236}">
                    <a16:creationId xmlns:a16="http://schemas.microsoft.com/office/drawing/2014/main" id="{794DC934-7619-467F-9FF3-CCE228B59DD9}"/>
                  </a:ext>
                </a:extLst>
              </p:cNvPr>
              <p:cNvGraphicFramePr/>
              <p:nvPr/>
            </p:nvGraphicFramePr>
            <p:xfrm>
              <a:off x="1089265" y="2269427"/>
              <a:ext cx="812976" cy="20288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0843E9D-22C3-4CA1-AC7C-35A157241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1059937" y="2380236"/>
                <a:ext cx="800562" cy="1787126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78F1B3-ACF5-47FB-A417-B81ED4211ACC}"/>
                </a:ext>
              </a:extLst>
            </p:cNvPr>
            <p:cNvGrpSpPr/>
            <p:nvPr/>
          </p:nvGrpSpPr>
          <p:grpSpPr>
            <a:xfrm>
              <a:off x="2205118" y="4267200"/>
              <a:ext cx="591692" cy="1346218"/>
              <a:chOff x="2300472" y="2269427"/>
              <a:chExt cx="891712" cy="2028825"/>
            </a:xfrm>
          </p:grpSpPr>
          <p:graphicFrame>
            <p:nvGraphicFramePr>
              <p:cNvPr id="43" name="Chart 42">
                <a:extLst>
                  <a:ext uri="{FF2B5EF4-FFF2-40B4-BE49-F238E27FC236}">
                    <a16:creationId xmlns:a16="http://schemas.microsoft.com/office/drawing/2014/main" id="{53E93B05-7B12-4322-866C-C4E80CDBE4BF}"/>
                  </a:ext>
                </a:extLst>
              </p:cNvPr>
              <p:cNvGraphicFramePr/>
              <p:nvPr/>
            </p:nvGraphicFramePr>
            <p:xfrm>
              <a:off x="2300472" y="2269427"/>
              <a:ext cx="891712" cy="20288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C9808DB-4D98-4D5A-9FE2-A58F5983F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7265" y="2338562"/>
                <a:ext cx="864918" cy="18288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E428D6-5875-455F-8EAF-A4D3A1CF2550}"/>
              </a:ext>
            </a:extLst>
          </p:cNvPr>
          <p:cNvGrpSpPr/>
          <p:nvPr/>
        </p:nvGrpSpPr>
        <p:grpSpPr>
          <a:xfrm>
            <a:off x="6214149" y="4678362"/>
            <a:ext cx="1074652" cy="1464346"/>
            <a:chOff x="946673" y="2995746"/>
            <a:chExt cx="1392834" cy="186077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8D715AD-9F07-4551-8E38-A5556FCC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6673" y="2995746"/>
              <a:ext cx="1392834" cy="186077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52B4F5-43D8-423D-BE80-359C3C3E910B}"/>
                </a:ext>
              </a:extLst>
            </p:cNvPr>
            <p:cNvSpPr/>
            <p:nvPr/>
          </p:nvSpPr>
          <p:spPr>
            <a:xfrm>
              <a:off x="1843314" y="2995746"/>
              <a:ext cx="496193" cy="481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t 1" hidden="1">
            <a:extLst>
              <a:ext uri="{FF2B5EF4-FFF2-40B4-BE49-F238E27FC236}">
                <a16:creationId xmlns:a16="http://schemas.microsoft.com/office/drawing/2014/main" id="{352F0B0A-FE4D-4A26-A6AF-AE15947EAE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9" imgW="532" imgH="530" progId="TCLayout.ActiveDocument.1">
                  <p:embed/>
                </p:oleObj>
              </mc:Choice>
              <mc:Fallback>
                <p:oleObj name="Diapositive think-cell" r:id="rId9" imgW="532" imgH="530" progId="TCLayout.ActiveDocument.1">
                  <p:embed/>
                  <p:pic>
                    <p:nvPicPr>
                      <p:cNvPr id="2" name="Objet 1" hidden="1">
                        <a:extLst>
                          <a:ext uri="{FF2B5EF4-FFF2-40B4-BE49-F238E27FC236}">
                            <a16:creationId xmlns:a16="http://schemas.microsoft.com/office/drawing/2014/main" id="{352F0B0A-FE4D-4A26-A6AF-AE15947E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DC51080-222C-4B8E-A8A6-53A2749832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C2B390-2B26-49C3-9B3F-2D15E6293E38}"/>
              </a:ext>
            </a:extLst>
          </p:cNvPr>
          <p:cNvSpPr txBox="1"/>
          <p:nvPr/>
        </p:nvSpPr>
        <p:spPr>
          <a:xfrm>
            <a:off x="4692376" y="3804976"/>
            <a:ext cx="1267470" cy="477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Beograd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477EFB6-9545-4C3B-B1B8-761E2D4794DE}"/>
              </a:ext>
            </a:extLst>
          </p:cNvPr>
          <p:cNvSpPr>
            <a:spLocks noChangeAspect="1"/>
          </p:cNvSpPr>
          <p:nvPr/>
        </p:nvSpPr>
        <p:spPr bwMode="ltGray">
          <a:xfrm>
            <a:off x="5558039" y="4335183"/>
            <a:ext cx="2042856" cy="2042292"/>
          </a:xfrm>
          <a:prstGeom prst="arc">
            <a:avLst>
              <a:gd name="adj1" fmla="val 16200000"/>
              <a:gd name="adj2" fmla="val 916706"/>
            </a:avLst>
          </a:prstGeom>
          <a:noFill/>
          <a:ln w="76200" cap="rnd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61216" tIns="31832" rIns="61216" bIns="3183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21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E1943A6C-1252-4512-8427-DD38A07E8D22}"/>
              </a:ext>
            </a:extLst>
          </p:cNvPr>
          <p:cNvSpPr>
            <a:spLocks noChangeAspect="1"/>
          </p:cNvSpPr>
          <p:nvPr/>
        </p:nvSpPr>
        <p:spPr bwMode="ltGray">
          <a:xfrm>
            <a:off x="5725041" y="4473694"/>
            <a:ext cx="1708853" cy="1708381"/>
          </a:xfrm>
          <a:prstGeom prst="arc">
            <a:avLst>
              <a:gd name="adj1" fmla="val 16200000"/>
              <a:gd name="adj2" fmla="val 21271016"/>
            </a:avLst>
          </a:prstGeom>
          <a:noFill/>
          <a:ln w="76200" cap="rnd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61216" tIns="31832" rIns="61216" bIns="3183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61FABC-238A-4878-BA87-E2068B60F551}"/>
              </a:ext>
            </a:extLst>
          </p:cNvPr>
          <p:cNvSpPr txBox="1"/>
          <p:nvPr/>
        </p:nvSpPr>
        <p:spPr>
          <a:xfrm>
            <a:off x="4620860" y="4428396"/>
            <a:ext cx="1410495" cy="481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 dirty="0">
                <a:ln>
                  <a:noFill/>
                </a:ln>
                <a:solidFill>
                  <a:srgbClr val="F1BE48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F1BE48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1BE48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F1BE48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Vojvodina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1BE48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CF3B4DD3-9379-4DF0-B6C0-DE615F811431}"/>
              </a:ext>
            </a:extLst>
          </p:cNvPr>
          <p:cNvSpPr>
            <a:spLocks noChangeAspect="1"/>
          </p:cNvSpPr>
          <p:nvPr/>
        </p:nvSpPr>
        <p:spPr bwMode="ltGray">
          <a:xfrm>
            <a:off x="5415016" y="4192160"/>
            <a:ext cx="2353029" cy="2399383"/>
          </a:xfrm>
          <a:prstGeom prst="arc">
            <a:avLst>
              <a:gd name="adj1" fmla="val 16200000"/>
              <a:gd name="adj2" fmla="val 1836654"/>
            </a:avLst>
          </a:prstGeom>
          <a:noFill/>
          <a:ln w="76200" cap="rnd" cmpd="sng" algn="ctr">
            <a:solidFill>
              <a:srgbClr val="C1F600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61216" tIns="31832" rIns="61216" bIns="3183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21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76055C75-86CA-4B02-95F1-53B5F346600C}"/>
              </a:ext>
            </a:extLst>
          </p:cNvPr>
          <p:cNvSpPr>
            <a:spLocks noChangeAspect="1"/>
          </p:cNvSpPr>
          <p:nvPr/>
        </p:nvSpPr>
        <p:spPr bwMode="ltGray">
          <a:xfrm>
            <a:off x="5260267" y="4068858"/>
            <a:ext cx="2676589" cy="2789142"/>
          </a:xfrm>
          <a:prstGeom prst="arc">
            <a:avLst>
              <a:gd name="adj1" fmla="val 16200000"/>
              <a:gd name="adj2" fmla="val 20172510"/>
            </a:avLst>
          </a:prstGeom>
          <a:noFill/>
          <a:ln w="76200" cap="rnd" cmpd="sng" algn="ctr">
            <a:solidFill>
              <a:srgbClr val="DECD87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61216" tIns="31832" rIns="61216" bIns="3183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21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53DAA9-5E15-4313-8231-3BA6A024D91D}"/>
              </a:ext>
            </a:extLst>
          </p:cNvPr>
          <p:cNvSpPr txBox="1"/>
          <p:nvPr/>
        </p:nvSpPr>
        <p:spPr>
          <a:xfrm>
            <a:off x="4392499" y="5069950"/>
            <a:ext cx="1867219" cy="477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 dirty="0">
                <a:ln>
                  <a:noFill/>
                </a:ln>
                <a:solidFill>
                  <a:srgbClr val="C1F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1F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C1F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1F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C1F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Šumadija i zapadna Srbija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1F6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9D3E56-7FB0-4BE5-8E63-C36BD2121FEC}"/>
              </a:ext>
            </a:extLst>
          </p:cNvPr>
          <p:cNvSpPr txBox="1"/>
          <p:nvPr/>
        </p:nvSpPr>
        <p:spPr>
          <a:xfrm>
            <a:off x="4404032" y="5705021"/>
            <a:ext cx="1844155" cy="4770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 dirty="0">
                <a:ln>
                  <a:noFill/>
                </a:ln>
                <a:solidFill>
                  <a:srgbClr val="D4BE6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D4BE6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D4BE6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4BE6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srgbClr val="D4BE6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Južna i istočna Srbija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D4BE6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A2F0B9D4-DC91-4AB1-848B-B98D934F2FB9}"/>
              </a:ext>
            </a:extLst>
          </p:cNvPr>
          <p:cNvSpPr txBox="1">
            <a:spLocks/>
          </p:cNvSpPr>
          <p:nvPr/>
        </p:nvSpPr>
        <p:spPr>
          <a:xfrm>
            <a:off x="1498789" y="998868"/>
            <a:ext cx="3429000" cy="215444"/>
          </a:xfrm>
          <a:prstGeom prst="rect">
            <a:avLst/>
          </a:prstGeom>
        </p:spPr>
        <p:txBody>
          <a:bodyPr/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1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82CB872-30FE-44D8-8FB1-007D8839097B}"/>
              </a:ext>
            </a:extLst>
          </p:cNvPr>
          <p:cNvCxnSpPr/>
          <p:nvPr/>
        </p:nvCxnSpPr>
        <p:spPr>
          <a:xfrm>
            <a:off x="1498789" y="1263598"/>
            <a:ext cx="3429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58BCC83-C08F-4F01-A06A-064486E5B2F4}"/>
              </a:ext>
            </a:extLst>
          </p:cNvPr>
          <p:cNvSpPr txBox="1"/>
          <p:nvPr/>
        </p:nvSpPr>
        <p:spPr>
          <a:xfrm>
            <a:off x="3869364" y="2187233"/>
            <a:ext cx="10136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Ženski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3D6D8B-00CD-4634-B431-1F7D577A8704}"/>
              </a:ext>
            </a:extLst>
          </p:cNvPr>
          <p:cNvSpPr txBox="1"/>
          <p:nvPr/>
        </p:nvSpPr>
        <p:spPr>
          <a:xfrm>
            <a:off x="3869364" y="1754568"/>
            <a:ext cx="101363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E4C7EC">
                    <a:lumMod val="50000"/>
                  </a:srgbClr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5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4C7EC">
                    <a:lumMod val="50000"/>
                  </a:srgbClr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E4C7E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07B313-F524-4E8A-9BFC-8DFE7DED3581}"/>
              </a:ext>
            </a:extLst>
          </p:cNvPr>
          <p:cNvSpPr txBox="1"/>
          <p:nvPr/>
        </p:nvSpPr>
        <p:spPr>
          <a:xfrm>
            <a:off x="1455347" y="2187233"/>
            <a:ext cx="9991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Muški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812BDB-692D-46CD-A019-7E3550B9AB43}"/>
              </a:ext>
            </a:extLst>
          </p:cNvPr>
          <p:cNvSpPr txBox="1"/>
          <p:nvPr/>
        </p:nvSpPr>
        <p:spPr>
          <a:xfrm>
            <a:off x="1455347" y="1754568"/>
            <a:ext cx="99910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8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383F6475-55EF-42F1-A933-CFF8080F01E4}"/>
              </a:ext>
            </a:extLst>
          </p:cNvPr>
          <p:cNvSpPr txBox="1">
            <a:spLocks/>
          </p:cNvSpPr>
          <p:nvPr/>
        </p:nvSpPr>
        <p:spPr>
          <a:xfrm>
            <a:off x="4339045" y="3407222"/>
            <a:ext cx="3429000" cy="215444"/>
          </a:xfrm>
          <a:prstGeom prst="rect">
            <a:avLst/>
          </a:prstGeom>
        </p:spPr>
        <p:txBody>
          <a:bodyPr/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1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Regioni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358BF5-2761-410A-B60F-6B049FEE3734}"/>
              </a:ext>
            </a:extLst>
          </p:cNvPr>
          <p:cNvCxnSpPr>
            <a:cxnSpLocks/>
          </p:cNvCxnSpPr>
          <p:nvPr/>
        </p:nvCxnSpPr>
        <p:spPr>
          <a:xfrm>
            <a:off x="4339045" y="3671952"/>
            <a:ext cx="37454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19C6FDEF-2587-406A-82F5-BC17C6CB529E}"/>
              </a:ext>
            </a:extLst>
          </p:cNvPr>
          <p:cNvSpPr txBox="1">
            <a:spLocks/>
          </p:cNvSpPr>
          <p:nvPr/>
        </p:nvSpPr>
        <p:spPr>
          <a:xfrm>
            <a:off x="6398516" y="1000305"/>
            <a:ext cx="3429000" cy="215444"/>
          </a:xfrm>
          <a:prstGeom prst="rect">
            <a:avLst/>
          </a:prstGeom>
        </p:spPr>
        <p:txBody>
          <a:bodyPr/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1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Godine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8CD0771-2B14-40E4-A68B-B47D845EBC24}"/>
              </a:ext>
            </a:extLst>
          </p:cNvPr>
          <p:cNvCxnSpPr/>
          <p:nvPr/>
        </p:nvCxnSpPr>
        <p:spPr>
          <a:xfrm>
            <a:off x="6416220" y="1267576"/>
            <a:ext cx="3429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AEFCD43-1737-440E-8F81-B73D641E65DB}"/>
              </a:ext>
            </a:extLst>
          </p:cNvPr>
          <p:cNvSpPr txBox="1"/>
          <p:nvPr/>
        </p:nvSpPr>
        <p:spPr>
          <a:xfrm>
            <a:off x="6413644" y="2196493"/>
            <a:ext cx="10717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18 - 29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44E773-ACBB-467F-8E1E-B769B25594FD}"/>
              </a:ext>
            </a:extLst>
          </p:cNvPr>
          <p:cNvSpPr txBox="1"/>
          <p:nvPr/>
        </p:nvSpPr>
        <p:spPr>
          <a:xfrm>
            <a:off x="6408521" y="1465201"/>
            <a:ext cx="108197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7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7316A3-3CA2-43E7-B77B-BB49671F80BA}"/>
              </a:ext>
            </a:extLst>
          </p:cNvPr>
          <p:cNvSpPr txBox="1"/>
          <p:nvPr/>
        </p:nvSpPr>
        <p:spPr>
          <a:xfrm>
            <a:off x="7427540" y="2196493"/>
            <a:ext cx="10717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30 - 44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524CB3-6AFB-4F16-8045-277BEBC99B00}"/>
              </a:ext>
            </a:extLst>
          </p:cNvPr>
          <p:cNvSpPr txBox="1"/>
          <p:nvPr/>
        </p:nvSpPr>
        <p:spPr>
          <a:xfrm>
            <a:off x="7422417" y="1465201"/>
            <a:ext cx="108197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5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2F88CC-CCD5-4686-A091-4A62C089B6C6}"/>
              </a:ext>
            </a:extLst>
          </p:cNvPr>
          <p:cNvSpPr txBox="1"/>
          <p:nvPr/>
        </p:nvSpPr>
        <p:spPr>
          <a:xfrm>
            <a:off x="8468661" y="2196493"/>
            <a:ext cx="10717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45 - 59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672A3D-AF0A-47B6-99EE-79A2785251AB}"/>
              </a:ext>
            </a:extLst>
          </p:cNvPr>
          <p:cNvSpPr txBox="1"/>
          <p:nvPr/>
        </p:nvSpPr>
        <p:spPr>
          <a:xfrm>
            <a:off x="8463538" y="1465200"/>
            <a:ext cx="108197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5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4202CA11-505E-4A14-A2E6-62BDC3BBD86E}"/>
              </a:ext>
            </a:extLst>
          </p:cNvPr>
          <p:cNvGraphicFramePr/>
          <p:nvPr/>
        </p:nvGraphicFramePr>
        <p:xfrm>
          <a:off x="6408119" y="1929676"/>
          <a:ext cx="849488" cy="21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2B1943E1-DE1D-4B8B-97D3-28AFA2A7641A}"/>
              </a:ext>
            </a:extLst>
          </p:cNvPr>
          <p:cNvGraphicFramePr/>
          <p:nvPr/>
        </p:nvGraphicFramePr>
        <p:xfrm>
          <a:off x="7418934" y="1929676"/>
          <a:ext cx="849488" cy="21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6ABEFCC2-8A9C-4B50-B743-B6FF9AE6C29C}"/>
              </a:ext>
            </a:extLst>
          </p:cNvPr>
          <p:cNvGraphicFramePr/>
          <p:nvPr/>
        </p:nvGraphicFramePr>
        <p:xfrm>
          <a:off x="8466120" y="1929676"/>
          <a:ext cx="849488" cy="21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B000721D-E5D5-4437-B2F7-F8E51716EC62}"/>
              </a:ext>
            </a:extLst>
          </p:cNvPr>
          <p:cNvSpPr txBox="1"/>
          <p:nvPr/>
        </p:nvSpPr>
        <p:spPr>
          <a:xfrm>
            <a:off x="9491661" y="2196493"/>
            <a:ext cx="10717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60+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127E16-94C0-426C-BAB6-01C55300E7FC}"/>
              </a:ext>
            </a:extLst>
          </p:cNvPr>
          <p:cNvSpPr txBox="1"/>
          <p:nvPr/>
        </p:nvSpPr>
        <p:spPr>
          <a:xfrm>
            <a:off x="9486538" y="1465200"/>
            <a:ext cx="108197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DB00736F-1C85-4519-8C90-E053F91CBD60}"/>
              </a:ext>
            </a:extLst>
          </p:cNvPr>
          <p:cNvGraphicFramePr/>
          <p:nvPr/>
        </p:nvGraphicFramePr>
        <p:xfrm>
          <a:off x="9489120" y="1929676"/>
          <a:ext cx="849488" cy="21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5EC59D11-9530-4103-AAA0-1CEF629AD529}"/>
              </a:ext>
            </a:extLst>
          </p:cNvPr>
          <p:cNvSpPr txBox="1">
            <a:spLocks/>
          </p:cNvSpPr>
          <p:nvPr/>
        </p:nvSpPr>
        <p:spPr>
          <a:xfrm>
            <a:off x="8400256" y="3403799"/>
            <a:ext cx="3438144" cy="215444"/>
          </a:xfrm>
          <a:prstGeom prst="rect">
            <a:avLst/>
          </a:prstGeom>
        </p:spPr>
        <p:txBody>
          <a:bodyPr/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1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Tip naselja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441E6D7-939E-4327-BF7B-D44585CC818B}"/>
              </a:ext>
            </a:extLst>
          </p:cNvPr>
          <p:cNvCxnSpPr/>
          <p:nvPr/>
        </p:nvCxnSpPr>
        <p:spPr>
          <a:xfrm>
            <a:off x="8408816" y="3668529"/>
            <a:ext cx="3429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9A86725-0F04-43ED-BBBC-5ED3D8EE8C52}"/>
              </a:ext>
            </a:extLst>
          </p:cNvPr>
          <p:cNvSpPr txBox="1"/>
          <p:nvPr/>
        </p:nvSpPr>
        <p:spPr>
          <a:xfrm>
            <a:off x="8743987" y="5705021"/>
            <a:ext cx="5649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Urban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C9434BD2-37A3-4BC8-99B3-0EC6608B5430}"/>
              </a:ext>
            </a:extLst>
          </p:cNvPr>
          <p:cNvSpPr>
            <a:spLocks noChangeAspect="1"/>
          </p:cNvSpPr>
          <p:nvPr/>
        </p:nvSpPr>
        <p:spPr bwMode="ltGray">
          <a:xfrm>
            <a:off x="9340205" y="4025789"/>
            <a:ext cx="1436812" cy="1408752"/>
          </a:xfrm>
          <a:prstGeom prst="arc">
            <a:avLst>
              <a:gd name="adj1" fmla="val 16221592"/>
              <a:gd name="adj2" fmla="val 2945966"/>
            </a:avLst>
          </a:prstGeom>
          <a:noFill/>
          <a:ln w="228600" cap="flat" cmpd="sng" algn="ctr">
            <a:solidFill>
              <a:srgbClr val="F1BE48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lIns="62195" tIns="31098" rIns="62195" bIns="31098" rtlCol="0" anchor="ctr"/>
          <a:lstStyle/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9452703F-25C2-4C23-8674-385DFC4288D7}"/>
              </a:ext>
            </a:extLst>
          </p:cNvPr>
          <p:cNvSpPr>
            <a:spLocks noChangeAspect="1"/>
          </p:cNvSpPr>
          <p:nvPr/>
        </p:nvSpPr>
        <p:spPr bwMode="ltGray">
          <a:xfrm flipH="1">
            <a:off x="9340204" y="4025789"/>
            <a:ext cx="1436812" cy="1408752"/>
          </a:xfrm>
          <a:prstGeom prst="arc">
            <a:avLst>
              <a:gd name="adj1" fmla="val 16160081"/>
              <a:gd name="adj2" fmla="val 7777429"/>
            </a:avLst>
          </a:prstGeom>
          <a:noFill/>
          <a:ln w="228600" cap="flat" cmpd="sng" algn="ctr">
            <a:solidFill>
              <a:srgbClr val="007681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lIns="62195" tIns="31098" rIns="62195" bIns="31098" rtlCol="0" anchor="ctr"/>
          <a:lstStyle/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55D53A8-C577-4D86-8964-2018DCD7DF41}"/>
              </a:ext>
            </a:extLst>
          </p:cNvPr>
          <p:cNvSpPr txBox="1"/>
          <p:nvPr/>
        </p:nvSpPr>
        <p:spPr>
          <a:xfrm>
            <a:off x="10777016" y="5705021"/>
            <a:ext cx="5649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Rural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Freeform 26">
            <a:extLst>
              <a:ext uri="{FF2B5EF4-FFF2-40B4-BE49-F238E27FC236}">
                <a16:creationId xmlns:a16="http://schemas.microsoft.com/office/drawing/2014/main" id="{F8587862-C7C8-489E-ACC4-338D6A2244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31725" y="5034451"/>
            <a:ext cx="820474" cy="531549"/>
          </a:xfrm>
          <a:custGeom>
            <a:avLst/>
            <a:gdLst/>
            <a:ahLst/>
            <a:cxnLst>
              <a:cxn ang="0">
                <a:pos x="267" y="66"/>
              </a:cxn>
              <a:cxn ang="0">
                <a:pos x="235" y="23"/>
              </a:cxn>
              <a:cxn ang="0">
                <a:pos x="284" y="23"/>
              </a:cxn>
              <a:cxn ang="0">
                <a:pos x="216" y="89"/>
              </a:cxn>
              <a:cxn ang="0">
                <a:pos x="193" y="67"/>
              </a:cxn>
              <a:cxn ang="0">
                <a:pos x="332" y="277"/>
              </a:cxn>
              <a:cxn ang="0">
                <a:pos x="367" y="288"/>
              </a:cxn>
              <a:cxn ang="0">
                <a:pos x="374" y="288"/>
              </a:cxn>
              <a:cxn ang="0">
                <a:pos x="409" y="277"/>
              </a:cxn>
              <a:cxn ang="0">
                <a:pos x="437" y="277"/>
              </a:cxn>
              <a:cxn ang="0">
                <a:pos x="437" y="270"/>
              </a:cxn>
              <a:cxn ang="0">
                <a:pos x="446" y="247"/>
              </a:cxn>
              <a:cxn ang="0">
                <a:pos x="423" y="214"/>
              </a:cxn>
              <a:cxn ang="0">
                <a:pos x="402" y="247"/>
              </a:cxn>
              <a:cxn ang="0">
                <a:pos x="374" y="234"/>
              </a:cxn>
              <a:cxn ang="0">
                <a:pos x="367" y="234"/>
              </a:cxn>
              <a:cxn ang="0">
                <a:pos x="339" y="247"/>
              </a:cxn>
              <a:cxn ang="0">
                <a:pos x="318" y="214"/>
              </a:cxn>
              <a:cxn ang="0">
                <a:pos x="297" y="247"/>
              </a:cxn>
              <a:cxn ang="0">
                <a:pos x="304" y="270"/>
              </a:cxn>
              <a:cxn ang="0">
                <a:pos x="304" y="277"/>
              </a:cxn>
              <a:cxn ang="0">
                <a:pos x="226" y="243"/>
              </a:cxn>
              <a:cxn ang="0">
                <a:pos x="226" y="188"/>
              </a:cxn>
              <a:cxn ang="0">
                <a:pos x="164" y="243"/>
              </a:cxn>
              <a:cxn ang="0">
                <a:pos x="293" y="168"/>
              </a:cxn>
              <a:cxn ang="0">
                <a:pos x="267" y="78"/>
              </a:cxn>
              <a:cxn ang="0">
                <a:pos x="184" y="9"/>
              </a:cxn>
              <a:cxn ang="0">
                <a:pos x="64" y="168"/>
              </a:cxn>
              <a:cxn ang="0">
                <a:pos x="93" y="288"/>
              </a:cxn>
              <a:cxn ang="0">
                <a:pos x="293" y="288"/>
              </a:cxn>
              <a:cxn ang="0">
                <a:pos x="110" y="168"/>
              </a:cxn>
              <a:cxn ang="0">
                <a:pos x="275" y="168"/>
              </a:cxn>
              <a:cxn ang="0">
                <a:pos x="332" y="270"/>
              </a:cxn>
              <a:cxn ang="0">
                <a:pos x="339" y="270"/>
              </a:cxn>
              <a:cxn ang="0">
                <a:pos x="367" y="254"/>
              </a:cxn>
              <a:cxn ang="0">
                <a:pos x="367" y="270"/>
              </a:cxn>
              <a:cxn ang="0">
                <a:pos x="409" y="254"/>
              </a:cxn>
              <a:cxn ang="0">
                <a:pos x="0" y="270"/>
              </a:cxn>
              <a:cxn ang="0">
                <a:pos x="0" y="254"/>
              </a:cxn>
              <a:cxn ang="0">
                <a:pos x="12" y="234"/>
              </a:cxn>
              <a:cxn ang="0">
                <a:pos x="41" y="247"/>
              </a:cxn>
              <a:cxn ang="0">
                <a:pos x="62" y="214"/>
              </a:cxn>
              <a:cxn ang="0">
                <a:pos x="89" y="247"/>
              </a:cxn>
              <a:cxn ang="0">
                <a:pos x="76" y="270"/>
              </a:cxn>
              <a:cxn ang="0">
                <a:pos x="76" y="277"/>
              </a:cxn>
              <a:cxn ang="0">
                <a:pos x="47" y="277"/>
              </a:cxn>
              <a:cxn ang="0">
                <a:pos x="12" y="288"/>
              </a:cxn>
              <a:cxn ang="0">
                <a:pos x="0" y="270"/>
              </a:cxn>
              <a:cxn ang="0">
                <a:pos x="47" y="254"/>
              </a:cxn>
            </a:cxnLst>
            <a:rect l="0" t="0" r="r" b="b"/>
            <a:pathLst>
              <a:path w="446" h="288">
                <a:moveTo>
                  <a:pt x="275" y="23"/>
                </a:moveTo>
                <a:cubicBezTo>
                  <a:pt x="275" y="75"/>
                  <a:pt x="275" y="75"/>
                  <a:pt x="275" y="75"/>
                </a:cubicBezTo>
                <a:cubicBezTo>
                  <a:pt x="267" y="66"/>
                  <a:pt x="267" y="66"/>
                  <a:pt x="267" y="66"/>
                </a:cubicBezTo>
                <a:cubicBezTo>
                  <a:pt x="243" y="41"/>
                  <a:pt x="243" y="41"/>
                  <a:pt x="243" y="41"/>
                </a:cubicBezTo>
                <a:cubicBezTo>
                  <a:pt x="243" y="23"/>
                  <a:pt x="243" y="23"/>
                  <a:pt x="243" y="23"/>
                </a:cubicBezTo>
                <a:cubicBezTo>
                  <a:pt x="235" y="23"/>
                  <a:pt x="235" y="23"/>
                  <a:pt x="235" y="23"/>
                </a:cubicBezTo>
                <a:cubicBezTo>
                  <a:pt x="235" y="6"/>
                  <a:pt x="235" y="6"/>
                  <a:pt x="235" y="6"/>
                </a:cubicBezTo>
                <a:cubicBezTo>
                  <a:pt x="284" y="6"/>
                  <a:pt x="284" y="6"/>
                  <a:pt x="284" y="6"/>
                </a:cubicBezTo>
                <a:cubicBezTo>
                  <a:pt x="284" y="23"/>
                  <a:pt x="284" y="23"/>
                  <a:pt x="284" y="23"/>
                </a:cubicBezTo>
                <a:cubicBezTo>
                  <a:pt x="275" y="23"/>
                  <a:pt x="275" y="23"/>
                  <a:pt x="275" y="23"/>
                </a:cubicBezTo>
                <a:close/>
                <a:moveTo>
                  <a:pt x="193" y="67"/>
                </a:moveTo>
                <a:cubicBezTo>
                  <a:pt x="205" y="67"/>
                  <a:pt x="216" y="77"/>
                  <a:pt x="216" y="89"/>
                </a:cubicBezTo>
                <a:cubicBezTo>
                  <a:pt x="216" y="101"/>
                  <a:pt x="205" y="111"/>
                  <a:pt x="193" y="111"/>
                </a:cubicBezTo>
                <a:cubicBezTo>
                  <a:pt x="181" y="111"/>
                  <a:pt x="171" y="101"/>
                  <a:pt x="171" y="89"/>
                </a:cubicBezTo>
                <a:cubicBezTo>
                  <a:pt x="171" y="77"/>
                  <a:pt x="181" y="67"/>
                  <a:pt x="193" y="67"/>
                </a:cubicBezTo>
                <a:close/>
                <a:moveTo>
                  <a:pt x="304" y="288"/>
                </a:moveTo>
                <a:cubicBezTo>
                  <a:pt x="332" y="288"/>
                  <a:pt x="332" y="288"/>
                  <a:pt x="332" y="288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9" y="277"/>
                  <a:pt x="339" y="277"/>
                  <a:pt x="339" y="277"/>
                </a:cubicBezTo>
                <a:cubicBezTo>
                  <a:pt x="339" y="288"/>
                  <a:pt x="339" y="288"/>
                  <a:pt x="339" y="288"/>
                </a:cubicBezTo>
                <a:cubicBezTo>
                  <a:pt x="367" y="288"/>
                  <a:pt x="367" y="288"/>
                  <a:pt x="367" y="288"/>
                </a:cubicBezTo>
                <a:cubicBezTo>
                  <a:pt x="367" y="277"/>
                  <a:pt x="367" y="277"/>
                  <a:pt x="367" y="277"/>
                </a:cubicBezTo>
                <a:cubicBezTo>
                  <a:pt x="374" y="277"/>
                  <a:pt x="374" y="277"/>
                  <a:pt x="374" y="277"/>
                </a:cubicBezTo>
                <a:cubicBezTo>
                  <a:pt x="374" y="288"/>
                  <a:pt x="374" y="288"/>
                  <a:pt x="374" y="288"/>
                </a:cubicBezTo>
                <a:cubicBezTo>
                  <a:pt x="402" y="288"/>
                  <a:pt x="402" y="288"/>
                  <a:pt x="402" y="288"/>
                </a:cubicBezTo>
                <a:cubicBezTo>
                  <a:pt x="402" y="277"/>
                  <a:pt x="402" y="277"/>
                  <a:pt x="402" y="277"/>
                </a:cubicBezTo>
                <a:cubicBezTo>
                  <a:pt x="409" y="277"/>
                  <a:pt x="409" y="277"/>
                  <a:pt x="409" y="277"/>
                </a:cubicBezTo>
                <a:cubicBezTo>
                  <a:pt x="409" y="288"/>
                  <a:pt x="409" y="288"/>
                  <a:pt x="409" y="288"/>
                </a:cubicBezTo>
                <a:cubicBezTo>
                  <a:pt x="437" y="288"/>
                  <a:pt x="437" y="288"/>
                  <a:pt x="437" y="288"/>
                </a:cubicBezTo>
                <a:cubicBezTo>
                  <a:pt x="437" y="277"/>
                  <a:pt x="437" y="277"/>
                  <a:pt x="437" y="277"/>
                </a:cubicBezTo>
                <a:cubicBezTo>
                  <a:pt x="446" y="277"/>
                  <a:pt x="446" y="277"/>
                  <a:pt x="446" y="277"/>
                </a:cubicBezTo>
                <a:cubicBezTo>
                  <a:pt x="446" y="270"/>
                  <a:pt x="446" y="270"/>
                  <a:pt x="446" y="270"/>
                </a:cubicBezTo>
                <a:cubicBezTo>
                  <a:pt x="437" y="270"/>
                  <a:pt x="437" y="270"/>
                  <a:pt x="437" y="270"/>
                </a:cubicBezTo>
                <a:cubicBezTo>
                  <a:pt x="437" y="254"/>
                  <a:pt x="437" y="254"/>
                  <a:pt x="437" y="254"/>
                </a:cubicBezTo>
                <a:cubicBezTo>
                  <a:pt x="446" y="254"/>
                  <a:pt x="446" y="254"/>
                  <a:pt x="446" y="254"/>
                </a:cubicBezTo>
                <a:cubicBezTo>
                  <a:pt x="446" y="247"/>
                  <a:pt x="446" y="247"/>
                  <a:pt x="446" y="247"/>
                </a:cubicBezTo>
                <a:cubicBezTo>
                  <a:pt x="437" y="247"/>
                  <a:pt x="437" y="247"/>
                  <a:pt x="437" y="247"/>
                </a:cubicBezTo>
                <a:cubicBezTo>
                  <a:pt x="437" y="234"/>
                  <a:pt x="437" y="234"/>
                  <a:pt x="437" y="234"/>
                </a:cubicBezTo>
                <a:cubicBezTo>
                  <a:pt x="423" y="214"/>
                  <a:pt x="423" y="214"/>
                  <a:pt x="423" y="214"/>
                </a:cubicBezTo>
                <a:cubicBezTo>
                  <a:pt x="409" y="234"/>
                  <a:pt x="409" y="234"/>
                  <a:pt x="409" y="234"/>
                </a:cubicBezTo>
                <a:cubicBezTo>
                  <a:pt x="409" y="247"/>
                  <a:pt x="409" y="247"/>
                  <a:pt x="409" y="247"/>
                </a:cubicBezTo>
                <a:cubicBezTo>
                  <a:pt x="402" y="247"/>
                  <a:pt x="402" y="247"/>
                  <a:pt x="402" y="247"/>
                </a:cubicBezTo>
                <a:cubicBezTo>
                  <a:pt x="402" y="234"/>
                  <a:pt x="402" y="234"/>
                  <a:pt x="402" y="234"/>
                </a:cubicBezTo>
                <a:cubicBezTo>
                  <a:pt x="388" y="214"/>
                  <a:pt x="388" y="214"/>
                  <a:pt x="388" y="214"/>
                </a:cubicBezTo>
                <a:cubicBezTo>
                  <a:pt x="374" y="234"/>
                  <a:pt x="374" y="234"/>
                  <a:pt x="374" y="234"/>
                </a:cubicBezTo>
                <a:cubicBezTo>
                  <a:pt x="374" y="247"/>
                  <a:pt x="374" y="247"/>
                  <a:pt x="374" y="247"/>
                </a:cubicBezTo>
                <a:cubicBezTo>
                  <a:pt x="367" y="247"/>
                  <a:pt x="367" y="247"/>
                  <a:pt x="367" y="247"/>
                </a:cubicBezTo>
                <a:cubicBezTo>
                  <a:pt x="367" y="234"/>
                  <a:pt x="367" y="234"/>
                  <a:pt x="367" y="234"/>
                </a:cubicBezTo>
                <a:cubicBezTo>
                  <a:pt x="353" y="214"/>
                  <a:pt x="353" y="214"/>
                  <a:pt x="353" y="214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2" y="234"/>
                  <a:pt x="332" y="234"/>
                  <a:pt x="332" y="234"/>
                </a:cubicBezTo>
                <a:cubicBezTo>
                  <a:pt x="318" y="214"/>
                  <a:pt x="318" y="214"/>
                  <a:pt x="318" y="214"/>
                </a:cubicBezTo>
                <a:cubicBezTo>
                  <a:pt x="304" y="234"/>
                  <a:pt x="304" y="234"/>
                  <a:pt x="304" y="234"/>
                </a:cubicBezTo>
                <a:cubicBezTo>
                  <a:pt x="304" y="247"/>
                  <a:pt x="304" y="247"/>
                  <a:pt x="304" y="247"/>
                </a:cubicBezTo>
                <a:cubicBezTo>
                  <a:pt x="297" y="247"/>
                  <a:pt x="297" y="247"/>
                  <a:pt x="297" y="247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304" y="254"/>
                  <a:pt x="304" y="254"/>
                  <a:pt x="304" y="254"/>
                </a:cubicBezTo>
                <a:cubicBezTo>
                  <a:pt x="304" y="270"/>
                  <a:pt x="304" y="270"/>
                  <a:pt x="304" y="270"/>
                </a:cubicBezTo>
                <a:cubicBezTo>
                  <a:pt x="297" y="270"/>
                  <a:pt x="297" y="270"/>
                  <a:pt x="297" y="270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304" y="277"/>
                  <a:pt x="304" y="277"/>
                  <a:pt x="304" y="277"/>
                </a:cubicBezTo>
                <a:cubicBezTo>
                  <a:pt x="304" y="288"/>
                  <a:pt x="304" y="288"/>
                  <a:pt x="304" y="288"/>
                </a:cubicBezTo>
                <a:close/>
                <a:moveTo>
                  <a:pt x="226" y="188"/>
                </a:moveTo>
                <a:cubicBezTo>
                  <a:pt x="226" y="243"/>
                  <a:pt x="226" y="243"/>
                  <a:pt x="226" y="243"/>
                </a:cubicBezTo>
                <a:cubicBezTo>
                  <a:pt x="201" y="243"/>
                  <a:pt x="201" y="243"/>
                  <a:pt x="201" y="243"/>
                </a:cubicBezTo>
                <a:cubicBezTo>
                  <a:pt x="201" y="188"/>
                  <a:pt x="201" y="188"/>
                  <a:pt x="201" y="188"/>
                </a:cubicBezTo>
                <a:cubicBezTo>
                  <a:pt x="226" y="188"/>
                  <a:pt x="226" y="188"/>
                  <a:pt x="226" y="188"/>
                </a:cubicBezTo>
                <a:close/>
                <a:moveTo>
                  <a:pt x="190" y="188"/>
                </a:moveTo>
                <a:cubicBezTo>
                  <a:pt x="190" y="243"/>
                  <a:pt x="190" y="243"/>
                  <a:pt x="190" y="243"/>
                </a:cubicBezTo>
                <a:cubicBezTo>
                  <a:pt x="164" y="243"/>
                  <a:pt x="164" y="243"/>
                  <a:pt x="164" y="243"/>
                </a:cubicBezTo>
                <a:cubicBezTo>
                  <a:pt x="164" y="188"/>
                  <a:pt x="164" y="188"/>
                  <a:pt x="164" y="188"/>
                </a:cubicBezTo>
                <a:cubicBezTo>
                  <a:pt x="190" y="188"/>
                  <a:pt x="190" y="188"/>
                  <a:pt x="190" y="188"/>
                </a:cubicBezTo>
                <a:close/>
                <a:moveTo>
                  <a:pt x="293" y="168"/>
                </a:moveTo>
                <a:cubicBezTo>
                  <a:pt x="322" y="168"/>
                  <a:pt x="322" y="168"/>
                  <a:pt x="322" y="168"/>
                </a:cubicBezTo>
                <a:cubicBezTo>
                  <a:pt x="331" y="147"/>
                  <a:pt x="331" y="147"/>
                  <a:pt x="331" y="147"/>
                </a:cubicBezTo>
                <a:cubicBezTo>
                  <a:pt x="267" y="78"/>
                  <a:pt x="267" y="78"/>
                  <a:pt x="267" y="78"/>
                </a:cubicBezTo>
                <a:cubicBezTo>
                  <a:pt x="202" y="9"/>
                  <a:pt x="202" y="9"/>
                  <a:pt x="202" y="9"/>
                </a:cubicBezTo>
                <a:cubicBezTo>
                  <a:pt x="193" y="0"/>
                  <a:pt x="193" y="0"/>
                  <a:pt x="193" y="0"/>
                </a:cubicBezTo>
                <a:cubicBezTo>
                  <a:pt x="184" y="9"/>
                  <a:pt x="184" y="9"/>
                  <a:pt x="184" y="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93" y="279"/>
                  <a:pt x="93" y="279"/>
                  <a:pt x="93" y="279"/>
                </a:cubicBezTo>
                <a:cubicBezTo>
                  <a:pt x="93" y="288"/>
                  <a:pt x="93" y="288"/>
                  <a:pt x="93" y="288"/>
                </a:cubicBezTo>
                <a:cubicBezTo>
                  <a:pt x="101" y="288"/>
                  <a:pt x="101" y="288"/>
                  <a:pt x="101" y="288"/>
                </a:cubicBezTo>
                <a:cubicBezTo>
                  <a:pt x="284" y="288"/>
                  <a:pt x="284" y="288"/>
                  <a:pt x="284" y="288"/>
                </a:cubicBezTo>
                <a:cubicBezTo>
                  <a:pt x="293" y="288"/>
                  <a:pt x="293" y="288"/>
                  <a:pt x="293" y="288"/>
                </a:cubicBezTo>
                <a:cubicBezTo>
                  <a:pt x="293" y="279"/>
                  <a:pt x="293" y="279"/>
                  <a:pt x="293" y="279"/>
                </a:cubicBezTo>
                <a:cubicBezTo>
                  <a:pt x="293" y="168"/>
                  <a:pt x="293" y="168"/>
                  <a:pt x="293" y="168"/>
                </a:cubicBezTo>
                <a:close/>
                <a:moveTo>
                  <a:pt x="110" y="168"/>
                </a:moveTo>
                <a:cubicBezTo>
                  <a:pt x="110" y="270"/>
                  <a:pt x="110" y="270"/>
                  <a:pt x="110" y="270"/>
                </a:cubicBezTo>
                <a:cubicBezTo>
                  <a:pt x="275" y="270"/>
                  <a:pt x="275" y="270"/>
                  <a:pt x="275" y="270"/>
                </a:cubicBezTo>
                <a:cubicBezTo>
                  <a:pt x="275" y="168"/>
                  <a:pt x="275" y="168"/>
                  <a:pt x="275" y="168"/>
                </a:cubicBezTo>
                <a:cubicBezTo>
                  <a:pt x="193" y="168"/>
                  <a:pt x="193" y="168"/>
                  <a:pt x="193" y="168"/>
                </a:cubicBezTo>
                <a:cubicBezTo>
                  <a:pt x="110" y="168"/>
                  <a:pt x="110" y="168"/>
                  <a:pt x="110" y="168"/>
                </a:cubicBezTo>
                <a:close/>
                <a:moveTo>
                  <a:pt x="332" y="270"/>
                </a:moveTo>
                <a:cubicBezTo>
                  <a:pt x="332" y="254"/>
                  <a:pt x="332" y="254"/>
                  <a:pt x="332" y="254"/>
                </a:cubicBezTo>
                <a:cubicBezTo>
                  <a:pt x="339" y="254"/>
                  <a:pt x="339" y="254"/>
                  <a:pt x="339" y="254"/>
                </a:cubicBezTo>
                <a:cubicBezTo>
                  <a:pt x="339" y="270"/>
                  <a:pt x="339" y="270"/>
                  <a:pt x="339" y="270"/>
                </a:cubicBezTo>
                <a:cubicBezTo>
                  <a:pt x="332" y="270"/>
                  <a:pt x="332" y="270"/>
                  <a:pt x="332" y="270"/>
                </a:cubicBezTo>
                <a:close/>
                <a:moveTo>
                  <a:pt x="367" y="270"/>
                </a:moveTo>
                <a:cubicBezTo>
                  <a:pt x="367" y="254"/>
                  <a:pt x="367" y="254"/>
                  <a:pt x="367" y="254"/>
                </a:cubicBezTo>
                <a:cubicBezTo>
                  <a:pt x="374" y="254"/>
                  <a:pt x="374" y="254"/>
                  <a:pt x="374" y="254"/>
                </a:cubicBezTo>
                <a:cubicBezTo>
                  <a:pt x="374" y="270"/>
                  <a:pt x="374" y="270"/>
                  <a:pt x="374" y="270"/>
                </a:cubicBezTo>
                <a:cubicBezTo>
                  <a:pt x="367" y="270"/>
                  <a:pt x="367" y="270"/>
                  <a:pt x="367" y="270"/>
                </a:cubicBezTo>
                <a:close/>
                <a:moveTo>
                  <a:pt x="402" y="270"/>
                </a:moveTo>
                <a:cubicBezTo>
                  <a:pt x="402" y="254"/>
                  <a:pt x="402" y="254"/>
                  <a:pt x="402" y="254"/>
                </a:cubicBezTo>
                <a:cubicBezTo>
                  <a:pt x="409" y="254"/>
                  <a:pt x="409" y="254"/>
                  <a:pt x="409" y="254"/>
                </a:cubicBezTo>
                <a:cubicBezTo>
                  <a:pt x="409" y="270"/>
                  <a:pt x="409" y="270"/>
                  <a:pt x="409" y="270"/>
                </a:cubicBezTo>
                <a:cubicBezTo>
                  <a:pt x="402" y="270"/>
                  <a:pt x="402" y="270"/>
                  <a:pt x="402" y="270"/>
                </a:cubicBezTo>
                <a:close/>
                <a:moveTo>
                  <a:pt x="0" y="270"/>
                </a:moveTo>
                <a:cubicBezTo>
                  <a:pt x="12" y="270"/>
                  <a:pt x="12" y="270"/>
                  <a:pt x="12" y="270"/>
                </a:cubicBezTo>
                <a:cubicBezTo>
                  <a:pt x="12" y="254"/>
                  <a:pt x="12" y="254"/>
                  <a:pt x="12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7"/>
                  <a:pt x="0" y="247"/>
                  <a:pt x="0" y="247"/>
                </a:cubicBezTo>
                <a:cubicBezTo>
                  <a:pt x="12" y="247"/>
                  <a:pt x="12" y="247"/>
                  <a:pt x="12" y="247"/>
                </a:cubicBezTo>
                <a:cubicBezTo>
                  <a:pt x="12" y="234"/>
                  <a:pt x="12" y="234"/>
                  <a:pt x="12" y="234"/>
                </a:cubicBezTo>
                <a:cubicBezTo>
                  <a:pt x="27" y="214"/>
                  <a:pt x="27" y="214"/>
                  <a:pt x="27" y="214"/>
                </a:cubicBezTo>
                <a:cubicBezTo>
                  <a:pt x="41" y="234"/>
                  <a:pt x="41" y="234"/>
                  <a:pt x="41" y="234"/>
                </a:cubicBezTo>
                <a:cubicBezTo>
                  <a:pt x="41" y="247"/>
                  <a:pt x="41" y="247"/>
                  <a:pt x="41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7" y="234"/>
                  <a:pt x="47" y="234"/>
                  <a:pt x="47" y="234"/>
                </a:cubicBezTo>
                <a:cubicBezTo>
                  <a:pt x="62" y="214"/>
                  <a:pt x="62" y="214"/>
                  <a:pt x="62" y="214"/>
                </a:cubicBezTo>
                <a:cubicBezTo>
                  <a:pt x="76" y="234"/>
                  <a:pt x="76" y="234"/>
                  <a:pt x="76" y="234"/>
                </a:cubicBezTo>
                <a:cubicBezTo>
                  <a:pt x="76" y="247"/>
                  <a:pt x="76" y="247"/>
                  <a:pt x="76" y="247"/>
                </a:cubicBezTo>
                <a:cubicBezTo>
                  <a:pt x="89" y="247"/>
                  <a:pt x="89" y="247"/>
                  <a:pt x="89" y="247"/>
                </a:cubicBezTo>
                <a:cubicBezTo>
                  <a:pt x="89" y="254"/>
                  <a:pt x="89" y="254"/>
                  <a:pt x="89" y="254"/>
                </a:cubicBezTo>
                <a:cubicBezTo>
                  <a:pt x="76" y="254"/>
                  <a:pt x="76" y="254"/>
                  <a:pt x="76" y="254"/>
                </a:cubicBezTo>
                <a:cubicBezTo>
                  <a:pt x="76" y="270"/>
                  <a:pt x="76" y="270"/>
                  <a:pt x="76" y="270"/>
                </a:cubicBezTo>
                <a:cubicBezTo>
                  <a:pt x="89" y="270"/>
                  <a:pt x="89" y="270"/>
                  <a:pt x="89" y="270"/>
                </a:cubicBezTo>
                <a:cubicBezTo>
                  <a:pt x="89" y="277"/>
                  <a:pt x="89" y="277"/>
                  <a:pt x="89" y="277"/>
                </a:cubicBezTo>
                <a:cubicBezTo>
                  <a:pt x="76" y="277"/>
                  <a:pt x="76" y="277"/>
                  <a:pt x="76" y="277"/>
                </a:cubicBezTo>
                <a:cubicBezTo>
                  <a:pt x="76" y="288"/>
                  <a:pt x="76" y="288"/>
                  <a:pt x="76" y="288"/>
                </a:cubicBezTo>
                <a:cubicBezTo>
                  <a:pt x="47" y="288"/>
                  <a:pt x="47" y="288"/>
                  <a:pt x="47" y="288"/>
                </a:cubicBezTo>
                <a:cubicBezTo>
                  <a:pt x="47" y="277"/>
                  <a:pt x="47" y="277"/>
                  <a:pt x="47" y="277"/>
                </a:cubicBezTo>
                <a:cubicBezTo>
                  <a:pt x="41" y="277"/>
                  <a:pt x="41" y="277"/>
                  <a:pt x="41" y="277"/>
                </a:cubicBezTo>
                <a:cubicBezTo>
                  <a:pt x="41" y="288"/>
                  <a:pt x="41" y="288"/>
                  <a:pt x="41" y="288"/>
                </a:cubicBezTo>
                <a:cubicBezTo>
                  <a:pt x="12" y="288"/>
                  <a:pt x="12" y="288"/>
                  <a:pt x="12" y="28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70"/>
                  <a:pt x="0" y="270"/>
                  <a:pt x="0" y="270"/>
                </a:cubicBezTo>
                <a:close/>
                <a:moveTo>
                  <a:pt x="41" y="270"/>
                </a:moveTo>
                <a:cubicBezTo>
                  <a:pt x="47" y="270"/>
                  <a:pt x="47" y="270"/>
                  <a:pt x="47" y="270"/>
                </a:cubicBezTo>
                <a:cubicBezTo>
                  <a:pt x="47" y="254"/>
                  <a:pt x="47" y="254"/>
                  <a:pt x="47" y="254"/>
                </a:cubicBezTo>
                <a:cubicBezTo>
                  <a:pt x="41" y="254"/>
                  <a:pt x="41" y="254"/>
                  <a:pt x="41" y="254"/>
                </a:cubicBezTo>
                <a:lnTo>
                  <a:pt x="41" y="270"/>
                </a:lnTo>
                <a:close/>
              </a:path>
            </a:pathLst>
          </a:custGeom>
          <a:solidFill>
            <a:srgbClr val="F1BE4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AE3FA84-6B8C-4CE9-9F6F-36783327D79A}"/>
              </a:ext>
            </a:extLst>
          </p:cNvPr>
          <p:cNvSpPr txBox="1"/>
          <p:nvPr/>
        </p:nvSpPr>
        <p:spPr>
          <a:xfrm>
            <a:off x="10938030" y="3946195"/>
            <a:ext cx="108197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0" cap="none" spc="0" normalizeH="0" baseline="0" noProof="0" dirty="0">
                <a:ln>
                  <a:noFill/>
                </a:ln>
                <a:solidFill>
                  <a:srgbClr val="F1BE48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1BE48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0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1BE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001AFF4-BA13-48CF-B71B-BB59C7047382}"/>
              </a:ext>
            </a:extLst>
          </p:cNvPr>
          <p:cNvSpPr txBox="1"/>
          <p:nvPr/>
        </p:nvSpPr>
        <p:spPr>
          <a:xfrm>
            <a:off x="8450434" y="3991136"/>
            <a:ext cx="1081977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87" name="Freeform 82">
            <a:extLst>
              <a:ext uri="{FF2B5EF4-FFF2-40B4-BE49-F238E27FC236}">
                <a16:creationId xmlns:a16="http://schemas.microsoft.com/office/drawing/2014/main" id="{968BCA83-EEF8-47C4-A8C7-18E559230E14}"/>
              </a:ext>
            </a:extLst>
          </p:cNvPr>
          <p:cNvSpPr>
            <a:spLocks noEditPoints="1"/>
          </p:cNvSpPr>
          <p:nvPr/>
        </p:nvSpPr>
        <p:spPr bwMode="auto">
          <a:xfrm>
            <a:off x="8534532" y="4980794"/>
            <a:ext cx="788930" cy="638862"/>
          </a:xfrm>
          <a:custGeom>
            <a:avLst/>
            <a:gdLst/>
            <a:ahLst/>
            <a:cxnLst>
              <a:cxn ang="0">
                <a:pos x="316" y="447"/>
              </a:cxn>
              <a:cxn ang="0">
                <a:pos x="205" y="399"/>
              </a:cxn>
              <a:cxn ang="0">
                <a:pos x="205" y="359"/>
              </a:cxn>
              <a:cxn ang="0">
                <a:pos x="205" y="321"/>
              </a:cxn>
              <a:cxn ang="0">
                <a:pos x="205" y="281"/>
              </a:cxn>
              <a:cxn ang="0">
                <a:pos x="205" y="239"/>
              </a:cxn>
              <a:cxn ang="0">
                <a:pos x="205" y="199"/>
              </a:cxn>
              <a:cxn ang="0">
                <a:pos x="205" y="156"/>
              </a:cxn>
              <a:cxn ang="0">
                <a:pos x="205" y="116"/>
              </a:cxn>
              <a:cxn ang="0">
                <a:pos x="252" y="399"/>
              </a:cxn>
              <a:cxn ang="0">
                <a:pos x="252" y="359"/>
              </a:cxn>
              <a:cxn ang="0">
                <a:pos x="252" y="321"/>
              </a:cxn>
              <a:cxn ang="0">
                <a:pos x="252" y="281"/>
              </a:cxn>
              <a:cxn ang="0">
                <a:pos x="252" y="239"/>
              </a:cxn>
              <a:cxn ang="0">
                <a:pos x="252" y="199"/>
              </a:cxn>
              <a:cxn ang="0">
                <a:pos x="252" y="156"/>
              </a:cxn>
              <a:cxn ang="0">
                <a:pos x="252" y="116"/>
              </a:cxn>
              <a:cxn ang="0">
                <a:pos x="300" y="399"/>
              </a:cxn>
              <a:cxn ang="0">
                <a:pos x="300" y="359"/>
              </a:cxn>
              <a:cxn ang="0">
                <a:pos x="300" y="321"/>
              </a:cxn>
              <a:cxn ang="0">
                <a:pos x="300" y="281"/>
              </a:cxn>
              <a:cxn ang="0">
                <a:pos x="300" y="239"/>
              </a:cxn>
              <a:cxn ang="0">
                <a:pos x="300" y="199"/>
              </a:cxn>
              <a:cxn ang="0">
                <a:pos x="300" y="156"/>
              </a:cxn>
              <a:cxn ang="0">
                <a:pos x="236" y="0"/>
              </a:cxn>
              <a:cxn ang="0">
                <a:pos x="9" y="288"/>
              </a:cxn>
              <a:cxn ang="0">
                <a:pos x="9" y="350"/>
              </a:cxn>
              <a:cxn ang="0">
                <a:pos x="9" y="232"/>
              </a:cxn>
              <a:cxn ang="0">
                <a:pos x="9" y="411"/>
              </a:cxn>
              <a:cxn ang="0">
                <a:pos x="40" y="411"/>
              </a:cxn>
              <a:cxn ang="0">
                <a:pos x="96" y="288"/>
              </a:cxn>
              <a:cxn ang="0">
                <a:pos x="96" y="350"/>
              </a:cxn>
              <a:cxn ang="0">
                <a:pos x="96" y="232"/>
              </a:cxn>
              <a:cxn ang="0">
                <a:pos x="96" y="411"/>
              </a:cxn>
              <a:cxn ang="0">
                <a:pos x="68" y="288"/>
              </a:cxn>
              <a:cxn ang="0">
                <a:pos x="68" y="350"/>
              </a:cxn>
              <a:cxn ang="0">
                <a:pos x="68" y="232"/>
              </a:cxn>
              <a:cxn ang="0">
                <a:pos x="68" y="411"/>
              </a:cxn>
              <a:cxn ang="0">
                <a:pos x="40" y="288"/>
              </a:cxn>
              <a:cxn ang="0">
                <a:pos x="40" y="350"/>
              </a:cxn>
              <a:cxn ang="0">
                <a:pos x="40" y="232"/>
              </a:cxn>
              <a:cxn ang="0">
                <a:pos x="130" y="447"/>
              </a:cxn>
              <a:cxn ang="0">
                <a:pos x="300" y="116"/>
              </a:cxn>
              <a:cxn ang="0">
                <a:pos x="359" y="288"/>
              </a:cxn>
              <a:cxn ang="0">
                <a:pos x="359" y="350"/>
              </a:cxn>
              <a:cxn ang="0">
                <a:pos x="359" y="411"/>
              </a:cxn>
              <a:cxn ang="0">
                <a:pos x="408" y="411"/>
              </a:cxn>
              <a:cxn ang="0">
                <a:pos x="498" y="288"/>
              </a:cxn>
              <a:cxn ang="0">
                <a:pos x="498" y="350"/>
              </a:cxn>
              <a:cxn ang="0">
                <a:pos x="498" y="411"/>
              </a:cxn>
              <a:cxn ang="0">
                <a:pos x="453" y="288"/>
              </a:cxn>
              <a:cxn ang="0">
                <a:pos x="453" y="350"/>
              </a:cxn>
              <a:cxn ang="0">
                <a:pos x="453" y="411"/>
              </a:cxn>
              <a:cxn ang="0">
                <a:pos x="408" y="288"/>
              </a:cxn>
              <a:cxn ang="0">
                <a:pos x="408" y="350"/>
              </a:cxn>
              <a:cxn ang="0">
                <a:pos x="552" y="447"/>
              </a:cxn>
            </a:cxnLst>
            <a:rect l="0" t="0" r="r" b="b"/>
            <a:pathLst>
              <a:path w="552" h="447">
                <a:moveTo>
                  <a:pt x="316" y="447"/>
                </a:moveTo>
                <a:lnTo>
                  <a:pt x="155" y="447"/>
                </a:lnTo>
                <a:lnTo>
                  <a:pt x="155" y="99"/>
                </a:lnTo>
                <a:lnTo>
                  <a:pt x="316" y="99"/>
                </a:lnTo>
                <a:lnTo>
                  <a:pt x="316" y="447"/>
                </a:lnTo>
                <a:lnTo>
                  <a:pt x="316" y="447"/>
                </a:lnTo>
                <a:lnTo>
                  <a:pt x="316" y="447"/>
                </a:lnTo>
                <a:close/>
                <a:moveTo>
                  <a:pt x="205" y="399"/>
                </a:moveTo>
                <a:lnTo>
                  <a:pt x="205" y="428"/>
                </a:lnTo>
                <a:lnTo>
                  <a:pt x="174" y="428"/>
                </a:lnTo>
                <a:lnTo>
                  <a:pt x="174" y="399"/>
                </a:lnTo>
                <a:lnTo>
                  <a:pt x="205" y="399"/>
                </a:lnTo>
                <a:lnTo>
                  <a:pt x="205" y="399"/>
                </a:lnTo>
                <a:lnTo>
                  <a:pt x="205" y="399"/>
                </a:lnTo>
                <a:close/>
                <a:moveTo>
                  <a:pt x="205" y="359"/>
                </a:moveTo>
                <a:lnTo>
                  <a:pt x="205" y="388"/>
                </a:lnTo>
                <a:lnTo>
                  <a:pt x="174" y="388"/>
                </a:lnTo>
                <a:lnTo>
                  <a:pt x="174" y="359"/>
                </a:lnTo>
                <a:lnTo>
                  <a:pt x="205" y="359"/>
                </a:lnTo>
                <a:lnTo>
                  <a:pt x="205" y="359"/>
                </a:lnTo>
                <a:lnTo>
                  <a:pt x="205" y="359"/>
                </a:lnTo>
                <a:close/>
                <a:moveTo>
                  <a:pt x="205" y="321"/>
                </a:moveTo>
                <a:lnTo>
                  <a:pt x="205" y="350"/>
                </a:lnTo>
                <a:lnTo>
                  <a:pt x="174" y="350"/>
                </a:lnTo>
                <a:lnTo>
                  <a:pt x="174" y="321"/>
                </a:lnTo>
                <a:lnTo>
                  <a:pt x="205" y="321"/>
                </a:lnTo>
                <a:lnTo>
                  <a:pt x="205" y="321"/>
                </a:lnTo>
                <a:lnTo>
                  <a:pt x="205" y="321"/>
                </a:lnTo>
                <a:close/>
                <a:moveTo>
                  <a:pt x="205" y="281"/>
                </a:moveTo>
                <a:lnTo>
                  <a:pt x="205" y="307"/>
                </a:lnTo>
                <a:lnTo>
                  <a:pt x="174" y="307"/>
                </a:lnTo>
                <a:lnTo>
                  <a:pt x="174" y="281"/>
                </a:lnTo>
                <a:lnTo>
                  <a:pt x="205" y="281"/>
                </a:lnTo>
                <a:lnTo>
                  <a:pt x="205" y="281"/>
                </a:lnTo>
                <a:lnTo>
                  <a:pt x="205" y="281"/>
                </a:lnTo>
                <a:close/>
                <a:moveTo>
                  <a:pt x="205" y="239"/>
                </a:moveTo>
                <a:lnTo>
                  <a:pt x="205" y="267"/>
                </a:lnTo>
                <a:lnTo>
                  <a:pt x="174" y="267"/>
                </a:lnTo>
                <a:lnTo>
                  <a:pt x="174" y="239"/>
                </a:lnTo>
                <a:lnTo>
                  <a:pt x="205" y="239"/>
                </a:lnTo>
                <a:lnTo>
                  <a:pt x="205" y="239"/>
                </a:lnTo>
                <a:lnTo>
                  <a:pt x="205" y="239"/>
                </a:lnTo>
                <a:close/>
                <a:moveTo>
                  <a:pt x="205" y="199"/>
                </a:moveTo>
                <a:lnTo>
                  <a:pt x="205" y="225"/>
                </a:lnTo>
                <a:lnTo>
                  <a:pt x="174" y="225"/>
                </a:lnTo>
                <a:lnTo>
                  <a:pt x="174" y="199"/>
                </a:lnTo>
                <a:lnTo>
                  <a:pt x="205" y="199"/>
                </a:lnTo>
                <a:lnTo>
                  <a:pt x="205" y="199"/>
                </a:lnTo>
                <a:lnTo>
                  <a:pt x="205" y="199"/>
                </a:lnTo>
                <a:close/>
                <a:moveTo>
                  <a:pt x="205" y="156"/>
                </a:moveTo>
                <a:lnTo>
                  <a:pt x="205" y="184"/>
                </a:lnTo>
                <a:lnTo>
                  <a:pt x="174" y="184"/>
                </a:lnTo>
                <a:lnTo>
                  <a:pt x="174" y="156"/>
                </a:lnTo>
                <a:lnTo>
                  <a:pt x="205" y="156"/>
                </a:lnTo>
                <a:lnTo>
                  <a:pt x="205" y="156"/>
                </a:lnTo>
                <a:lnTo>
                  <a:pt x="205" y="156"/>
                </a:lnTo>
                <a:close/>
                <a:moveTo>
                  <a:pt x="205" y="116"/>
                </a:moveTo>
                <a:lnTo>
                  <a:pt x="205" y="144"/>
                </a:lnTo>
                <a:lnTo>
                  <a:pt x="174" y="144"/>
                </a:lnTo>
                <a:lnTo>
                  <a:pt x="174" y="116"/>
                </a:lnTo>
                <a:lnTo>
                  <a:pt x="205" y="116"/>
                </a:lnTo>
                <a:lnTo>
                  <a:pt x="205" y="116"/>
                </a:lnTo>
                <a:lnTo>
                  <a:pt x="205" y="116"/>
                </a:lnTo>
                <a:close/>
                <a:moveTo>
                  <a:pt x="252" y="399"/>
                </a:moveTo>
                <a:lnTo>
                  <a:pt x="252" y="428"/>
                </a:lnTo>
                <a:lnTo>
                  <a:pt x="222" y="428"/>
                </a:lnTo>
                <a:lnTo>
                  <a:pt x="222" y="399"/>
                </a:lnTo>
                <a:lnTo>
                  <a:pt x="252" y="399"/>
                </a:lnTo>
                <a:lnTo>
                  <a:pt x="252" y="399"/>
                </a:lnTo>
                <a:lnTo>
                  <a:pt x="252" y="399"/>
                </a:lnTo>
                <a:close/>
                <a:moveTo>
                  <a:pt x="252" y="359"/>
                </a:moveTo>
                <a:lnTo>
                  <a:pt x="252" y="388"/>
                </a:lnTo>
                <a:lnTo>
                  <a:pt x="222" y="388"/>
                </a:lnTo>
                <a:lnTo>
                  <a:pt x="222" y="359"/>
                </a:lnTo>
                <a:lnTo>
                  <a:pt x="252" y="359"/>
                </a:lnTo>
                <a:lnTo>
                  <a:pt x="252" y="359"/>
                </a:lnTo>
                <a:lnTo>
                  <a:pt x="252" y="359"/>
                </a:lnTo>
                <a:close/>
                <a:moveTo>
                  <a:pt x="252" y="321"/>
                </a:moveTo>
                <a:lnTo>
                  <a:pt x="252" y="350"/>
                </a:lnTo>
                <a:lnTo>
                  <a:pt x="222" y="350"/>
                </a:lnTo>
                <a:lnTo>
                  <a:pt x="222" y="321"/>
                </a:lnTo>
                <a:lnTo>
                  <a:pt x="252" y="321"/>
                </a:lnTo>
                <a:lnTo>
                  <a:pt x="252" y="321"/>
                </a:lnTo>
                <a:lnTo>
                  <a:pt x="252" y="321"/>
                </a:lnTo>
                <a:close/>
                <a:moveTo>
                  <a:pt x="252" y="281"/>
                </a:moveTo>
                <a:lnTo>
                  <a:pt x="252" y="307"/>
                </a:lnTo>
                <a:lnTo>
                  <a:pt x="222" y="307"/>
                </a:lnTo>
                <a:lnTo>
                  <a:pt x="222" y="281"/>
                </a:lnTo>
                <a:lnTo>
                  <a:pt x="252" y="281"/>
                </a:lnTo>
                <a:lnTo>
                  <a:pt x="252" y="281"/>
                </a:lnTo>
                <a:lnTo>
                  <a:pt x="252" y="281"/>
                </a:lnTo>
                <a:close/>
                <a:moveTo>
                  <a:pt x="252" y="239"/>
                </a:moveTo>
                <a:lnTo>
                  <a:pt x="252" y="267"/>
                </a:lnTo>
                <a:lnTo>
                  <a:pt x="222" y="267"/>
                </a:lnTo>
                <a:lnTo>
                  <a:pt x="222" y="239"/>
                </a:lnTo>
                <a:lnTo>
                  <a:pt x="252" y="239"/>
                </a:lnTo>
                <a:lnTo>
                  <a:pt x="252" y="239"/>
                </a:lnTo>
                <a:lnTo>
                  <a:pt x="252" y="239"/>
                </a:lnTo>
                <a:close/>
                <a:moveTo>
                  <a:pt x="252" y="199"/>
                </a:moveTo>
                <a:lnTo>
                  <a:pt x="252" y="225"/>
                </a:lnTo>
                <a:lnTo>
                  <a:pt x="222" y="225"/>
                </a:lnTo>
                <a:lnTo>
                  <a:pt x="222" y="199"/>
                </a:lnTo>
                <a:lnTo>
                  <a:pt x="252" y="199"/>
                </a:lnTo>
                <a:lnTo>
                  <a:pt x="252" y="199"/>
                </a:lnTo>
                <a:lnTo>
                  <a:pt x="252" y="199"/>
                </a:lnTo>
                <a:close/>
                <a:moveTo>
                  <a:pt x="252" y="156"/>
                </a:moveTo>
                <a:lnTo>
                  <a:pt x="252" y="184"/>
                </a:lnTo>
                <a:lnTo>
                  <a:pt x="222" y="184"/>
                </a:lnTo>
                <a:lnTo>
                  <a:pt x="222" y="156"/>
                </a:lnTo>
                <a:lnTo>
                  <a:pt x="252" y="156"/>
                </a:lnTo>
                <a:lnTo>
                  <a:pt x="252" y="156"/>
                </a:lnTo>
                <a:lnTo>
                  <a:pt x="252" y="156"/>
                </a:lnTo>
                <a:close/>
                <a:moveTo>
                  <a:pt x="252" y="116"/>
                </a:moveTo>
                <a:lnTo>
                  <a:pt x="252" y="144"/>
                </a:lnTo>
                <a:lnTo>
                  <a:pt x="222" y="144"/>
                </a:lnTo>
                <a:lnTo>
                  <a:pt x="222" y="116"/>
                </a:lnTo>
                <a:lnTo>
                  <a:pt x="252" y="116"/>
                </a:lnTo>
                <a:lnTo>
                  <a:pt x="252" y="116"/>
                </a:lnTo>
                <a:lnTo>
                  <a:pt x="252" y="116"/>
                </a:lnTo>
                <a:close/>
                <a:moveTo>
                  <a:pt x="300" y="399"/>
                </a:moveTo>
                <a:lnTo>
                  <a:pt x="300" y="428"/>
                </a:lnTo>
                <a:lnTo>
                  <a:pt x="269" y="428"/>
                </a:lnTo>
                <a:lnTo>
                  <a:pt x="269" y="399"/>
                </a:lnTo>
                <a:lnTo>
                  <a:pt x="300" y="399"/>
                </a:lnTo>
                <a:lnTo>
                  <a:pt x="300" y="399"/>
                </a:lnTo>
                <a:lnTo>
                  <a:pt x="300" y="399"/>
                </a:lnTo>
                <a:close/>
                <a:moveTo>
                  <a:pt x="300" y="359"/>
                </a:moveTo>
                <a:lnTo>
                  <a:pt x="300" y="388"/>
                </a:lnTo>
                <a:lnTo>
                  <a:pt x="269" y="388"/>
                </a:lnTo>
                <a:lnTo>
                  <a:pt x="269" y="359"/>
                </a:lnTo>
                <a:lnTo>
                  <a:pt x="300" y="359"/>
                </a:lnTo>
                <a:lnTo>
                  <a:pt x="300" y="359"/>
                </a:lnTo>
                <a:lnTo>
                  <a:pt x="300" y="359"/>
                </a:lnTo>
                <a:close/>
                <a:moveTo>
                  <a:pt x="300" y="321"/>
                </a:moveTo>
                <a:lnTo>
                  <a:pt x="300" y="350"/>
                </a:lnTo>
                <a:lnTo>
                  <a:pt x="269" y="350"/>
                </a:lnTo>
                <a:lnTo>
                  <a:pt x="269" y="321"/>
                </a:lnTo>
                <a:lnTo>
                  <a:pt x="300" y="321"/>
                </a:lnTo>
                <a:lnTo>
                  <a:pt x="300" y="321"/>
                </a:lnTo>
                <a:lnTo>
                  <a:pt x="300" y="321"/>
                </a:lnTo>
                <a:close/>
                <a:moveTo>
                  <a:pt x="300" y="281"/>
                </a:moveTo>
                <a:lnTo>
                  <a:pt x="300" y="307"/>
                </a:lnTo>
                <a:lnTo>
                  <a:pt x="269" y="307"/>
                </a:lnTo>
                <a:lnTo>
                  <a:pt x="269" y="281"/>
                </a:lnTo>
                <a:lnTo>
                  <a:pt x="300" y="281"/>
                </a:lnTo>
                <a:lnTo>
                  <a:pt x="300" y="281"/>
                </a:lnTo>
                <a:lnTo>
                  <a:pt x="300" y="281"/>
                </a:lnTo>
                <a:close/>
                <a:moveTo>
                  <a:pt x="300" y="239"/>
                </a:moveTo>
                <a:lnTo>
                  <a:pt x="300" y="267"/>
                </a:lnTo>
                <a:lnTo>
                  <a:pt x="269" y="267"/>
                </a:lnTo>
                <a:lnTo>
                  <a:pt x="269" y="239"/>
                </a:lnTo>
                <a:lnTo>
                  <a:pt x="300" y="239"/>
                </a:lnTo>
                <a:lnTo>
                  <a:pt x="300" y="239"/>
                </a:lnTo>
                <a:lnTo>
                  <a:pt x="300" y="239"/>
                </a:lnTo>
                <a:close/>
                <a:moveTo>
                  <a:pt x="300" y="199"/>
                </a:moveTo>
                <a:lnTo>
                  <a:pt x="300" y="225"/>
                </a:lnTo>
                <a:lnTo>
                  <a:pt x="269" y="225"/>
                </a:lnTo>
                <a:lnTo>
                  <a:pt x="269" y="199"/>
                </a:lnTo>
                <a:lnTo>
                  <a:pt x="300" y="199"/>
                </a:lnTo>
                <a:lnTo>
                  <a:pt x="300" y="199"/>
                </a:lnTo>
                <a:lnTo>
                  <a:pt x="300" y="199"/>
                </a:lnTo>
                <a:close/>
                <a:moveTo>
                  <a:pt x="300" y="156"/>
                </a:moveTo>
                <a:lnTo>
                  <a:pt x="300" y="184"/>
                </a:lnTo>
                <a:lnTo>
                  <a:pt x="269" y="184"/>
                </a:lnTo>
                <a:lnTo>
                  <a:pt x="269" y="156"/>
                </a:lnTo>
                <a:lnTo>
                  <a:pt x="300" y="156"/>
                </a:lnTo>
                <a:lnTo>
                  <a:pt x="300" y="156"/>
                </a:lnTo>
                <a:lnTo>
                  <a:pt x="300" y="156"/>
                </a:lnTo>
                <a:close/>
                <a:moveTo>
                  <a:pt x="236" y="0"/>
                </a:moveTo>
                <a:lnTo>
                  <a:pt x="276" y="47"/>
                </a:lnTo>
                <a:lnTo>
                  <a:pt x="316" y="92"/>
                </a:lnTo>
                <a:lnTo>
                  <a:pt x="236" y="92"/>
                </a:lnTo>
                <a:lnTo>
                  <a:pt x="158" y="92"/>
                </a:lnTo>
                <a:lnTo>
                  <a:pt x="196" y="47"/>
                </a:lnTo>
                <a:lnTo>
                  <a:pt x="236" y="0"/>
                </a:lnTo>
                <a:lnTo>
                  <a:pt x="236" y="0"/>
                </a:lnTo>
                <a:lnTo>
                  <a:pt x="236" y="0"/>
                </a:lnTo>
                <a:close/>
                <a:moveTo>
                  <a:pt x="9" y="288"/>
                </a:moveTo>
                <a:lnTo>
                  <a:pt x="9" y="314"/>
                </a:lnTo>
                <a:lnTo>
                  <a:pt x="33" y="314"/>
                </a:lnTo>
                <a:lnTo>
                  <a:pt x="33" y="288"/>
                </a:lnTo>
                <a:lnTo>
                  <a:pt x="9" y="288"/>
                </a:lnTo>
                <a:lnTo>
                  <a:pt x="9" y="288"/>
                </a:lnTo>
                <a:lnTo>
                  <a:pt x="9" y="288"/>
                </a:lnTo>
                <a:close/>
                <a:moveTo>
                  <a:pt x="9" y="350"/>
                </a:moveTo>
                <a:lnTo>
                  <a:pt x="9" y="373"/>
                </a:lnTo>
                <a:lnTo>
                  <a:pt x="33" y="373"/>
                </a:lnTo>
                <a:lnTo>
                  <a:pt x="33" y="350"/>
                </a:lnTo>
                <a:lnTo>
                  <a:pt x="9" y="350"/>
                </a:lnTo>
                <a:lnTo>
                  <a:pt x="9" y="350"/>
                </a:lnTo>
                <a:lnTo>
                  <a:pt x="9" y="350"/>
                </a:lnTo>
                <a:close/>
                <a:moveTo>
                  <a:pt x="9" y="232"/>
                </a:moveTo>
                <a:lnTo>
                  <a:pt x="9" y="255"/>
                </a:lnTo>
                <a:lnTo>
                  <a:pt x="33" y="255"/>
                </a:lnTo>
                <a:lnTo>
                  <a:pt x="33" y="232"/>
                </a:lnTo>
                <a:lnTo>
                  <a:pt x="9" y="232"/>
                </a:lnTo>
                <a:lnTo>
                  <a:pt x="9" y="232"/>
                </a:lnTo>
                <a:lnTo>
                  <a:pt x="9" y="232"/>
                </a:lnTo>
                <a:close/>
                <a:moveTo>
                  <a:pt x="9" y="411"/>
                </a:moveTo>
                <a:lnTo>
                  <a:pt x="9" y="435"/>
                </a:lnTo>
                <a:lnTo>
                  <a:pt x="33" y="435"/>
                </a:lnTo>
                <a:lnTo>
                  <a:pt x="33" y="411"/>
                </a:lnTo>
                <a:lnTo>
                  <a:pt x="9" y="411"/>
                </a:lnTo>
                <a:lnTo>
                  <a:pt x="9" y="411"/>
                </a:lnTo>
                <a:lnTo>
                  <a:pt x="9" y="411"/>
                </a:lnTo>
                <a:close/>
                <a:moveTo>
                  <a:pt x="40" y="411"/>
                </a:moveTo>
                <a:lnTo>
                  <a:pt x="40" y="435"/>
                </a:lnTo>
                <a:lnTo>
                  <a:pt x="61" y="435"/>
                </a:lnTo>
                <a:lnTo>
                  <a:pt x="61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close/>
                <a:moveTo>
                  <a:pt x="96" y="288"/>
                </a:moveTo>
                <a:lnTo>
                  <a:pt x="96" y="314"/>
                </a:lnTo>
                <a:lnTo>
                  <a:pt x="120" y="314"/>
                </a:lnTo>
                <a:lnTo>
                  <a:pt x="120" y="288"/>
                </a:lnTo>
                <a:lnTo>
                  <a:pt x="96" y="288"/>
                </a:lnTo>
                <a:lnTo>
                  <a:pt x="96" y="288"/>
                </a:lnTo>
                <a:lnTo>
                  <a:pt x="96" y="288"/>
                </a:lnTo>
                <a:close/>
                <a:moveTo>
                  <a:pt x="96" y="350"/>
                </a:moveTo>
                <a:lnTo>
                  <a:pt x="96" y="373"/>
                </a:lnTo>
                <a:lnTo>
                  <a:pt x="120" y="373"/>
                </a:lnTo>
                <a:lnTo>
                  <a:pt x="120" y="350"/>
                </a:lnTo>
                <a:lnTo>
                  <a:pt x="96" y="350"/>
                </a:lnTo>
                <a:lnTo>
                  <a:pt x="96" y="350"/>
                </a:lnTo>
                <a:lnTo>
                  <a:pt x="96" y="350"/>
                </a:lnTo>
                <a:close/>
                <a:moveTo>
                  <a:pt x="96" y="232"/>
                </a:moveTo>
                <a:lnTo>
                  <a:pt x="96" y="255"/>
                </a:lnTo>
                <a:lnTo>
                  <a:pt x="120" y="255"/>
                </a:lnTo>
                <a:lnTo>
                  <a:pt x="120" y="232"/>
                </a:lnTo>
                <a:lnTo>
                  <a:pt x="96" y="232"/>
                </a:lnTo>
                <a:lnTo>
                  <a:pt x="96" y="232"/>
                </a:lnTo>
                <a:lnTo>
                  <a:pt x="96" y="232"/>
                </a:lnTo>
                <a:close/>
                <a:moveTo>
                  <a:pt x="96" y="411"/>
                </a:moveTo>
                <a:lnTo>
                  <a:pt x="96" y="435"/>
                </a:lnTo>
                <a:lnTo>
                  <a:pt x="120" y="435"/>
                </a:lnTo>
                <a:lnTo>
                  <a:pt x="120" y="411"/>
                </a:lnTo>
                <a:lnTo>
                  <a:pt x="96" y="411"/>
                </a:lnTo>
                <a:lnTo>
                  <a:pt x="96" y="411"/>
                </a:lnTo>
                <a:lnTo>
                  <a:pt x="96" y="411"/>
                </a:lnTo>
                <a:close/>
                <a:moveTo>
                  <a:pt x="68" y="288"/>
                </a:moveTo>
                <a:lnTo>
                  <a:pt x="68" y="314"/>
                </a:lnTo>
                <a:lnTo>
                  <a:pt x="89" y="314"/>
                </a:lnTo>
                <a:lnTo>
                  <a:pt x="89" y="288"/>
                </a:lnTo>
                <a:lnTo>
                  <a:pt x="68" y="288"/>
                </a:lnTo>
                <a:lnTo>
                  <a:pt x="68" y="288"/>
                </a:lnTo>
                <a:lnTo>
                  <a:pt x="68" y="288"/>
                </a:lnTo>
                <a:close/>
                <a:moveTo>
                  <a:pt x="68" y="350"/>
                </a:moveTo>
                <a:lnTo>
                  <a:pt x="68" y="373"/>
                </a:lnTo>
                <a:lnTo>
                  <a:pt x="89" y="373"/>
                </a:lnTo>
                <a:lnTo>
                  <a:pt x="89" y="350"/>
                </a:lnTo>
                <a:lnTo>
                  <a:pt x="68" y="350"/>
                </a:lnTo>
                <a:lnTo>
                  <a:pt x="68" y="350"/>
                </a:lnTo>
                <a:lnTo>
                  <a:pt x="68" y="350"/>
                </a:lnTo>
                <a:close/>
                <a:moveTo>
                  <a:pt x="68" y="232"/>
                </a:moveTo>
                <a:lnTo>
                  <a:pt x="68" y="255"/>
                </a:lnTo>
                <a:lnTo>
                  <a:pt x="89" y="255"/>
                </a:lnTo>
                <a:lnTo>
                  <a:pt x="89" y="232"/>
                </a:lnTo>
                <a:lnTo>
                  <a:pt x="68" y="232"/>
                </a:lnTo>
                <a:lnTo>
                  <a:pt x="68" y="232"/>
                </a:lnTo>
                <a:lnTo>
                  <a:pt x="68" y="232"/>
                </a:lnTo>
                <a:close/>
                <a:moveTo>
                  <a:pt x="68" y="411"/>
                </a:moveTo>
                <a:lnTo>
                  <a:pt x="68" y="435"/>
                </a:lnTo>
                <a:lnTo>
                  <a:pt x="89" y="435"/>
                </a:lnTo>
                <a:lnTo>
                  <a:pt x="89" y="411"/>
                </a:lnTo>
                <a:lnTo>
                  <a:pt x="68" y="411"/>
                </a:lnTo>
                <a:lnTo>
                  <a:pt x="68" y="411"/>
                </a:lnTo>
                <a:lnTo>
                  <a:pt x="68" y="411"/>
                </a:lnTo>
                <a:close/>
                <a:moveTo>
                  <a:pt x="40" y="288"/>
                </a:moveTo>
                <a:lnTo>
                  <a:pt x="40" y="314"/>
                </a:lnTo>
                <a:lnTo>
                  <a:pt x="61" y="314"/>
                </a:lnTo>
                <a:lnTo>
                  <a:pt x="61" y="288"/>
                </a:lnTo>
                <a:lnTo>
                  <a:pt x="40" y="288"/>
                </a:lnTo>
                <a:lnTo>
                  <a:pt x="40" y="288"/>
                </a:lnTo>
                <a:lnTo>
                  <a:pt x="40" y="288"/>
                </a:lnTo>
                <a:close/>
                <a:moveTo>
                  <a:pt x="40" y="350"/>
                </a:moveTo>
                <a:lnTo>
                  <a:pt x="40" y="373"/>
                </a:lnTo>
                <a:lnTo>
                  <a:pt x="61" y="373"/>
                </a:lnTo>
                <a:lnTo>
                  <a:pt x="61" y="350"/>
                </a:lnTo>
                <a:lnTo>
                  <a:pt x="40" y="350"/>
                </a:lnTo>
                <a:lnTo>
                  <a:pt x="40" y="350"/>
                </a:lnTo>
                <a:lnTo>
                  <a:pt x="40" y="350"/>
                </a:lnTo>
                <a:close/>
                <a:moveTo>
                  <a:pt x="40" y="232"/>
                </a:moveTo>
                <a:lnTo>
                  <a:pt x="40" y="255"/>
                </a:lnTo>
                <a:lnTo>
                  <a:pt x="61" y="255"/>
                </a:lnTo>
                <a:lnTo>
                  <a:pt x="61" y="232"/>
                </a:lnTo>
                <a:lnTo>
                  <a:pt x="40" y="232"/>
                </a:lnTo>
                <a:lnTo>
                  <a:pt x="40" y="232"/>
                </a:lnTo>
                <a:lnTo>
                  <a:pt x="40" y="232"/>
                </a:lnTo>
                <a:close/>
                <a:moveTo>
                  <a:pt x="130" y="447"/>
                </a:moveTo>
                <a:lnTo>
                  <a:pt x="0" y="447"/>
                </a:lnTo>
                <a:lnTo>
                  <a:pt x="0" y="220"/>
                </a:lnTo>
                <a:lnTo>
                  <a:pt x="130" y="220"/>
                </a:lnTo>
                <a:lnTo>
                  <a:pt x="130" y="447"/>
                </a:lnTo>
                <a:lnTo>
                  <a:pt x="130" y="447"/>
                </a:lnTo>
                <a:lnTo>
                  <a:pt x="130" y="447"/>
                </a:lnTo>
                <a:close/>
                <a:moveTo>
                  <a:pt x="300" y="116"/>
                </a:moveTo>
                <a:lnTo>
                  <a:pt x="300" y="144"/>
                </a:lnTo>
                <a:lnTo>
                  <a:pt x="269" y="144"/>
                </a:lnTo>
                <a:lnTo>
                  <a:pt x="269" y="116"/>
                </a:lnTo>
                <a:lnTo>
                  <a:pt x="300" y="116"/>
                </a:lnTo>
                <a:lnTo>
                  <a:pt x="300" y="116"/>
                </a:lnTo>
                <a:lnTo>
                  <a:pt x="300" y="116"/>
                </a:lnTo>
                <a:close/>
                <a:moveTo>
                  <a:pt x="359" y="288"/>
                </a:moveTo>
                <a:lnTo>
                  <a:pt x="359" y="314"/>
                </a:lnTo>
                <a:lnTo>
                  <a:pt x="396" y="314"/>
                </a:lnTo>
                <a:lnTo>
                  <a:pt x="396" y="288"/>
                </a:lnTo>
                <a:lnTo>
                  <a:pt x="359" y="288"/>
                </a:lnTo>
                <a:lnTo>
                  <a:pt x="359" y="288"/>
                </a:lnTo>
                <a:lnTo>
                  <a:pt x="359" y="288"/>
                </a:lnTo>
                <a:close/>
                <a:moveTo>
                  <a:pt x="359" y="350"/>
                </a:moveTo>
                <a:lnTo>
                  <a:pt x="359" y="373"/>
                </a:lnTo>
                <a:lnTo>
                  <a:pt x="396" y="373"/>
                </a:lnTo>
                <a:lnTo>
                  <a:pt x="396" y="350"/>
                </a:lnTo>
                <a:lnTo>
                  <a:pt x="359" y="350"/>
                </a:lnTo>
                <a:lnTo>
                  <a:pt x="359" y="350"/>
                </a:lnTo>
                <a:lnTo>
                  <a:pt x="359" y="350"/>
                </a:lnTo>
                <a:close/>
                <a:moveTo>
                  <a:pt x="359" y="411"/>
                </a:moveTo>
                <a:lnTo>
                  <a:pt x="359" y="435"/>
                </a:lnTo>
                <a:lnTo>
                  <a:pt x="396" y="435"/>
                </a:lnTo>
                <a:lnTo>
                  <a:pt x="396" y="411"/>
                </a:lnTo>
                <a:lnTo>
                  <a:pt x="359" y="411"/>
                </a:lnTo>
                <a:lnTo>
                  <a:pt x="359" y="411"/>
                </a:lnTo>
                <a:lnTo>
                  <a:pt x="359" y="411"/>
                </a:lnTo>
                <a:close/>
                <a:moveTo>
                  <a:pt x="408" y="411"/>
                </a:moveTo>
                <a:lnTo>
                  <a:pt x="408" y="435"/>
                </a:lnTo>
                <a:lnTo>
                  <a:pt x="444" y="435"/>
                </a:lnTo>
                <a:lnTo>
                  <a:pt x="444" y="411"/>
                </a:lnTo>
                <a:lnTo>
                  <a:pt x="408" y="411"/>
                </a:lnTo>
                <a:lnTo>
                  <a:pt x="408" y="411"/>
                </a:lnTo>
                <a:lnTo>
                  <a:pt x="408" y="411"/>
                </a:lnTo>
                <a:close/>
                <a:moveTo>
                  <a:pt x="498" y="288"/>
                </a:moveTo>
                <a:lnTo>
                  <a:pt x="498" y="314"/>
                </a:lnTo>
                <a:lnTo>
                  <a:pt x="536" y="314"/>
                </a:lnTo>
                <a:lnTo>
                  <a:pt x="536" y="288"/>
                </a:lnTo>
                <a:lnTo>
                  <a:pt x="498" y="288"/>
                </a:lnTo>
                <a:lnTo>
                  <a:pt x="498" y="288"/>
                </a:lnTo>
                <a:lnTo>
                  <a:pt x="498" y="288"/>
                </a:lnTo>
                <a:close/>
                <a:moveTo>
                  <a:pt x="498" y="350"/>
                </a:moveTo>
                <a:lnTo>
                  <a:pt x="498" y="373"/>
                </a:lnTo>
                <a:lnTo>
                  <a:pt x="536" y="373"/>
                </a:lnTo>
                <a:lnTo>
                  <a:pt x="536" y="350"/>
                </a:lnTo>
                <a:lnTo>
                  <a:pt x="498" y="350"/>
                </a:lnTo>
                <a:lnTo>
                  <a:pt x="498" y="350"/>
                </a:lnTo>
                <a:lnTo>
                  <a:pt x="498" y="350"/>
                </a:lnTo>
                <a:close/>
                <a:moveTo>
                  <a:pt x="498" y="411"/>
                </a:moveTo>
                <a:lnTo>
                  <a:pt x="498" y="435"/>
                </a:lnTo>
                <a:lnTo>
                  <a:pt x="536" y="435"/>
                </a:lnTo>
                <a:lnTo>
                  <a:pt x="536" y="411"/>
                </a:lnTo>
                <a:lnTo>
                  <a:pt x="498" y="411"/>
                </a:lnTo>
                <a:lnTo>
                  <a:pt x="498" y="411"/>
                </a:lnTo>
                <a:lnTo>
                  <a:pt x="498" y="411"/>
                </a:lnTo>
                <a:close/>
                <a:moveTo>
                  <a:pt x="453" y="288"/>
                </a:moveTo>
                <a:lnTo>
                  <a:pt x="453" y="314"/>
                </a:lnTo>
                <a:lnTo>
                  <a:pt x="489" y="314"/>
                </a:lnTo>
                <a:lnTo>
                  <a:pt x="489" y="288"/>
                </a:lnTo>
                <a:lnTo>
                  <a:pt x="453" y="288"/>
                </a:lnTo>
                <a:lnTo>
                  <a:pt x="453" y="288"/>
                </a:lnTo>
                <a:lnTo>
                  <a:pt x="453" y="288"/>
                </a:lnTo>
                <a:close/>
                <a:moveTo>
                  <a:pt x="453" y="350"/>
                </a:moveTo>
                <a:lnTo>
                  <a:pt x="453" y="373"/>
                </a:lnTo>
                <a:lnTo>
                  <a:pt x="489" y="373"/>
                </a:lnTo>
                <a:lnTo>
                  <a:pt x="489" y="350"/>
                </a:lnTo>
                <a:lnTo>
                  <a:pt x="453" y="350"/>
                </a:lnTo>
                <a:lnTo>
                  <a:pt x="453" y="350"/>
                </a:lnTo>
                <a:lnTo>
                  <a:pt x="453" y="350"/>
                </a:lnTo>
                <a:close/>
                <a:moveTo>
                  <a:pt x="453" y="411"/>
                </a:moveTo>
                <a:lnTo>
                  <a:pt x="453" y="435"/>
                </a:lnTo>
                <a:lnTo>
                  <a:pt x="489" y="435"/>
                </a:lnTo>
                <a:lnTo>
                  <a:pt x="489" y="411"/>
                </a:lnTo>
                <a:lnTo>
                  <a:pt x="453" y="411"/>
                </a:lnTo>
                <a:lnTo>
                  <a:pt x="453" y="411"/>
                </a:lnTo>
                <a:lnTo>
                  <a:pt x="453" y="411"/>
                </a:lnTo>
                <a:close/>
                <a:moveTo>
                  <a:pt x="408" y="288"/>
                </a:moveTo>
                <a:lnTo>
                  <a:pt x="408" y="314"/>
                </a:lnTo>
                <a:lnTo>
                  <a:pt x="444" y="314"/>
                </a:lnTo>
                <a:lnTo>
                  <a:pt x="444" y="288"/>
                </a:lnTo>
                <a:lnTo>
                  <a:pt x="408" y="288"/>
                </a:lnTo>
                <a:lnTo>
                  <a:pt x="408" y="288"/>
                </a:lnTo>
                <a:lnTo>
                  <a:pt x="408" y="288"/>
                </a:lnTo>
                <a:close/>
                <a:moveTo>
                  <a:pt x="408" y="350"/>
                </a:moveTo>
                <a:lnTo>
                  <a:pt x="408" y="373"/>
                </a:lnTo>
                <a:lnTo>
                  <a:pt x="444" y="373"/>
                </a:lnTo>
                <a:lnTo>
                  <a:pt x="444" y="350"/>
                </a:lnTo>
                <a:lnTo>
                  <a:pt x="408" y="350"/>
                </a:lnTo>
                <a:lnTo>
                  <a:pt x="408" y="350"/>
                </a:lnTo>
                <a:lnTo>
                  <a:pt x="408" y="350"/>
                </a:lnTo>
                <a:close/>
                <a:moveTo>
                  <a:pt x="552" y="447"/>
                </a:moveTo>
                <a:lnTo>
                  <a:pt x="342" y="447"/>
                </a:lnTo>
                <a:lnTo>
                  <a:pt x="342" y="277"/>
                </a:lnTo>
                <a:lnTo>
                  <a:pt x="552" y="277"/>
                </a:lnTo>
                <a:lnTo>
                  <a:pt x="552" y="447"/>
                </a:lnTo>
                <a:lnTo>
                  <a:pt x="552" y="447"/>
                </a:lnTo>
                <a:lnTo>
                  <a:pt x="552" y="447"/>
                </a:lnTo>
                <a:close/>
              </a:path>
            </a:pathLst>
          </a:custGeom>
          <a:solidFill>
            <a:srgbClr val="00768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D1817EC5-427C-4853-BB57-61EF9A50308A}"/>
              </a:ext>
            </a:extLst>
          </p:cNvPr>
          <p:cNvSpPr txBox="1">
            <a:spLocks/>
          </p:cNvSpPr>
          <p:nvPr/>
        </p:nvSpPr>
        <p:spPr>
          <a:xfrm>
            <a:off x="721583" y="3408243"/>
            <a:ext cx="3438144" cy="215444"/>
          </a:xfrm>
          <a:prstGeom prst="rect">
            <a:avLst/>
          </a:prstGeom>
        </p:spPr>
        <p:txBody>
          <a:bodyPr/>
          <a:lstStyle>
            <a:lvl1pPr marL="85725" indent="-8572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Char char=" 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11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-857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Char char=" "/>
              <a:tabLst/>
              <a:defRPr/>
            </a:pP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Obrazovanje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E73EDF2-91D3-4B5D-97C3-4E7EFD9E6552}"/>
              </a:ext>
            </a:extLst>
          </p:cNvPr>
          <p:cNvCxnSpPr/>
          <p:nvPr/>
        </p:nvCxnSpPr>
        <p:spPr>
          <a:xfrm>
            <a:off x="730143" y="3675514"/>
            <a:ext cx="3429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54B0F58-1AE2-4BE7-BC59-7B9BB1F0ECF1}"/>
              </a:ext>
            </a:extLst>
          </p:cNvPr>
          <p:cNvSpPr txBox="1"/>
          <p:nvPr/>
        </p:nvSpPr>
        <p:spPr>
          <a:xfrm>
            <a:off x="638883" y="4525984"/>
            <a:ext cx="130156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Osnovna i niža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B6AACDC-AC29-4CDD-B9FC-B0D2387CB10E}"/>
              </a:ext>
            </a:extLst>
          </p:cNvPr>
          <p:cNvSpPr txBox="1"/>
          <p:nvPr/>
        </p:nvSpPr>
        <p:spPr>
          <a:xfrm>
            <a:off x="727129" y="3920691"/>
            <a:ext cx="108197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27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57E93F0-5D2F-41F2-A0DE-0FF13D28337D}"/>
              </a:ext>
            </a:extLst>
          </p:cNvPr>
          <p:cNvCxnSpPr>
            <a:cxnSpLocks/>
          </p:cNvCxnSpPr>
          <p:nvPr/>
        </p:nvCxnSpPr>
        <p:spPr>
          <a:xfrm>
            <a:off x="1044049" y="4436912"/>
            <a:ext cx="4481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8EBA347B-3D28-47C0-BF41-74C1889C6A8C}"/>
              </a:ext>
            </a:extLst>
          </p:cNvPr>
          <p:cNvSpPr txBox="1"/>
          <p:nvPr/>
        </p:nvSpPr>
        <p:spPr>
          <a:xfrm>
            <a:off x="1905764" y="4525984"/>
            <a:ext cx="10717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Srednja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82CD691-055D-4529-9E45-EA7F60C31171}"/>
              </a:ext>
            </a:extLst>
          </p:cNvPr>
          <p:cNvSpPr txBox="1"/>
          <p:nvPr/>
        </p:nvSpPr>
        <p:spPr>
          <a:xfrm>
            <a:off x="1900641" y="3920690"/>
            <a:ext cx="1081977" cy="492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5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4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FFA97B7-5FBC-41EF-9300-6DE3C64A5C2D}"/>
              </a:ext>
            </a:extLst>
          </p:cNvPr>
          <p:cNvCxnSpPr>
            <a:cxnSpLocks/>
          </p:cNvCxnSpPr>
          <p:nvPr/>
        </p:nvCxnSpPr>
        <p:spPr>
          <a:xfrm>
            <a:off x="2217561" y="4436912"/>
            <a:ext cx="4481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54398EB9-CE82-49A1-BBA3-E073A1B03DEB}"/>
              </a:ext>
            </a:extLst>
          </p:cNvPr>
          <p:cNvSpPr txBox="1"/>
          <p:nvPr/>
        </p:nvSpPr>
        <p:spPr>
          <a:xfrm>
            <a:off x="3079275" y="4525984"/>
            <a:ext cx="10717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Viša i visoka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E0A0C2E-8686-4500-A4D7-F5883EAFEE83}"/>
              </a:ext>
            </a:extLst>
          </p:cNvPr>
          <p:cNvSpPr txBox="1"/>
          <p:nvPr/>
        </p:nvSpPr>
        <p:spPr>
          <a:xfrm>
            <a:off x="3074152" y="3920690"/>
            <a:ext cx="108197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9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2E46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2FE1BF2-DF3C-449C-820B-EC28C92C238E}"/>
              </a:ext>
            </a:extLst>
          </p:cNvPr>
          <p:cNvCxnSpPr>
            <a:cxnSpLocks/>
          </p:cNvCxnSpPr>
          <p:nvPr/>
        </p:nvCxnSpPr>
        <p:spPr>
          <a:xfrm>
            <a:off x="3391072" y="4436912"/>
            <a:ext cx="4481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989F562-0ED1-4A77-B6DB-5A763250A1BD}"/>
              </a:ext>
            </a:extLst>
          </p:cNvPr>
          <p:cNvGrpSpPr>
            <a:grpSpLocks noChangeAspect="1"/>
          </p:cNvGrpSpPr>
          <p:nvPr/>
        </p:nvGrpSpPr>
        <p:grpSpPr>
          <a:xfrm>
            <a:off x="712471" y="4973630"/>
            <a:ext cx="995181" cy="900000"/>
            <a:chOff x="3465059" y="5272078"/>
            <a:chExt cx="1126541" cy="1018796"/>
          </a:xfrm>
          <a:solidFill>
            <a:srgbClr val="2E469D"/>
          </a:solidFill>
        </p:grpSpPr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FE6AD3D-C2D0-465C-85A0-BDFB8824B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971" y="5674369"/>
              <a:ext cx="6375" cy="765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2" y="2"/>
                    <a:pt x="3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2" y="2"/>
                    <a:pt x="1" y="0"/>
                    <a:pt x="0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9342AAA2-527D-438F-BDD7-2D701EADB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347" y="5674369"/>
              <a:ext cx="7013" cy="765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1" y="4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3" y="4"/>
                    <a:pt x="3" y="5"/>
                    <a:pt x="5" y="3"/>
                  </a:cubicBezTo>
                  <a:cubicBezTo>
                    <a:pt x="5" y="2"/>
                    <a:pt x="4" y="2"/>
                    <a:pt x="4" y="0"/>
                  </a:cubicBezTo>
                  <a:cubicBezTo>
                    <a:pt x="2" y="1"/>
                    <a:pt x="0" y="3"/>
                    <a:pt x="1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8843522A-8F43-4DF9-8BBA-A78114114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971" y="5682019"/>
              <a:ext cx="6375" cy="637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1" y="4"/>
                    <a:pt x="3" y="2"/>
                    <a:pt x="4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48E67111-ED00-44B7-937C-6202E73DB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194" y="5783389"/>
              <a:ext cx="5738" cy="701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4" y="1"/>
                </a:cxn>
                <a:cxn ang="0">
                  <a:pos x="1" y="2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1" y="3"/>
                    <a:pt x="1" y="4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4"/>
                    <a:pt x="1" y="3"/>
                    <a:pt x="2" y="3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2" y="0"/>
                    <a:pt x="2" y="2"/>
                    <a:pt x="1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ED720B47-72F4-4D04-9787-6078EAB6D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360" y="5777013"/>
              <a:ext cx="14026" cy="6375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8" y="2"/>
                </a:cxn>
                <a:cxn ang="0">
                  <a:pos x="8" y="1"/>
                </a:cxn>
              </a:cxnLst>
              <a:rect l="0" t="0" r="r" b="b"/>
              <a:pathLst>
                <a:path w="9" h="4">
                  <a:moveTo>
                    <a:pt x="8" y="1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0" y="1"/>
                    <a:pt x="3" y="4"/>
                    <a:pt x="5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3"/>
                    <a:pt x="6" y="3"/>
                    <a:pt x="8" y="2"/>
                  </a:cubicBezTo>
                  <a:cubicBezTo>
                    <a:pt x="9" y="1"/>
                    <a:pt x="6" y="1"/>
                    <a:pt x="8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47">
              <a:extLst>
                <a:ext uri="{FF2B5EF4-FFF2-40B4-BE49-F238E27FC236}">
                  <a16:creationId xmlns:a16="http://schemas.microsoft.com/office/drawing/2014/main" id="{13DEE8E4-9108-4E72-B7A2-15CBC682C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780" y="5924923"/>
              <a:ext cx="6375" cy="13389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4" y="5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1" y="9"/>
                </a:cxn>
              </a:cxnLst>
              <a:rect l="0" t="0" r="r" b="b"/>
              <a:pathLst>
                <a:path w="4" h="9">
                  <a:moveTo>
                    <a:pt x="1" y="9"/>
                  </a:moveTo>
                  <a:cubicBezTo>
                    <a:pt x="2" y="8"/>
                    <a:pt x="4" y="7"/>
                    <a:pt x="4" y="5"/>
                  </a:cubicBezTo>
                  <a:cubicBezTo>
                    <a:pt x="4" y="2"/>
                    <a:pt x="3" y="0"/>
                    <a:pt x="2" y="2"/>
                  </a:cubicBezTo>
                  <a:cubicBezTo>
                    <a:pt x="3" y="6"/>
                    <a:pt x="1" y="7"/>
                    <a:pt x="0" y="6"/>
                  </a:cubicBezTo>
                  <a:cubicBezTo>
                    <a:pt x="0" y="8"/>
                    <a:pt x="1" y="8"/>
                    <a:pt x="1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48">
              <a:extLst>
                <a:ext uri="{FF2B5EF4-FFF2-40B4-BE49-F238E27FC236}">
                  <a16:creationId xmlns:a16="http://schemas.microsoft.com/office/drawing/2014/main" id="{3B8916E1-1A20-4946-803D-C1DB071CC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971" y="5924923"/>
              <a:ext cx="6375" cy="701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1" y="1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2"/>
                    <a:pt x="0" y="2"/>
                    <a:pt x="1" y="3"/>
                  </a:cubicBezTo>
                  <a:cubicBezTo>
                    <a:pt x="3" y="2"/>
                    <a:pt x="1" y="4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3" y="0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49">
              <a:extLst>
                <a:ext uri="{FF2B5EF4-FFF2-40B4-BE49-F238E27FC236}">
                  <a16:creationId xmlns:a16="http://schemas.microsoft.com/office/drawing/2014/main" id="{248F683F-1CE5-4CBF-8EBD-C79F3202E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163" y="5897509"/>
              <a:ext cx="6375" cy="765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1"/>
                  </a:cubicBezTo>
                  <a:cubicBezTo>
                    <a:pt x="4" y="3"/>
                    <a:pt x="0" y="2"/>
                    <a:pt x="1" y="4"/>
                  </a:cubicBezTo>
                  <a:cubicBezTo>
                    <a:pt x="3" y="3"/>
                    <a:pt x="3" y="5"/>
                    <a:pt x="4" y="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50">
              <a:extLst>
                <a:ext uri="{FF2B5EF4-FFF2-40B4-BE49-F238E27FC236}">
                  <a16:creationId xmlns:a16="http://schemas.microsoft.com/office/drawing/2014/main" id="{6F29BF0A-94EA-43DD-8933-9ED00210B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347" y="5945963"/>
              <a:ext cx="7013" cy="57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3"/>
                </a:cxn>
                <a:cxn ang="0">
                  <a:pos x="5" y="1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4" y="0"/>
                    <a:pt x="2" y="2"/>
                    <a:pt x="0" y="3"/>
                  </a:cubicBezTo>
                  <a:cubicBezTo>
                    <a:pt x="2" y="4"/>
                    <a:pt x="4" y="2"/>
                    <a:pt x="5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51">
              <a:extLst>
                <a:ext uri="{FF2B5EF4-FFF2-40B4-BE49-F238E27FC236}">
                  <a16:creationId xmlns:a16="http://schemas.microsoft.com/office/drawing/2014/main" id="{307713E9-7726-402E-9EE7-E67187DF0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360" y="5951700"/>
              <a:ext cx="6375" cy="76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3" y="2"/>
                    <a:pt x="1" y="2"/>
                    <a:pt x="0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52">
              <a:extLst>
                <a:ext uri="{FF2B5EF4-FFF2-40B4-BE49-F238E27FC236}">
                  <a16:creationId xmlns:a16="http://schemas.microsoft.com/office/drawing/2014/main" id="{69DB8C7B-8DBC-4593-ADE6-ABE0AA0B7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196" y="5891771"/>
              <a:ext cx="13389" cy="57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0" y="1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2" y="3"/>
                    <a:pt x="5" y="3"/>
                    <a:pt x="7" y="4"/>
                  </a:cubicBezTo>
                  <a:cubicBezTo>
                    <a:pt x="7" y="2"/>
                    <a:pt x="9" y="2"/>
                    <a:pt x="7" y="0"/>
                  </a:cubicBezTo>
                  <a:cubicBezTo>
                    <a:pt x="4" y="3"/>
                    <a:pt x="3" y="0"/>
                    <a:pt x="0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53">
              <a:extLst>
                <a:ext uri="{FF2B5EF4-FFF2-40B4-BE49-F238E27FC236}">
                  <a16:creationId xmlns:a16="http://schemas.microsoft.com/office/drawing/2014/main" id="{4662F751-F9BD-4B78-A28F-C4B68EC18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934" y="5897509"/>
              <a:ext cx="7651" cy="76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1" y="0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2" y="3"/>
                    <a:pt x="2" y="5"/>
                  </a:cubicBezTo>
                  <a:cubicBezTo>
                    <a:pt x="2" y="4"/>
                    <a:pt x="4" y="5"/>
                    <a:pt x="5" y="4"/>
                  </a:cubicBezTo>
                  <a:cubicBezTo>
                    <a:pt x="3" y="3"/>
                    <a:pt x="2" y="1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54">
              <a:extLst>
                <a:ext uri="{FF2B5EF4-FFF2-40B4-BE49-F238E27FC236}">
                  <a16:creationId xmlns:a16="http://schemas.microsoft.com/office/drawing/2014/main" id="{17D2E1B1-75C6-4515-8F51-EAA2324FA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735" y="5965089"/>
              <a:ext cx="7651" cy="76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4" y="3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2" y="1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4"/>
                    <a:pt x="2" y="5"/>
                    <a:pt x="4" y="4"/>
                  </a:cubicBezTo>
                  <a:cubicBezTo>
                    <a:pt x="2" y="2"/>
                    <a:pt x="3" y="3"/>
                    <a:pt x="4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Freeform 55">
              <a:extLst>
                <a:ext uri="{FF2B5EF4-FFF2-40B4-BE49-F238E27FC236}">
                  <a16:creationId xmlns:a16="http://schemas.microsoft.com/office/drawing/2014/main" id="{F1A8EEE5-04DE-4E66-9B05-D1BB259303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3583" y="5587025"/>
              <a:ext cx="61842" cy="189988"/>
            </a:xfrm>
            <a:custGeom>
              <a:avLst/>
              <a:gdLst/>
              <a:ahLst/>
              <a:cxnLst>
                <a:cxn ang="0">
                  <a:pos x="19" y="105"/>
                </a:cxn>
                <a:cxn ang="0">
                  <a:pos x="17" y="107"/>
                </a:cxn>
                <a:cxn ang="0">
                  <a:pos x="19" y="81"/>
                </a:cxn>
                <a:cxn ang="0">
                  <a:pos x="21" y="64"/>
                </a:cxn>
                <a:cxn ang="0">
                  <a:pos x="2" y="15"/>
                </a:cxn>
                <a:cxn ang="0">
                  <a:pos x="16" y="25"/>
                </a:cxn>
                <a:cxn ang="0">
                  <a:pos x="15" y="23"/>
                </a:cxn>
                <a:cxn ang="0">
                  <a:pos x="10" y="19"/>
                </a:cxn>
                <a:cxn ang="0">
                  <a:pos x="16" y="19"/>
                </a:cxn>
                <a:cxn ang="0">
                  <a:pos x="13" y="22"/>
                </a:cxn>
                <a:cxn ang="0">
                  <a:pos x="15" y="14"/>
                </a:cxn>
                <a:cxn ang="0">
                  <a:pos x="18" y="28"/>
                </a:cxn>
                <a:cxn ang="0">
                  <a:pos x="37" y="118"/>
                </a:cxn>
                <a:cxn ang="0">
                  <a:pos x="37" y="101"/>
                </a:cxn>
                <a:cxn ang="0">
                  <a:pos x="36" y="100"/>
                </a:cxn>
                <a:cxn ang="0">
                  <a:pos x="16" y="117"/>
                </a:cxn>
                <a:cxn ang="0">
                  <a:pos x="18" y="123"/>
                </a:cxn>
                <a:cxn ang="0">
                  <a:pos x="24" y="120"/>
                </a:cxn>
                <a:cxn ang="0">
                  <a:pos x="33" y="118"/>
                </a:cxn>
                <a:cxn ang="0">
                  <a:pos x="35" y="121"/>
                </a:cxn>
                <a:cxn ang="0">
                  <a:pos x="37" y="116"/>
                </a:cxn>
                <a:cxn ang="0">
                  <a:pos x="40" y="112"/>
                </a:cxn>
                <a:cxn ang="0">
                  <a:pos x="34" y="106"/>
                </a:cxn>
                <a:cxn ang="0">
                  <a:pos x="40" y="104"/>
                </a:cxn>
                <a:cxn ang="0">
                  <a:pos x="39" y="102"/>
                </a:cxn>
                <a:cxn ang="0">
                  <a:pos x="40" y="96"/>
                </a:cxn>
                <a:cxn ang="0">
                  <a:pos x="34" y="91"/>
                </a:cxn>
                <a:cxn ang="0">
                  <a:pos x="35" y="89"/>
                </a:cxn>
                <a:cxn ang="0">
                  <a:pos x="37" y="83"/>
                </a:cxn>
                <a:cxn ang="0">
                  <a:pos x="28" y="82"/>
                </a:cxn>
                <a:cxn ang="0">
                  <a:pos x="27" y="80"/>
                </a:cxn>
                <a:cxn ang="0">
                  <a:pos x="36" y="79"/>
                </a:cxn>
                <a:cxn ang="0">
                  <a:pos x="38" y="75"/>
                </a:cxn>
                <a:cxn ang="0">
                  <a:pos x="37" y="67"/>
                </a:cxn>
                <a:cxn ang="0">
                  <a:pos x="35" y="64"/>
                </a:cxn>
                <a:cxn ang="0">
                  <a:pos x="33" y="57"/>
                </a:cxn>
                <a:cxn ang="0">
                  <a:pos x="32" y="50"/>
                </a:cxn>
                <a:cxn ang="0">
                  <a:pos x="26" y="46"/>
                </a:cxn>
                <a:cxn ang="0">
                  <a:pos x="32" y="26"/>
                </a:cxn>
                <a:cxn ang="0">
                  <a:pos x="23" y="3"/>
                </a:cxn>
                <a:cxn ang="0">
                  <a:pos x="15" y="7"/>
                </a:cxn>
                <a:cxn ang="0">
                  <a:pos x="13" y="1"/>
                </a:cxn>
                <a:cxn ang="0">
                  <a:pos x="1" y="14"/>
                </a:cxn>
                <a:cxn ang="0">
                  <a:pos x="4" y="31"/>
                </a:cxn>
                <a:cxn ang="0">
                  <a:pos x="4" y="34"/>
                </a:cxn>
                <a:cxn ang="0">
                  <a:pos x="9" y="52"/>
                </a:cxn>
                <a:cxn ang="0">
                  <a:pos x="20" y="51"/>
                </a:cxn>
                <a:cxn ang="0">
                  <a:pos x="13" y="62"/>
                </a:cxn>
                <a:cxn ang="0">
                  <a:pos x="14" y="66"/>
                </a:cxn>
                <a:cxn ang="0">
                  <a:pos x="12" y="68"/>
                </a:cxn>
                <a:cxn ang="0">
                  <a:pos x="13" y="73"/>
                </a:cxn>
                <a:cxn ang="0">
                  <a:pos x="13" y="74"/>
                </a:cxn>
                <a:cxn ang="0">
                  <a:pos x="16" y="76"/>
                </a:cxn>
                <a:cxn ang="0">
                  <a:pos x="15" y="79"/>
                </a:cxn>
                <a:cxn ang="0">
                  <a:pos x="13" y="82"/>
                </a:cxn>
                <a:cxn ang="0">
                  <a:pos x="15" y="91"/>
                </a:cxn>
                <a:cxn ang="0">
                  <a:pos x="16" y="97"/>
                </a:cxn>
                <a:cxn ang="0">
                  <a:pos x="16" y="103"/>
                </a:cxn>
                <a:cxn ang="0">
                  <a:pos x="15" y="113"/>
                </a:cxn>
              </a:cxnLst>
              <a:rect l="0" t="0" r="r" b="b"/>
              <a:pathLst>
                <a:path w="41" h="126">
                  <a:moveTo>
                    <a:pt x="16" y="112"/>
                  </a:moveTo>
                  <a:cubicBezTo>
                    <a:pt x="16" y="111"/>
                    <a:pt x="17" y="111"/>
                    <a:pt x="17" y="110"/>
                  </a:cubicBezTo>
                  <a:cubicBezTo>
                    <a:pt x="18" y="109"/>
                    <a:pt x="17" y="111"/>
                    <a:pt x="18" y="111"/>
                  </a:cubicBezTo>
                  <a:cubicBezTo>
                    <a:pt x="18" y="112"/>
                    <a:pt x="17" y="112"/>
                    <a:pt x="16" y="112"/>
                  </a:cubicBezTo>
                  <a:close/>
                  <a:moveTo>
                    <a:pt x="17" y="107"/>
                  </a:moveTo>
                  <a:cubicBezTo>
                    <a:pt x="17" y="105"/>
                    <a:pt x="18" y="106"/>
                    <a:pt x="19" y="105"/>
                  </a:cubicBezTo>
                  <a:cubicBezTo>
                    <a:pt x="18" y="104"/>
                    <a:pt x="18" y="105"/>
                    <a:pt x="17" y="106"/>
                  </a:cubicBezTo>
                  <a:cubicBezTo>
                    <a:pt x="17" y="104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4"/>
                  </a:cubicBezTo>
                  <a:cubicBezTo>
                    <a:pt x="21" y="104"/>
                    <a:pt x="19" y="105"/>
                    <a:pt x="20" y="106"/>
                  </a:cubicBezTo>
                  <a:cubicBezTo>
                    <a:pt x="19" y="106"/>
                    <a:pt x="18" y="107"/>
                    <a:pt x="20" y="107"/>
                  </a:cubicBezTo>
                  <a:cubicBezTo>
                    <a:pt x="19" y="109"/>
                    <a:pt x="17" y="107"/>
                    <a:pt x="17" y="107"/>
                  </a:cubicBezTo>
                  <a:close/>
                  <a:moveTo>
                    <a:pt x="33" y="112"/>
                  </a:moveTo>
                  <a:cubicBezTo>
                    <a:pt x="33" y="113"/>
                    <a:pt x="33" y="114"/>
                    <a:pt x="32" y="114"/>
                  </a:cubicBezTo>
                  <a:cubicBezTo>
                    <a:pt x="32" y="114"/>
                    <a:pt x="31" y="114"/>
                    <a:pt x="31" y="11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0" y="115"/>
                    <a:pt x="31" y="112"/>
                    <a:pt x="33" y="112"/>
                  </a:cubicBezTo>
                  <a:close/>
                  <a:moveTo>
                    <a:pt x="19" y="81"/>
                  </a:moveTo>
                  <a:cubicBezTo>
                    <a:pt x="20" y="80"/>
                    <a:pt x="20" y="81"/>
                    <a:pt x="21" y="80"/>
                  </a:cubicBezTo>
                  <a:cubicBezTo>
                    <a:pt x="21" y="81"/>
                    <a:pt x="19" y="82"/>
                    <a:pt x="19" y="81"/>
                  </a:cubicBezTo>
                  <a:close/>
                  <a:moveTo>
                    <a:pt x="13" y="71"/>
                  </a:moveTo>
                  <a:cubicBezTo>
                    <a:pt x="11" y="70"/>
                    <a:pt x="13" y="69"/>
                    <a:pt x="14" y="69"/>
                  </a:cubicBezTo>
                  <a:cubicBezTo>
                    <a:pt x="14" y="70"/>
                    <a:pt x="13" y="70"/>
                    <a:pt x="13" y="71"/>
                  </a:cubicBezTo>
                  <a:close/>
                  <a:moveTo>
                    <a:pt x="21" y="64"/>
                  </a:moveTo>
                  <a:cubicBezTo>
                    <a:pt x="22" y="64"/>
                    <a:pt x="22" y="64"/>
                    <a:pt x="23" y="63"/>
                  </a:cubicBezTo>
                  <a:cubicBezTo>
                    <a:pt x="23" y="65"/>
                    <a:pt x="20" y="65"/>
                    <a:pt x="21" y="66"/>
                  </a:cubicBezTo>
                  <a:cubicBezTo>
                    <a:pt x="20" y="66"/>
                    <a:pt x="22" y="65"/>
                    <a:pt x="21" y="64"/>
                  </a:cubicBezTo>
                  <a:close/>
                  <a:moveTo>
                    <a:pt x="3" y="16"/>
                  </a:moveTo>
                  <a:cubicBezTo>
                    <a:pt x="2" y="17"/>
                    <a:pt x="2" y="16"/>
                    <a:pt x="2" y="16"/>
                  </a:cubicBezTo>
                  <a:cubicBezTo>
                    <a:pt x="1" y="16"/>
                    <a:pt x="1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lose/>
                  <a:moveTo>
                    <a:pt x="16" y="23"/>
                  </a:moveTo>
                  <a:cubicBezTo>
                    <a:pt x="16" y="24"/>
                    <a:pt x="15" y="24"/>
                    <a:pt x="16" y="25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7"/>
                    <a:pt x="15" y="25"/>
                    <a:pt x="16" y="25"/>
                  </a:cubicBezTo>
                  <a:cubicBezTo>
                    <a:pt x="16" y="26"/>
                    <a:pt x="16" y="27"/>
                    <a:pt x="17" y="27"/>
                  </a:cubicBezTo>
                  <a:cubicBezTo>
                    <a:pt x="16" y="27"/>
                    <a:pt x="15" y="27"/>
                    <a:pt x="15" y="26"/>
                  </a:cubicBezTo>
                  <a:cubicBezTo>
                    <a:pt x="15" y="28"/>
                    <a:pt x="17" y="29"/>
                    <a:pt x="17" y="30"/>
                  </a:cubicBezTo>
                  <a:cubicBezTo>
                    <a:pt x="15" y="29"/>
                    <a:pt x="14" y="27"/>
                    <a:pt x="14" y="25"/>
                  </a:cubicBezTo>
                  <a:cubicBezTo>
                    <a:pt x="15" y="24"/>
                    <a:pt x="15" y="25"/>
                    <a:pt x="16" y="24"/>
                  </a:cubicBezTo>
                  <a:cubicBezTo>
                    <a:pt x="15" y="24"/>
                    <a:pt x="16" y="23"/>
                    <a:pt x="15" y="23"/>
                  </a:cubicBezTo>
                  <a:cubicBezTo>
                    <a:pt x="14" y="24"/>
                    <a:pt x="13" y="25"/>
                    <a:pt x="13" y="27"/>
                  </a:cubicBezTo>
                  <a:cubicBezTo>
                    <a:pt x="13" y="25"/>
                    <a:pt x="14" y="22"/>
                    <a:pt x="16" y="23"/>
                  </a:cubicBezTo>
                  <a:close/>
                  <a:moveTo>
                    <a:pt x="14" y="19"/>
                  </a:moveTo>
                  <a:cubicBezTo>
                    <a:pt x="13" y="19"/>
                    <a:pt x="11" y="19"/>
                    <a:pt x="13" y="18"/>
                  </a:cubicBezTo>
                  <a:cubicBezTo>
                    <a:pt x="13" y="18"/>
                    <a:pt x="12" y="19"/>
                    <a:pt x="12" y="18"/>
                  </a:cubicBezTo>
                  <a:cubicBezTo>
                    <a:pt x="11" y="18"/>
                    <a:pt x="11" y="19"/>
                    <a:pt x="10" y="19"/>
                  </a:cubicBezTo>
                  <a:cubicBezTo>
                    <a:pt x="10" y="18"/>
                    <a:pt x="13" y="16"/>
                    <a:pt x="13" y="18"/>
                  </a:cubicBezTo>
                  <a:cubicBezTo>
                    <a:pt x="14" y="17"/>
                    <a:pt x="13" y="16"/>
                    <a:pt x="13" y="17"/>
                  </a:cubicBezTo>
                  <a:cubicBezTo>
                    <a:pt x="13" y="16"/>
                    <a:pt x="15" y="16"/>
                    <a:pt x="15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5" y="18"/>
                    <a:pt x="15" y="18"/>
                    <a:pt x="14" y="18"/>
                  </a:cubicBezTo>
                  <a:cubicBezTo>
                    <a:pt x="15" y="18"/>
                    <a:pt x="15" y="19"/>
                    <a:pt x="16" y="19"/>
                  </a:cubicBezTo>
                  <a:cubicBezTo>
                    <a:pt x="16" y="20"/>
                    <a:pt x="15" y="19"/>
                    <a:pt x="14" y="19"/>
                  </a:cubicBezTo>
                  <a:cubicBezTo>
                    <a:pt x="15" y="20"/>
                    <a:pt x="16" y="20"/>
                    <a:pt x="17" y="21"/>
                  </a:cubicBezTo>
                  <a:cubicBezTo>
                    <a:pt x="16" y="21"/>
                    <a:pt x="16" y="21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4" y="21"/>
                    <a:pt x="13" y="20"/>
                  </a:cubicBezTo>
                  <a:cubicBezTo>
                    <a:pt x="11" y="23"/>
                    <a:pt x="11" y="21"/>
                    <a:pt x="14" y="19"/>
                  </a:cubicBezTo>
                  <a:close/>
                  <a:moveTo>
                    <a:pt x="13" y="15"/>
                  </a:moveTo>
                  <a:cubicBezTo>
                    <a:pt x="13" y="15"/>
                    <a:pt x="14" y="14"/>
                    <a:pt x="14" y="15"/>
                  </a:cubicBezTo>
                  <a:cubicBezTo>
                    <a:pt x="14" y="14"/>
                    <a:pt x="14" y="13"/>
                    <a:pt x="16" y="13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5"/>
                    <a:pt x="16" y="15"/>
                    <a:pt x="16" y="16"/>
                  </a:cubicBezTo>
                  <a:cubicBezTo>
                    <a:pt x="14" y="15"/>
                    <a:pt x="12" y="15"/>
                    <a:pt x="15" y="16"/>
                  </a:cubicBezTo>
                  <a:cubicBezTo>
                    <a:pt x="14" y="17"/>
                    <a:pt x="13" y="15"/>
                    <a:pt x="11" y="16"/>
                  </a:cubicBezTo>
                  <a:cubicBezTo>
                    <a:pt x="11" y="15"/>
                    <a:pt x="13" y="16"/>
                    <a:pt x="13" y="15"/>
                  </a:cubicBezTo>
                  <a:close/>
                  <a:moveTo>
                    <a:pt x="18" y="30"/>
                  </a:moveTo>
                  <a:cubicBezTo>
                    <a:pt x="17" y="30"/>
                    <a:pt x="18" y="29"/>
                    <a:pt x="18" y="28"/>
                  </a:cubicBezTo>
                  <a:cubicBezTo>
                    <a:pt x="19" y="28"/>
                    <a:pt x="19" y="30"/>
                    <a:pt x="18" y="30"/>
                  </a:cubicBezTo>
                  <a:close/>
                  <a:moveTo>
                    <a:pt x="17" y="34"/>
                  </a:moveTo>
                  <a:cubicBezTo>
                    <a:pt x="17" y="34"/>
                    <a:pt x="16" y="34"/>
                    <a:pt x="16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7" y="34"/>
                  </a:cubicBezTo>
                  <a:close/>
                  <a:moveTo>
                    <a:pt x="37" y="118"/>
                  </a:moveTo>
                  <a:cubicBezTo>
                    <a:pt x="38" y="117"/>
                    <a:pt x="38" y="118"/>
                    <a:pt x="38" y="118"/>
                  </a:cubicBezTo>
                  <a:cubicBezTo>
                    <a:pt x="38" y="119"/>
                    <a:pt x="37" y="119"/>
                    <a:pt x="37" y="119"/>
                  </a:cubicBezTo>
                  <a:cubicBezTo>
                    <a:pt x="37" y="119"/>
                    <a:pt x="37" y="118"/>
                    <a:pt x="37" y="118"/>
                  </a:cubicBezTo>
                  <a:close/>
                  <a:moveTo>
                    <a:pt x="37" y="101"/>
                  </a:moveTo>
                  <a:cubicBezTo>
                    <a:pt x="38" y="102"/>
                    <a:pt x="36" y="102"/>
                    <a:pt x="35" y="102"/>
                  </a:cubicBezTo>
                  <a:cubicBezTo>
                    <a:pt x="35" y="101"/>
                    <a:pt x="37" y="102"/>
                    <a:pt x="37" y="101"/>
                  </a:cubicBezTo>
                  <a:close/>
                  <a:moveTo>
                    <a:pt x="35" y="95"/>
                  </a:moveTo>
                  <a:cubicBezTo>
                    <a:pt x="34" y="94"/>
                    <a:pt x="33" y="94"/>
                    <a:pt x="33" y="94"/>
                  </a:cubicBezTo>
                  <a:cubicBezTo>
                    <a:pt x="33" y="94"/>
                    <a:pt x="35" y="93"/>
                    <a:pt x="35" y="95"/>
                  </a:cubicBezTo>
                  <a:close/>
                  <a:moveTo>
                    <a:pt x="37" y="98"/>
                  </a:moveTo>
                  <a:cubicBezTo>
                    <a:pt x="37" y="99"/>
                    <a:pt x="37" y="99"/>
                    <a:pt x="38" y="99"/>
                  </a:cubicBezTo>
                  <a:cubicBezTo>
                    <a:pt x="37" y="100"/>
                    <a:pt x="37" y="99"/>
                    <a:pt x="36" y="100"/>
                  </a:cubicBezTo>
                  <a:cubicBezTo>
                    <a:pt x="36" y="99"/>
                    <a:pt x="37" y="99"/>
                    <a:pt x="37" y="98"/>
                  </a:cubicBezTo>
                  <a:close/>
                  <a:moveTo>
                    <a:pt x="19" y="115"/>
                  </a:moveTo>
                  <a:cubicBezTo>
                    <a:pt x="18" y="115"/>
                    <a:pt x="17" y="115"/>
                    <a:pt x="17" y="116"/>
                  </a:cubicBezTo>
                  <a:cubicBezTo>
                    <a:pt x="18" y="116"/>
                    <a:pt x="19" y="117"/>
                    <a:pt x="19" y="118"/>
                  </a:cubicBezTo>
                  <a:cubicBezTo>
                    <a:pt x="18" y="118"/>
                    <a:pt x="17" y="117"/>
                    <a:pt x="16" y="117"/>
                  </a:cubicBezTo>
                  <a:cubicBezTo>
                    <a:pt x="17" y="117"/>
                    <a:pt x="17" y="117"/>
                    <a:pt x="16" y="117"/>
                  </a:cubicBezTo>
                  <a:cubicBezTo>
                    <a:pt x="16" y="117"/>
                    <a:pt x="16" y="118"/>
                    <a:pt x="16" y="118"/>
                  </a:cubicBezTo>
                  <a:cubicBezTo>
                    <a:pt x="17" y="118"/>
                    <a:pt x="17" y="118"/>
                    <a:pt x="17" y="119"/>
                  </a:cubicBezTo>
                  <a:cubicBezTo>
                    <a:pt x="17" y="119"/>
                    <a:pt x="19" y="118"/>
                    <a:pt x="19" y="119"/>
                  </a:cubicBezTo>
                  <a:cubicBezTo>
                    <a:pt x="18" y="120"/>
                    <a:pt x="17" y="119"/>
                    <a:pt x="17" y="120"/>
                  </a:cubicBezTo>
                  <a:cubicBezTo>
                    <a:pt x="18" y="120"/>
                    <a:pt x="19" y="120"/>
                    <a:pt x="20" y="121"/>
                  </a:cubicBezTo>
                  <a:cubicBezTo>
                    <a:pt x="19" y="122"/>
                    <a:pt x="19" y="122"/>
                    <a:pt x="18" y="123"/>
                  </a:cubicBezTo>
                  <a:cubicBezTo>
                    <a:pt x="19" y="123"/>
                    <a:pt x="19" y="124"/>
                    <a:pt x="20" y="125"/>
                  </a:cubicBezTo>
                  <a:cubicBezTo>
                    <a:pt x="21" y="124"/>
                    <a:pt x="22" y="126"/>
                    <a:pt x="22" y="124"/>
                  </a:cubicBezTo>
                  <a:cubicBezTo>
                    <a:pt x="21" y="124"/>
                    <a:pt x="22" y="123"/>
                    <a:pt x="23" y="123"/>
                  </a:cubicBezTo>
                  <a:cubicBezTo>
                    <a:pt x="23" y="122"/>
                    <a:pt x="23" y="122"/>
                    <a:pt x="23" y="121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1"/>
                    <a:pt x="24" y="120"/>
                    <a:pt x="24" y="120"/>
                  </a:cubicBezTo>
                  <a:cubicBezTo>
                    <a:pt x="25" y="120"/>
                    <a:pt x="25" y="121"/>
                    <a:pt x="26" y="122"/>
                  </a:cubicBezTo>
                  <a:cubicBezTo>
                    <a:pt x="26" y="122"/>
                    <a:pt x="28" y="123"/>
                    <a:pt x="28" y="122"/>
                  </a:cubicBezTo>
                  <a:cubicBezTo>
                    <a:pt x="26" y="122"/>
                    <a:pt x="28" y="120"/>
                    <a:pt x="26" y="119"/>
                  </a:cubicBezTo>
                  <a:cubicBezTo>
                    <a:pt x="28" y="118"/>
                    <a:pt x="28" y="119"/>
                    <a:pt x="29" y="119"/>
                  </a:cubicBezTo>
                  <a:cubicBezTo>
                    <a:pt x="30" y="117"/>
                    <a:pt x="31" y="117"/>
                    <a:pt x="32" y="116"/>
                  </a:cubicBezTo>
                  <a:cubicBezTo>
                    <a:pt x="32" y="117"/>
                    <a:pt x="32" y="117"/>
                    <a:pt x="33" y="118"/>
                  </a:cubicBezTo>
                  <a:cubicBezTo>
                    <a:pt x="32" y="117"/>
                    <a:pt x="31" y="119"/>
                    <a:pt x="32" y="118"/>
                  </a:cubicBezTo>
                  <a:cubicBezTo>
                    <a:pt x="32" y="118"/>
                    <a:pt x="33" y="118"/>
                    <a:pt x="34" y="117"/>
                  </a:cubicBezTo>
                  <a:cubicBezTo>
                    <a:pt x="34" y="117"/>
                    <a:pt x="33" y="116"/>
                    <a:pt x="34" y="116"/>
                  </a:cubicBezTo>
                  <a:cubicBezTo>
                    <a:pt x="36" y="116"/>
                    <a:pt x="34" y="117"/>
                    <a:pt x="36" y="118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0"/>
                    <a:pt x="35" y="120"/>
                    <a:pt x="35" y="121"/>
                  </a:cubicBezTo>
                  <a:cubicBezTo>
                    <a:pt x="37" y="120"/>
                    <a:pt x="37" y="120"/>
                    <a:pt x="38" y="120"/>
                  </a:cubicBezTo>
                  <a:cubicBezTo>
                    <a:pt x="38" y="120"/>
                    <a:pt x="37" y="120"/>
                    <a:pt x="37" y="120"/>
                  </a:cubicBezTo>
                  <a:cubicBezTo>
                    <a:pt x="38" y="120"/>
                    <a:pt x="38" y="122"/>
                    <a:pt x="39" y="121"/>
                  </a:cubicBezTo>
                  <a:cubicBezTo>
                    <a:pt x="39" y="119"/>
                    <a:pt x="39" y="118"/>
                    <a:pt x="39" y="116"/>
                  </a:cubicBezTo>
                  <a:cubicBezTo>
                    <a:pt x="39" y="116"/>
                    <a:pt x="37" y="117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8" y="116"/>
                    <a:pt x="38" y="115"/>
                    <a:pt x="38" y="114"/>
                  </a:cubicBezTo>
                  <a:cubicBezTo>
                    <a:pt x="39" y="115"/>
                    <a:pt x="40" y="114"/>
                    <a:pt x="40" y="113"/>
                  </a:cubicBezTo>
                  <a:cubicBezTo>
                    <a:pt x="38" y="113"/>
                    <a:pt x="36" y="114"/>
                    <a:pt x="35" y="113"/>
                  </a:cubicBezTo>
                  <a:cubicBezTo>
                    <a:pt x="35" y="113"/>
                    <a:pt x="35" y="112"/>
                    <a:pt x="35" y="112"/>
                  </a:cubicBezTo>
                  <a:cubicBezTo>
                    <a:pt x="37" y="113"/>
                    <a:pt x="37" y="111"/>
                    <a:pt x="39" y="111"/>
                  </a:cubicBezTo>
                  <a:cubicBezTo>
                    <a:pt x="39" y="111"/>
                    <a:pt x="39" y="112"/>
                    <a:pt x="40" y="112"/>
                  </a:cubicBezTo>
                  <a:cubicBezTo>
                    <a:pt x="39" y="110"/>
                    <a:pt x="38" y="111"/>
                    <a:pt x="38" y="110"/>
                  </a:cubicBezTo>
                  <a:cubicBezTo>
                    <a:pt x="37" y="110"/>
                    <a:pt x="37" y="111"/>
                    <a:pt x="36" y="111"/>
                  </a:cubicBezTo>
                  <a:cubicBezTo>
                    <a:pt x="37" y="109"/>
                    <a:pt x="34" y="109"/>
                    <a:pt x="34" y="108"/>
                  </a:cubicBezTo>
                  <a:cubicBezTo>
                    <a:pt x="35" y="108"/>
                    <a:pt x="35" y="108"/>
                    <a:pt x="36" y="108"/>
                  </a:cubicBezTo>
                  <a:cubicBezTo>
                    <a:pt x="35" y="107"/>
                    <a:pt x="35" y="106"/>
                    <a:pt x="35" y="106"/>
                  </a:cubicBezTo>
                  <a:cubicBezTo>
                    <a:pt x="35" y="106"/>
                    <a:pt x="34" y="106"/>
                    <a:pt x="34" y="106"/>
                  </a:cubicBezTo>
                  <a:cubicBezTo>
                    <a:pt x="36" y="105"/>
                    <a:pt x="33" y="105"/>
                    <a:pt x="34" y="104"/>
                  </a:cubicBezTo>
                  <a:cubicBezTo>
                    <a:pt x="35" y="104"/>
                    <a:pt x="36" y="106"/>
                    <a:pt x="36" y="107"/>
                  </a:cubicBezTo>
                  <a:cubicBezTo>
                    <a:pt x="38" y="106"/>
                    <a:pt x="39" y="109"/>
                    <a:pt x="40" y="108"/>
                  </a:cubicBezTo>
                  <a:cubicBezTo>
                    <a:pt x="39" y="107"/>
                    <a:pt x="39" y="107"/>
                    <a:pt x="38" y="106"/>
                  </a:cubicBezTo>
                  <a:cubicBezTo>
                    <a:pt x="39" y="105"/>
                    <a:pt x="39" y="106"/>
                    <a:pt x="41" y="106"/>
                  </a:cubicBezTo>
                  <a:cubicBezTo>
                    <a:pt x="41" y="105"/>
                    <a:pt x="40" y="104"/>
                    <a:pt x="40" y="104"/>
                  </a:cubicBezTo>
                  <a:cubicBezTo>
                    <a:pt x="39" y="106"/>
                    <a:pt x="38" y="105"/>
                    <a:pt x="36" y="105"/>
                  </a:cubicBezTo>
                  <a:cubicBezTo>
                    <a:pt x="36" y="105"/>
                    <a:pt x="37" y="104"/>
                    <a:pt x="37" y="104"/>
                  </a:cubicBezTo>
                  <a:cubicBezTo>
                    <a:pt x="38" y="103"/>
                    <a:pt x="39" y="105"/>
                    <a:pt x="39" y="104"/>
                  </a:cubicBezTo>
                  <a:cubicBezTo>
                    <a:pt x="38" y="104"/>
                    <a:pt x="38" y="104"/>
                    <a:pt x="37" y="103"/>
                  </a:cubicBezTo>
                  <a:cubicBezTo>
                    <a:pt x="38" y="102"/>
                    <a:pt x="40" y="104"/>
                    <a:pt x="40" y="103"/>
                  </a:cubicBezTo>
                  <a:cubicBezTo>
                    <a:pt x="39" y="103"/>
                    <a:pt x="41" y="102"/>
                    <a:pt x="39" y="102"/>
                  </a:cubicBezTo>
                  <a:cubicBezTo>
                    <a:pt x="39" y="102"/>
                    <a:pt x="39" y="102"/>
                    <a:pt x="39" y="103"/>
                  </a:cubicBezTo>
                  <a:cubicBezTo>
                    <a:pt x="39" y="101"/>
                    <a:pt x="38" y="102"/>
                    <a:pt x="38" y="101"/>
                  </a:cubicBezTo>
                  <a:cubicBezTo>
                    <a:pt x="38" y="100"/>
                    <a:pt x="36" y="102"/>
                    <a:pt x="36" y="100"/>
                  </a:cubicBezTo>
                  <a:cubicBezTo>
                    <a:pt x="37" y="100"/>
                    <a:pt x="40" y="100"/>
                    <a:pt x="41" y="99"/>
                  </a:cubicBezTo>
                  <a:cubicBezTo>
                    <a:pt x="40" y="99"/>
                    <a:pt x="39" y="100"/>
                    <a:pt x="38" y="98"/>
                  </a:cubicBezTo>
                  <a:cubicBezTo>
                    <a:pt x="39" y="97"/>
                    <a:pt x="41" y="96"/>
                    <a:pt x="40" y="96"/>
                  </a:cubicBezTo>
                  <a:cubicBezTo>
                    <a:pt x="39" y="97"/>
                    <a:pt x="38" y="97"/>
                    <a:pt x="38" y="96"/>
                  </a:cubicBezTo>
                  <a:cubicBezTo>
                    <a:pt x="38" y="96"/>
                    <a:pt x="39" y="96"/>
                    <a:pt x="39" y="95"/>
                  </a:cubicBezTo>
                  <a:cubicBezTo>
                    <a:pt x="39" y="95"/>
                    <a:pt x="37" y="96"/>
                    <a:pt x="37" y="95"/>
                  </a:cubicBezTo>
                  <a:cubicBezTo>
                    <a:pt x="38" y="95"/>
                    <a:pt x="38" y="95"/>
                    <a:pt x="39" y="95"/>
                  </a:cubicBezTo>
                  <a:cubicBezTo>
                    <a:pt x="37" y="94"/>
                    <a:pt x="35" y="93"/>
                    <a:pt x="36" y="92"/>
                  </a:cubicBezTo>
                  <a:cubicBezTo>
                    <a:pt x="35" y="93"/>
                    <a:pt x="34" y="92"/>
                    <a:pt x="34" y="91"/>
                  </a:cubicBezTo>
                  <a:cubicBezTo>
                    <a:pt x="35" y="91"/>
                    <a:pt x="35" y="89"/>
                    <a:pt x="34" y="89"/>
                  </a:cubicBezTo>
                  <a:cubicBezTo>
                    <a:pt x="35" y="90"/>
                    <a:pt x="33" y="91"/>
                    <a:pt x="33" y="90"/>
                  </a:cubicBezTo>
                  <a:cubicBezTo>
                    <a:pt x="33" y="90"/>
                    <a:pt x="33" y="90"/>
                    <a:pt x="33" y="89"/>
                  </a:cubicBezTo>
                  <a:cubicBezTo>
                    <a:pt x="34" y="89"/>
                    <a:pt x="33" y="88"/>
                    <a:pt x="33" y="88"/>
                  </a:cubicBezTo>
                  <a:cubicBezTo>
                    <a:pt x="34" y="88"/>
                    <a:pt x="33" y="87"/>
                    <a:pt x="34" y="87"/>
                  </a:cubicBezTo>
                  <a:cubicBezTo>
                    <a:pt x="34" y="88"/>
                    <a:pt x="33" y="89"/>
                    <a:pt x="35" y="89"/>
                  </a:cubicBezTo>
                  <a:cubicBezTo>
                    <a:pt x="35" y="88"/>
                    <a:pt x="37" y="89"/>
                    <a:pt x="36" y="87"/>
                  </a:cubicBezTo>
                  <a:cubicBezTo>
                    <a:pt x="35" y="86"/>
                    <a:pt x="34" y="88"/>
                    <a:pt x="34" y="86"/>
                  </a:cubicBezTo>
                  <a:cubicBezTo>
                    <a:pt x="35" y="86"/>
                    <a:pt x="35" y="86"/>
                    <a:pt x="36" y="85"/>
                  </a:cubicBezTo>
                  <a:cubicBezTo>
                    <a:pt x="36" y="86"/>
                    <a:pt x="37" y="86"/>
                    <a:pt x="38" y="86"/>
                  </a:cubicBezTo>
                  <a:cubicBezTo>
                    <a:pt x="38" y="84"/>
                    <a:pt x="37" y="84"/>
                    <a:pt x="38" y="83"/>
                  </a:cubicBezTo>
                  <a:cubicBezTo>
                    <a:pt x="37" y="84"/>
                    <a:pt x="37" y="83"/>
                    <a:pt x="37" y="83"/>
                  </a:cubicBezTo>
                  <a:cubicBezTo>
                    <a:pt x="35" y="84"/>
                    <a:pt x="33" y="85"/>
                    <a:pt x="31" y="84"/>
                  </a:cubicBezTo>
                  <a:cubicBezTo>
                    <a:pt x="31" y="83"/>
                    <a:pt x="31" y="83"/>
                    <a:pt x="32" y="82"/>
                  </a:cubicBezTo>
                  <a:cubicBezTo>
                    <a:pt x="32" y="82"/>
                    <a:pt x="32" y="83"/>
                    <a:pt x="33" y="82"/>
                  </a:cubicBezTo>
                  <a:cubicBezTo>
                    <a:pt x="32" y="81"/>
                    <a:pt x="30" y="82"/>
                    <a:pt x="31" y="83"/>
                  </a:cubicBezTo>
                  <a:cubicBezTo>
                    <a:pt x="30" y="83"/>
                    <a:pt x="30" y="84"/>
                    <a:pt x="29" y="83"/>
                  </a:cubicBezTo>
                  <a:cubicBezTo>
                    <a:pt x="30" y="83"/>
                    <a:pt x="28" y="81"/>
                    <a:pt x="28" y="82"/>
                  </a:cubicBezTo>
                  <a:cubicBezTo>
                    <a:pt x="28" y="82"/>
                    <a:pt x="28" y="83"/>
                    <a:pt x="28" y="83"/>
                  </a:cubicBezTo>
                  <a:cubicBezTo>
                    <a:pt x="26" y="83"/>
                    <a:pt x="23" y="83"/>
                    <a:pt x="21" y="83"/>
                  </a:cubicBezTo>
                  <a:cubicBezTo>
                    <a:pt x="21" y="81"/>
                    <a:pt x="23" y="79"/>
                    <a:pt x="24" y="79"/>
                  </a:cubicBezTo>
                  <a:cubicBezTo>
                    <a:pt x="24" y="80"/>
                    <a:pt x="23" y="80"/>
                    <a:pt x="23" y="81"/>
                  </a:cubicBezTo>
                  <a:cubicBezTo>
                    <a:pt x="24" y="80"/>
                    <a:pt x="24" y="81"/>
                    <a:pt x="26" y="81"/>
                  </a:cubicBezTo>
                  <a:cubicBezTo>
                    <a:pt x="26" y="80"/>
                    <a:pt x="26" y="81"/>
                    <a:pt x="27" y="80"/>
                  </a:cubicBezTo>
                  <a:cubicBezTo>
                    <a:pt x="28" y="81"/>
                    <a:pt x="26" y="81"/>
                    <a:pt x="26" y="82"/>
                  </a:cubicBezTo>
                  <a:cubicBezTo>
                    <a:pt x="27" y="81"/>
                    <a:pt x="27" y="82"/>
                    <a:pt x="28" y="83"/>
                  </a:cubicBezTo>
                  <a:cubicBezTo>
                    <a:pt x="28" y="80"/>
                    <a:pt x="31" y="83"/>
                    <a:pt x="32" y="79"/>
                  </a:cubicBezTo>
                  <a:cubicBezTo>
                    <a:pt x="32" y="81"/>
                    <a:pt x="33" y="81"/>
                    <a:pt x="33" y="83"/>
                  </a:cubicBezTo>
                  <a:cubicBezTo>
                    <a:pt x="35" y="81"/>
                    <a:pt x="35" y="82"/>
                    <a:pt x="37" y="81"/>
                  </a:cubicBezTo>
                  <a:cubicBezTo>
                    <a:pt x="37" y="80"/>
                    <a:pt x="37" y="80"/>
                    <a:pt x="36" y="79"/>
                  </a:cubicBezTo>
                  <a:cubicBezTo>
                    <a:pt x="37" y="79"/>
                    <a:pt x="37" y="79"/>
                    <a:pt x="37" y="78"/>
                  </a:cubicBezTo>
                  <a:cubicBezTo>
                    <a:pt x="36" y="78"/>
                    <a:pt x="38" y="77"/>
                    <a:pt x="37" y="77"/>
                  </a:cubicBezTo>
                  <a:cubicBezTo>
                    <a:pt x="37" y="78"/>
                    <a:pt x="35" y="78"/>
                    <a:pt x="35" y="78"/>
                  </a:cubicBezTo>
                  <a:cubicBezTo>
                    <a:pt x="35" y="78"/>
                    <a:pt x="37" y="76"/>
                    <a:pt x="38" y="76"/>
                  </a:cubicBezTo>
                  <a:cubicBezTo>
                    <a:pt x="38" y="75"/>
                    <a:pt x="37" y="76"/>
                    <a:pt x="37" y="75"/>
                  </a:cubicBezTo>
                  <a:cubicBezTo>
                    <a:pt x="37" y="75"/>
                    <a:pt x="37" y="75"/>
                    <a:pt x="38" y="75"/>
                  </a:cubicBezTo>
                  <a:cubicBezTo>
                    <a:pt x="37" y="74"/>
                    <a:pt x="36" y="74"/>
                    <a:pt x="36" y="73"/>
                  </a:cubicBezTo>
                  <a:cubicBezTo>
                    <a:pt x="36" y="72"/>
                    <a:pt x="37" y="74"/>
                    <a:pt x="37" y="72"/>
                  </a:cubicBezTo>
                  <a:cubicBezTo>
                    <a:pt x="36" y="73"/>
                    <a:pt x="37" y="72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0"/>
                    <a:pt x="36" y="71"/>
                    <a:pt x="35" y="70"/>
                  </a:cubicBezTo>
                  <a:cubicBezTo>
                    <a:pt x="36" y="69"/>
                    <a:pt x="36" y="67"/>
                    <a:pt x="37" y="67"/>
                  </a:cubicBezTo>
                  <a:cubicBezTo>
                    <a:pt x="35" y="67"/>
                    <a:pt x="36" y="67"/>
                    <a:pt x="36" y="66"/>
                  </a:cubicBezTo>
                  <a:cubicBezTo>
                    <a:pt x="35" y="65"/>
                    <a:pt x="35" y="67"/>
                    <a:pt x="34" y="66"/>
                  </a:cubicBezTo>
                  <a:cubicBezTo>
                    <a:pt x="34" y="66"/>
                    <a:pt x="34" y="65"/>
                    <a:pt x="34" y="65"/>
                  </a:cubicBezTo>
                  <a:cubicBezTo>
                    <a:pt x="35" y="65"/>
                    <a:pt x="35" y="65"/>
                    <a:pt x="36" y="65"/>
                  </a:cubicBezTo>
                  <a:cubicBezTo>
                    <a:pt x="36" y="64"/>
                    <a:pt x="36" y="63"/>
                    <a:pt x="35" y="63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4" y="63"/>
                    <a:pt x="34" y="62"/>
                  </a:cubicBezTo>
                  <a:cubicBezTo>
                    <a:pt x="35" y="62"/>
                    <a:pt x="35" y="63"/>
                    <a:pt x="35" y="62"/>
                  </a:cubicBezTo>
                  <a:cubicBezTo>
                    <a:pt x="35" y="60"/>
                    <a:pt x="34" y="61"/>
                    <a:pt x="33" y="61"/>
                  </a:cubicBezTo>
                  <a:cubicBezTo>
                    <a:pt x="33" y="60"/>
                    <a:pt x="35" y="60"/>
                    <a:pt x="34" y="59"/>
                  </a:cubicBezTo>
                  <a:cubicBezTo>
                    <a:pt x="34" y="58"/>
                    <a:pt x="33" y="59"/>
                    <a:pt x="33" y="58"/>
                  </a:cubicBezTo>
                  <a:cubicBezTo>
                    <a:pt x="33" y="58"/>
                    <a:pt x="33" y="57"/>
                    <a:pt x="33" y="57"/>
                  </a:cubicBezTo>
                  <a:cubicBezTo>
                    <a:pt x="33" y="57"/>
                    <a:pt x="34" y="58"/>
                    <a:pt x="34" y="58"/>
                  </a:cubicBezTo>
                  <a:cubicBezTo>
                    <a:pt x="34" y="57"/>
                    <a:pt x="35" y="56"/>
                    <a:pt x="34" y="55"/>
                  </a:cubicBezTo>
                  <a:cubicBezTo>
                    <a:pt x="33" y="55"/>
                    <a:pt x="33" y="55"/>
                    <a:pt x="32" y="54"/>
                  </a:cubicBezTo>
                  <a:cubicBezTo>
                    <a:pt x="34" y="53"/>
                    <a:pt x="32" y="54"/>
                    <a:pt x="32" y="53"/>
                  </a:cubicBezTo>
                  <a:cubicBezTo>
                    <a:pt x="32" y="53"/>
                    <a:pt x="33" y="52"/>
                    <a:pt x="33" y="52"/>
                  </a:cubicBezTo>
                  <a:cubicBezTo>
                    <a:pt x="33" y="50"/>
                    <a:pt x="31" y="51"/>
                    <a:pt x="32" y="50"/>
                  </a:cubicBezTo>
                  <a:cubicBezTo>
                    <a:pt x="32" y="49"/>
                    <a:pt x="33" y="50"/>
                    <a:pt x="33" y="50"/>
                  </a:cubicBezTo>
                  <a:cubicBezTo>
                    <a:pt x="33" y="49"/>
                    <a:pt x="33" y="48"/>
                    <a:pt x="32" y="48"/>
                  </a:cubicBezTo>
                  <a:cubicBezTo>
                    <a:pt x="32" y="48"/>
                    <a:pt x="31" y="49"/>
                    <a:pt x="30" y="47"/>
                  </a:cubicBezTo>
                  <a:cubicBezTo>
                    <a:pt x="30" y="47"/>
                    <a:pt x="31" y="48"/>
                    <a:pt x="29" y="49"/>
                  </a:cubicBezTo>
                  <a:cubicBezTo>
                    <a:pt x="29" y="48"/>
                    <a:pt x="30" y="47"/>
                    <a:pt x="29" y="46"/>
                  </a:cubicBezTo>
                  <a:cubicBezTo>
                    <a:pt x="28" y="47"/>
                    <a:pt x="27" y="46"/>
                    <a:pt x="26" y="46"/>
                  </a:cubicBezTo>
                  <a:cubicBezTo>
                    <a:pt x="27" y="45"/>
                    <a:pt x="27" y="44"/>
                    <a:pt x="28" y="43"/>
                  </a:cubicBezTo>
                  <a:cubicBezTo>
                    <a:pt x="28" y="44"/>
                    <a:pt x="30" y="44"/>
                    <a:pt x="30" y="44"/>
                  </a:cubicBezTo>
                  <a:cubicBezTo>
                    <a:pt x="28" y="43"/>
                    <a:pt x="31" y="42"/>
                    <a:pt x="32" y="43"/>
                  </a:cubicBezTo>
                  <a:cubicBezTo>
                    <a:pt x="33" y="39"/>
                    <a:pt x="32" y="33"/>
                    <a:pt x="31" y="29"/>
                  </a:cubicBezTo>
                  <a:cubicBezTo>
                    <a:pt x="31" y="29"/>
                    <a:pt x="32" y="28"/>
                    <a:pt x="32" y="28"/>
                  </a:cubicBezTo>
                  <a:cubicBezTo>
                    <a:pt x="30" y="28"/>
                    <a:pt x="31" y="26"/>
                    <a:pt x="32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2" y="25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0"/>
                    <a:pt x="31" y="17"/>
                    <a:pt x="29" y="13"/>
                  </a:cubicBezTo>
                  <a:cubicBezTo>
                    <a:pt x="29" y="10"/>
                    <a:pt x="27" y="1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2" y="4"/>
                    <a:pt x="22" y="3"/>
                    <a:pt x="21" y="4"/>
                  </a:cubicBezTo>
                  <a:cubicBezTo>
                    <a:pt x="21" y="5"/>
                    <a:pt x="22" y="4"/>
                    <a:pt x="22" y="5"/>
                  </a:cubicBezTo>
                  <a:cubicBezTo>
                    <a:pt x="21" y="5"/>
                    <a:pt x="21" y="4"/>
                    <a:pt x="20" y="4"/>
                  </a:cubicBezTo>
                  <a:cubicBezTo>
                    <a:pt x="20" y="5"/>
                    <a:pt x="22" y="5"/>
                    <a:pt x="21" y="6"/>
                  </a:cubicBezTo>
                  <a:cubicBezTo>
                    <a:pt x="21" y="5"/>
                    <a:pt x="20" y="4"/>
                    <a:pt x="19" y="4"/>
                  </a:cubicBezTo>
                  <a:cubicBezTo>
                    <a:pt x="18" y="4"/>
                    <a:pt x="15" y="4"/>
                    <a:pt x="15" y="7"/>
                  </a:cubicBezTo>
                  <a:cubicBezTo>
                    <a:pt x="14" y="6"/>
                    <a:pt x="13" y="5"/>
                    <a:pt x="12" y="5"/>
                  </a:cubicBezTo>
                  <a:cubicBezTo>
                    <a:pt x="12" y="4"/>
                    <a:pt x="13" y="5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2" y="3"/>
                    <a:pt x="13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2"/>
                    <a:pt x="11" y="2"/>
                    <a:pt x="11" y="0"/>
                  </a:cubicBezTo>
                  <a:cubicBezTo>
                    <a:pt x="8" y="1"/>
                    <a:pt x="6" y="3"/>
                    <a:pt x="4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4" y="9"/>
                    <a:pt x="2" y="10"/>
                    <a:pt x="1" y="9"/>
                  </a:cubicBezTo>
                  <a:cubicBezTo>
                    <a:pt x="1" y="10"/>
                    <a:pt x="1" y="12"/>
                    <a:pt x="2" y="12"/>
                  </a:cubicBezTo>
                  <a:cubicBezTo>
                    <a:pt x="1" y="11"/>
                    <a:pt x="1" y="13"/>
                    <a:pt x="1" y="14"/>
                  </a:cubicBezTo>
                  <a:cubicBezTo>
                    <a:pt x="1" y="14"/>
                    <a:pt x="1" y="13"/>
                    <a:pt x="1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8"/>
                    <a:pt x="2" y="19"/>
                  </a:cubicBezTo>
                  <a:cubicBezTo>
                    <a:pt x="1" y="20"/>
                    <a:pt x="3" y="22"/>
                    <a:pt x="1" y="21"/>
                  </a:cubicBezTo>
                  <a:cubicBezTo>
                    <a:pt x="3" y="23"/>
                    <a:pt x="1" y="29"/>
                    <a:pt x="4" y="28"/>
                  </a:cubicBezTo>
                  <a:cubicBezTo>
                    <a:pt x="3" y="29"/>
                    <a:pt x="4" y="30"/>
                    <a:pt x="4" y="31"/>
                  </a:cubicBezTo>
                  <a:cubicBezTo>
                    <a:pt x="4" y="31"/>
                    <a:pt x="4" y="30"/>
                    <a:pt x="5" y="31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5" y="32"/>
                    <a:pt x="4" y="30"/>
                    <a:pt x="6" y="31"/>
                  </a:cubicBezTo>
                  <a:cubicBezTo>
                    <a:pt x="4" y="32"/>
                    <a:pt x="6" y="32"/>
                    <a:pt x="6" y="33"/>
                  </a:cubicBezTo>
                  <a:cubicBezTo>
                    <a:pt x="6" y="34"/>
                    <a:pt x="5" y="34"/>
                    <a:pt x="5" y="34"/>
                  </a:cubicBezTo>
                  <a:cubicBezTo>
                    <a:pt x="5" y="34"/>
                    <a:pt x="5" y="34"/>
                    <a:pt x="4" y="34"/>
                  </a:cubicBezTo>
                  <a:cubicBezTo>
                    <a:pt x="4" y="36"/>
                    <a:pt x="6" y="34"/>
                    <a:pt x="6" y="36"/>
                  </a:cubicBezTo>
                  <a:cubicBezTo>
                    <a:pt x="5" y="37"/>
                    <a:pt x="5" y="39"/>
                    <a:pt x="6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6" y="45"/>
                    <a:pt x="8" y="46"/>
                    <a:pt x="9" y="48"/>
                  </a:cubicBezTo>
                  <a:cubicBezTo>
                    <a:pt x="9" y="49"/>
                    <a:pt x="8" y="51"/>
                    <a:pt x="10" y="51"/>
                  </a:cubicBezTo>
                  <a:cubicBezTo>
                    <a:pt x="9" y="52"/>
                    <a:pt x="8" y="51"/>
                    <a:pt x="9" y="52"/>
                  </a:cubicBezTo>
                  <a:cubicBezTo>
                    <a:pt x="9" y="52"/>
                    <a:pt x="10" y="52"/>
                    <a:pt x="11" y="51"/>
                  </a:cubicBezTo>
                  <a:cubicBezTo>
                    <a:pt x="10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1"/>
                  </a:cubicBezTo>
                  <a:cubicBezTo>
                    <a:pt x="13" y="50"/>
                    <a:pt x="14" y="51"/>
                    <a:pt x="14" y="51"/>
                  </a:cubicBezTo>
                  <a:cubicBezTo>
                    <a:pt x="15" y="51"/>
                    <a:pt x="14" y="50"/>
                    <a:pt x="16" y="50"/>
                  </a:cubicBezTo>
                  <a:cubicBezTo>
                    <a:pt x="16" y="51"/>
                    <a:pt x="19" y="53"/>
                    <a:pt x="20" y="51"/>
                  </a:cubicBezTo>
                  <a:cubicBezTo>
                    <a:pt x="21" y="52"/>
                    <a:pt x="22" y="53"/>
                    <a:pt x="20" y="54"/>
                  </a:cubicBezTo>
                  <a:cubicBezTo>
                    <a:pt x="19" y="54"/>
                    <a:pt x="20" y="55"/>
                    <a:pt x="20" y="56"/>
                  </a:cubicBezTo>
                  <a:cubicBezTo>
                    <a:pt x="20" y="56"/>
                    <a:pt x="19" y="56"/>
                    <a:pt x="20" y="56"/>
                  </a:cubicBezTo>
                  <a:cubicBezTo>
                    <a:pt x="21" y="55"/>
                    <a:pt x="22" y="55"/>
                    <a:pt x="23" y="56"/>
                  </a:cubicBezTo>
                  <a:cubicBezTo>
                    <a:pt x="22" y="56"/>
                    <a:pt x="23" y="57"/>
                    <a:pt x="22" y="57"/>
                  </a:cubicBezTo>
                  <a:cubicBezTo>
                    <a:pt x="20" y="58"/>
                    <a:pt x="18" y="61"/>
                    <a:pt x="13" y="62"/>
                  </a:cubicBezTo>
                  <a:cubicBezTo>
                    <a:pt x="15" y="64"/>
                    <a:pt x="12" y="64"/>
                    <a:pt x="13" y="65"/>
                  </a:cubicBezTo>
                  <a:cubicBezTo>
                    <a:pt x="14" y="64"/>
                    <a:pt x="15" y="64"/>
                    <a:pt x="15" y="65"/>
                  </a:cubicBezTo>
                  <a:cubicBezTo>
                    <a:pt x="15" y="65"/>
                    <a:pt x="15" y="65"/>
                    <a:pt x="14" y="66"/>
                  </a:cubicBezTo>
                  <a:cubicBezTo>
                    <a:pt x="15" y="65"/>
                    <a:pt x="14" y="65"/>
                    <a:pt x="14" y="65"/>
                  </a:cubicBezTo>
                  <a:cubicBezTo>
                    <a:pt x="14" y="65"/>
                    <a:pt x="13" y="65"/>
                    <a:pt x="13" y="65"/>
                  </a:cubicBezTo>
                  <a:cubicBezTo>
                    <a:pt x="13" y="66"/>
                    <a:pt x="13" y="66"/>
                    <a:pt x="14" y="66"/>
                  </a:cubicBezTo>
                  <a:cubicBezTo>
                    <a:pt x="13" y="66"/>
                    <a:pt x="13" y="66"/>
                    <a:pt x="12" y="66"/>
                  </a:cubicBezTo>
                  <a:cubicBezTo>
                    <a:pt x="12" y="66"/>
                    <a:pt x="13" y="66"/>
                    <a:pt x="12" y="65"/>
                  </a:cubicBezTo>
                  <a:cubicBezTo>
                    <a:pt x="11" y="66"/>
                    <a:pt x="10" y="65"/>
                    <a:pt x="10" y="66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1" y="67"/>
                    <a:pt x="10" y="67"/>
                    <a:pt x="11" y="67"/>
                  </a:cubicBezTo>
                  <a:cubicBezTo>
                    <a:pt x="11" y="67"/>
                    <a:pt x="12" y="67"/>
                    <a:pt x="12" y="68"/>
                  </a:cubicBezTo>
                  <a:cubicBezTo>
                    <a:pt x="12" y="68"/>
                    <a:pt x="10" y="69"/>
                    <a:pt x="11" y="69"/>
                  </a:cubicBezTo>
                  <a:cubicBezTo>
                    <a:pt x="12" y="69"/>
                    <a:pt x="13" y="67"/>
                    <a:pt x="14" y="68"/>
                  </a:cubicBezTo>
                  <a:cubicBezTo>
                    <a:pt x="14" y="69"/>
                    <a:pt x="10" y="69"/>
                    <a:pt x="10" y="71"/>
                  </a:cubicBezTo>
                  <a:cubicBezTo>
                    <a:pt x="11" y="70"/>
                    <a:pt x="11" y="71"/>
                    <a:pt x="11" y="71"/>
                  </a:cubicBezTo>
                  <a:cubicBezTo>
                    <a:pt x="12" y="71"/>
                    <a:pt x="13" y="71"/>
                    <a:pt x="13" y="71"/>
                  </a:cubicBezTo>
                  <a:cubicBezTo>
                    <a:pt x="13" y="72"/>
                    <a:pt x="12" y="72"/>
                    <a:pt x="13" y="73"/>
                  </a:cubicBezTo>
                  <a:cubicBezTo>
                    <a:pt x="13" y="73"/>
                    <a:pt x="15" y="72"/>
                    <a:pt x="15" y="73"/>
                  </a:cubicBezTo>
                  <a:cubicBezTo>
                    <a:pt x="14" y="73"/>
                    <a:pt x="13" y="75"/>
                    <a:pt x="14" y="74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6" y="73"/>
                    <a:pt x="17" y="72"/>
                    <a:pt x="17" y="73"/>
                  </a:cubicBezTo>
                  <a:cubicBezTo>
                    <a:pt x="16" y="74"/>
                    <a:pt x="17" y="74"/>
                    <a:pt x="17" y="74"/>
                  </a:cubicBezTo>
                  <a:cubicBezTo>
                    <a:pt x="15" y="73"/>
                    <a:pt x="13" y="77"/>
                    <a:pt x="13" y="74"/>
                  </a:cubicBezTo>
                  <a:cubicBezTo>
                    <a:pt x="12" y="74"/>
                    <a:pt x="12" y="74"/>
                    <a:pt x="11" y="74"/>
                  </a:cubicBezTo>
                  <a:cubicBezTo>
                    <a:pt x="12" y="75"/>
                    <a:pt x="11" y="77"/>
                    <a:pt x="13" y="77"/>
                  </a:cubicBezTo>
                  <a:cubicBezTo>
                    <a:pt x="12" y="76"/>
                    <a:pt x="14" y="76"/>
                    <a:pt x="15" y="76"/>
                  </a:cubicBezTo>
                  <a:cubicBezTo>
                    <a:pt x="15" y="77"/>
                    <a:pt x="13" y="77"/>
                    <a:pt x="13" y="78"/>
                  </a:cubicBezTo>
                  <a:cubicBezTo>
                    <a:pt x="15" y="76"/>
                    <a:pt x="15" y="79"/>
                    <a:pt x="16" y="77"/>
                  </a:cubicBezTo>
                  <a:cubicBezTo>
                    <a:pt x="15" y="78"/>
                    <a:pt x="15" y="76"/>
                    <a:pt x="16" y="76"/>
                  </a:cubicBezTo>
                  <a:cubicBezTo>
                    <a:pt x="17" y="77"/>
                    <a:pt x="16" y="77"/>
                    <a:pt x="17" y="77"/>
                  </a:cubicBezTo>
                  <a:cubicBezTo>
                    <a:pt x="17" y="78"/>
                    <a:pt x="15" y="78"/>
                    <a:pt x="15" y="78"/>
                  </a:cubicBezTo>
                  <a:cubicBezTo>
                    <a:pt x="17" y="79"/>
                    <a:pt x="17" y="78"/>
                    <a:pt x="17" y="78"/>
                  </a:cubicBezTo>
                  <a:cubicBezTo>
                    <a:pt x="17" y="78"/>
                    <a:pt x="18" y="79"/>
                    <a:pt x="17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6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1"/>
                    <a:pt x="16" y="81"/>
                    <a:pt x="15" y="81"/>
                  </a:cubicBezTo>
                  <a:cubicBezTo>
                    <a:pt x="15" y="80"/>
                    <a:pt x="14" y="80"/>
                    <a:pt x="13" y="80"/>
                  </a:cubicBezTo>
                  <a:cubicBezTo>
                    <a:pt x="13" y="81"/>
                    <a:pt x="13" y="81"/>
                    <a:pt x="13" y="82"/>
                  </a:cubicBezTo>
                  <a:cubicBezTo>
                    <a:pt x="14" y="81"/>
                    <a:pt x="15" y="81"/>
                    <a:pt x="15" y="81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3"/>
                    <a:pt x="18" y="81"/>
                    <a:pt x="19" y="82"/>
                  </a:cubicBezTo>
                  <a:cubicBezTo>
                    <a:pt x="19" y="83"/>
                    <a:pt x="19" y="83"/>
                    <a:pt x="20" y="84"/>
                  </a:cubicBezTo>
                  <a:cubicBezTo>
                    <a:pt x="17" y="86"/>
                    <a:pt x="14" y="88"/>
                    <a:pt x="14" y="92"/>
                  </a:cubicBezTo>
                  <a:cubicBezTo>
                    <a:pt x="15" y="92"/>
                    <a:pt x="15" y="92"/>
                    <a:pt x="15" y="91"/>
                  </a:cubicBezTo>
                  <a:cubicBezTo>
                    <a:pt x="15" y="92"/>
                    <a:pt x="15" y="92"/>
                    <a:pt x="15" y="91"/>
                  </a:cubicBezTo>
                  <a:cubicBezTo>
                    <a:pt x="15" y="93"/>
                    <a:pt x="15" y="93"/>
                    <a:pt x="16" y="93"/>
                  </a:cubicBezTo>
                  <a:cubicBezTo>
                    <a:pt x="15" y="94"/>
                    <a:pt x="15" y="95"/>
                    <a:pt x="14" y="96"/>
                  </a:cubicBezTo>
                  <a:cubicBezTo>
                    <a:pt x="15" y="95"/>
                    <a:pt x="15" y="97"/>
                    <a:pt x="16" y="96"/>
                  </a:cubicBezTo>
                  <a:cubicBezTo>
                    <a:pt x="16" y="96"/>
                    <a:pt x="16" y="95"/>
                    <a:pt x="16" y="95"/>
                  </a:cubicBezTo>
                  <a:cubicBezTo>
                    <a:pt x="17" y="95"/>
                    <a:pt x="17" y="96"/>
                    <a:pt x="16" y="97"/>
                  </a:cubicBezTo>
                  <a:cubicBezTo>
                    <a:pt x="15" y="97"/>
                    <a:pt x="14" y="97"/>
                    <a:pt x="13" y="98"/>
                  </a:cubicBezTo>
                  <a:cubicBezTo>
                    <a:pt x="14" y="99"/>
                    <a:pt x="13" y="100"/>
                    <a:pt x="14" y="100"/>
                  </a:cubicBezTo>
                  <a:cubicBezTo>
                    <a:pt x="13" y="101"/>
                    <a:pt x="14" y="100"/>
                    <a:pt x="15" y="101"/>
                  </a:cubicBezTo>
                  <a:cubicBezTo>
                    <a:pt x="15" y="101"/>
                    <a:pt x="13" y="101"/>
                    <a:pt x="13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5" y="103"/>
                    <a:pt x="15" y="103"/>
                    <a:pt x="16" y="103"/>
                  </a:cubicBezTo>
                  <a:cubicBezTo>
                    <a:pt x="15" y="104"/>
                    <a:pt x="15" y="104"/>
                    <a:pt x="16" y="104"/>
                  </a:cubicBezTo>
                  <a:cubicBezTo>
                    <a:pt x="16" y="105"/>
                    <a:pt x="15" y="106"/>
                    <a:pt x="14" y="106"/>
                  </a:cubicBezTo>
                  <a:cubicBezTo>
                    <a:pt x="15" y="107"/>
                    <a:pt x="15" y="108"/>
                    <a:pt x="14" y="109"/>
                  </a:cubicBezTo>
                  <a:cubicBezTo>
                    <a:pt x="15" y="109"/>
                    <a:pt x="15" y="108"/>
                    <a:pt x="16" y="108"/>
                  </a:cubicBezTo>
                  <a:cubicBezTo>
                    <a:pt x="16" y="109"/>
                    <a:pt x="15" y="109"/>
                    <a:pt x="14" y="110"/>
                  </a:cubicBezTo>
                  <a:cubicBezTo>
                    <a:pt x="16" y="111"/>
                    <a:pt x="15" y="113"/>
                    <a:pt x="15" y="113"/>
                  </a:cubicBezTo>
                  <a:cubicBezTo>
                    <a:pt x="15" y="113"/>
                    <a:pt x="17" y="113"/>
                    <a:pt x="17" y="113"/>
                  </a:cubicBezTo>
                  <a:cubicBezTo>
                    <a:pt x="17" y="115"/>
                    <a:pt x="14" y="114"/>
                    <a:pt x="15" y="116"/>
                  </a:cubicBezTo>
                  <a:cubicBezTo>
                    <a:pt x="16" y="115"/>
                    <a:pt x="17" y="113"/>
                    <a:pt x="19" y="1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56">
              <a:extLst>
                <a:ext uri="{FF2B5EF4-FFF2-40B4-BE49-F238E27FC236}">
                  <a16:creationId xmlns:a16="http://schemas.microsoft.com/office/drawing/2014/main" id="{5A7B4A3F-BF81-49F4-87F9-EE06AC0CB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0938" y="5641216"/>
              <a:ext cx="386990" cy="459670"/>
            </a:xfrm>
            <a:custGeom>
              <a:avLst/>
              <a:gdLst/>
              <a:ahLst/>
              <a:cxnLst>
                <a:cxn ang="0">
                  <a:pos x="161" y="127"/>
                </a:cxn>
                <a:cxn ang="0">
                  <a:pos x="195" y="205"/>
                </a:cxn>
                <a:cxn ang="0">
                  <a:pos x="129" y="117"/>
                </a:cxn>
                <a:cxn ang="0">
                  <a:pos x="157" y="202"/>
                </a:cxn>
                <a:cxn ang="0">
                  <a:pos x="132" y="191"/>
                </a:cxn>
                <a:cxn ang="0">
                  <a:pos x="127" y="205"/>
                </a:cxn>
                <a:cxn ang="0">
                  <a:pos x="123" y="218"/>
                </a:cxn>
                <a:cxn ang="0">
                  <a:pos x="116" y="213"/>
                </a:cxn>
                <a:cxn ang="0">
                  <a:pos x="113" y="217"/>
                </a:cxn>
                <a:cxn ang="0">
                  <a:pos x="108" y="226"/>
                </a:cxn>
                <a:cxn ang="0">
                  <a:pos x="94" y="226"/>
                </a:cxn>
                <a:cxn ang="0">
                  <a:pos x="97" y="216"/>
                </a:cxn>
                <a:cxn ang="0">
                  <a:pos x="77" y="217"/>
                </a:cxn>
                <a:cxn ang="0">
                  <a:pos x="75" y="212"/>
                </a:cxn>
                <a:cxn ang="0">
                  <a:pos x="65" y="213"/>
                </a:cxn>
                <a:cxn ang="0">
                  <a:pos x="61" y="189"/>
                </a:cxn>
                <a:cxn ang="0">
                  <a:pos x="63" y="183"/>
                </a:cxn>
                <a:cxn ang="0">
                  <a:pos x="80" y="179"/>
                </a:cxn>
                <a:cxn ang="0">
                  <a:pos x="76" y="197"/>
                </a:cxn>
                <a:cxn ang="0">
                  <a:pos x="86" y="193"/>
                </a:cxn>
                <a:cxn ang="0">
                  <a:pos x="91" y="212"/>
                </a:cxn>
                <a:cxn ang="0">
                  <a:pos x="83" y="185"/>
                </a:cxn>
                <a:cxn ang="0">
                  <a:pos x="30" y="48"/>
                </a:cxn>
                <a:cxn ang="0">
                  <a:pos x="94" y="177"/>
                </a:cxn>
                <a:cxn ang="0">
                  <a:pos x="95" y="190"/>
                </a:cxn>
                <a:cxn ang="0">
                  <a:pos x="104" y="196"/>
                </a:cxn>
                <a:cxn ang="0">
                  <a:pos x="110" y="196"/>
                </a:cxn>
                <a:cxn ang="0">
                  <a:pos x="120" y="207"/>
                </a:cxn>
                <a:cxn ang="0">
                  <a:pos x="110" y="184"/>
                </a:cxn>
                <a:cxn ang="0">
                  <a:pos x="112" y="157"/>
                </a:cxn>
                <a:cxn ang="0">
                  <a:pos x="119" y="178"/>
                </a:cxn>
                <a:cxn ang="0">
                  <a:pos x="109" y="118"/>
                </a:cxn>
                <a:cxn ang="0">
                  <a:pos x="142" y="177"/>
                </a:cxn>
                <a:cxn ang="0">
                  <a:pos x="17" y="5"/>
                </a:cxn>
                <a:cxn ang="0">
                  <a:pos x="42" y="51"/>
                </a:cxn>
                <a:cxn ang="0">
                  <a:pos x="232" y="70"/>
                </a:cxn>
                <a:cxn ang="0">
                  <a:pos x="214" y="99"/>
                </a:cxn>
                <a:cxn ang="0">
                  <a:pos x="196" y="128"/>
                </a:cxn>
                <a:cxn ang="0">
                  <a:pos x="173" y="137"/>
                </a:cxn>
                <a:cxn ang="0">
                  <a:pos x="148" y="119"/>
                </a:cxn>
                <a:cxn ang="0">
                  <a:pos x="143" y="116"/>
                </a:cxn>
                <a:cxn ang="0">
                  <a:pos x="109" y="114"/>
                </a:cxn>
                <a:cxn ang="0">
                  <a:pos x="61" y="89"/>
                </a:cxn>
                <a:cxn ang="0">
                  <a:pos x="51" y="64"/>
                </a:cxn>
                <a:cxn ang="0">
                  <a:pos x="25" y="9"/>
                </a:cxn>
                <a:cxn ang="0">
                  <a:pos x="5" y="24"/>
                </a:cxn>
                <a:cxn ang="0">
                  <a:pos x="25" y="59"/>
                </a:cxn>
                <a:cxn ang="0">
                  <a:pos x="34" y="83"/>
                </a:cxn>
                <a:cxn ang="0">
                  <a:pos x="44" y="110"/>
                </a:cxn>
                <a:cxn ang="0">
                  <a:pos x="57" y="169"/>
                </a:cxn>
                <a:cxn ang="0">
                  <a:pos x="56" y="184"/>
                </a:cxn>
                <a:cxn ang="0">
                  <a:pos x="45" y="200"/>
                </a:cxn>
                <a:cxn ang="0">
                  <a:pos x="14" y="221"/>
                </a:cxn>
                <a:cxn ang="0">
                  <a:pos x="6" y="231"/>
                </a:cxn>
                <a:cxn ang="0">
                  <a:pos x="112" y="296"/>
                </a:cxn>
                <a:cxn ang="0">
                  <a:pos x="154" y="293"/>
                </a:cxn>
                <a:cxn ang="0">
                  <a:pos x="174" y="273"/>
                </a:cxn>
                <a:cxn ang="0">
                  <a:pos x="189" y="226"/>
                </a:cxn>
                <a:cxn ang="0">
                  <a:pos x="196" y="201"/>
                </a:cxn>
                <a:cxn ang="0">
                  <a:pos x="194" y="176"/>
                </a:cxn>
                <a:cxn ang="0">
                  <a:pos x="201" y="163"/>
                </a:cxn>
                <a:cxn ang="0">
                  <a:pos x="241" y="98"/>
                </a:cxn>
              </a:cxnLst>
              <a:rect l="0" t="0" r="r" b="b"/>
              <a:pathLst>
                <a:path w="257" h="305">
                  <a:moveTo>
                    <a:pt x="241" y="88"/>
                  </a:moveTo>
                  <a:cubicBezTo>
                    <a:pt x="240" y="88"/>
                    <a:pt x="239" y="87"/>
                    <a:pt x="239" y="86"/>
                  </a:cubicBezTo>
                  <a:cubicBezTo>
                    <a:pt x="241" y="86"/>
                    <a:pt x="241" y="87"/>
                    <a:pt x="241" y="88"/>
                  </a:cubicBezTo>
                  <a:close/>
                  <a:moveTo>
                    <a:pt x="214" y="105"/>
                  </a:moveTo>
                  <a:cubicBezTo>
                    <a:pt x="214" y="103"/>
                    <a:pt x="214" y="103"/>
                    <a:pt x="213" y="104"/>
                  </a:cubicBezTo>
                  <a:cubicBezTo>
                    <a:pt x="213" y="103"/>
                    <a:pt x="213" y="103"/>
                    <a:pt x="213" y="102"/>
                  </a:cubicBezTo>
                  <a:cubicBezTo>
                    <a:pt x="213" y="102"/>
                    <a:pt x="214" y="102"/>
                    <a:pt x="214" y="102"/>
                  </a:cubicBezTo>
                  <a:cubicBezTo>
                    <a:pt x="213" y="102"/>
                    <a:pt x="213" y="102"/>
                    <a:pt x="213" y="102"/>
                  </a:cubicBezTo>
                  <a:cubicBezTo>
                    <a:pt x="215" y="101"/>
                    <a:pt x="215" y="104"/>
                    <a:pt x="214" y="105"/>
                  </a:cubicBezTo>
                  <a:close/>
                  <a:moveTo>
                    <a:pt x="212" y="105"/>
                  </a:moveTo>
                  <a:cubicBezTo>
                    <a:pt x="211" y="105"/>
                    <a:pt x="210" y="104"/>
                    <a:pt x="211" y="103"/>
                  </a:cubicBezTo>
                  <a:cubicBezTo>
                    <a:pt x="212" y="103"/>
                    <a:pt x="212" y="105"/>
                    <a:pt x="212" y="105"/>
                  </a:cubicBezTo>
                  <a:close/>
                  <a:moveTo>
                    <a:pt x="208" y="107"/>
                  </a:moveTo>
                  <a:cubicBezTo>
                    <a:pt x="207" y="105"/>
                    <a:pt x="208" y="105"/>
                    <a:pt x="209" y="104"/>
                  </a:cubicBezTo>
                  <a:cubicBezTo>
                    <a:pt x="210" y="105"/>
                    <a:pt x="211" y="109"/>
                    <a:pt x="208" y="107"/>
                  </a:cubicBezTo>
                  <a:close/>
                  <a:moveTo>
                    <a:pt x="196" y="142"/>
                  </a:moveTo>
                  <a:cubicBezTo>
                    <a:pt x="194" y="143"/>
                    <a:pt x="194" y="141"/>
                    <a:pt x="194" y="141"/>
                  </a:cubicBezTo>
                  <a:cubicBezTo>
                    <a:pt x="195" y="140"/>
                    <a:pt x="196" y="142"/>
                    <a:pt x="196" y="142"/>
                  </a:cubicBezTo>
                  <a:close/>
                  <a:moveTo>
                    <a:pt x="193" y="168"/>
                  </a:moveTo>
                  <a:cubicBezTo>
                    <a:pt x="193" y="167"/>
                    <a:pt x="192" y="168"/>
                    <a:pt x="191" y="167"/>
                  </a:cubicBezTo>
                  <a:cubicBezTo>
                    <a:pt x="191" y="166"/>
                    <a:pt x="195" y="167"/>
                    <a:pt x="193" y="168"/>
                  </a:cubicBezTo>
                  <a:close/>
                  <a:moveTo>
                    <a:pt x="163" y="128"/>
                  </a:moveTo>
                  <a:cubicBezTo>
                    <a:pt x="163" y="128"/>
                    <a:pt x="162" y="128"/>
                    <a:pt x="161" y="127"/>
                  </a:cubicBezTo>
                  <a:cubicBezTo>
                    <a:pt x="162" y="128"/>
                    <a:pt x="163" y="126"/>
                    <a:pt x="163" y="128"/>
                  </a:cubicBezTo>
                  <a:close/>
                  <a:moveTo>
                    <a:pt x="155" y="123"/>
                  </a:moveTo>
                  <a:cubicBezTo>
                    <a:pt x="154" y="124"/>
                    <a:pt x="155" y="122"/>
                    <a:pt x="154" y="122"/>
                  </a:cubicBezTo>
                  <a:cubicBezTo>
                    <a:pt x="154" y="121"/>
                    <a:pt x="155" y="122"/>
                    <a:pt x="156" y="122"/>
                  </a:cubicBezTo>
                  <a:cubicBezTo>
                    <a:pt x="156" y="123"/>
                    <a:pt x="155" y="123"/>
                    <a:pt x="155" y="123"/>
                  </a:cubicBezTo>
                  <a:close/>
                  <a:moveTo>
                    <a:pt x="189" y="201"/>
                  </a:moveTo>
                  <a:cubicBezTo>
                    <a:pt x="189" y="201"/>
                    <a:pt x="189" y="201"/>
                    <a:pt x="188" y="202"/>
                  </a:cubicBezTo>
                  <a:cubicBezTo>
                    <a:pt x="188" y="201"/>
                    <a:pt x="188" y="201"/>
                    <a:pt x="188" y="200"/>
                  </a:cubicBezTo>
                  <a:cubicBezTo>
                    <a:pt x="189" y="200"/>
                    <a:pt x="189" y="201"/>
                    <a:pt x="189" y="201"/>
                  </a:cubicBezTo>
                  <a:close/>
                  <a:moveTo>
                    <a:pt x="189" y="204"/>
                  </a:moveTo>
                  <a:cubicBezTo>
                    <a:pt x="189" y="205"/>
                    <a:pt x="189" y="205"/>
                    <a:pt x="189" y="205"/>
                  </a:cubicBezTo>
                  <a:cubicBezTo>
                    <a:pt x="189" y="205"/>
                    <a:pt x="190" y="205"/>
                    <a:pt x="190" y="205"/>
                  </a:cubicBezTo>
                  <a:cubicBezTo>
                    <a:pt x="191" y="207"/>
                    <a:pt x="187" y="205"/>
                    <a:pt x="189" y="204"/>
                  </a:cubicBezTo>
                  <a:close/>
                  <a:moveTo>
                    <a:pt x="187" y="211"/>
                  </a:moveTo>
                  <a:cubicBezTo>
                    <a:pt x="187" y="210"/>
                    <a:pt x="190" y="211"/>
                    <a:pt x="189" y="210"/>
                  </a:cubicBezTo>
                  <a:cubicBezTo>
                    <a:pt x="190" y="210"/>
                    <a:pt x="189" y="210"/>
                    <a:pt x="191" y="211"/>
                  </a:cubicBezTo>
                  <a:cubicBezTo>
                    <a:pt x="190" y="211"/>
                    <a:pt x="188" y="214"/>
                    <a:pt x="187" y="211"/>
                  </a:cubicBezTo>
                  <a:close/>
                  <a:moveTo>
                    <a:pt x="150" y="126"/>
                  </a:moveTo>
                  <a:cubicBezTo>
                    <a:pt x="150" y="125"/>
                    <a:pt x="151" y="125"/>
                    <a:pt x="150" y="124"/>
                  </a:cubicBezTo>
                  <a:cubicBezTo>
                    <a:pt x="150" y="124"/>
                    <a:pt x="151" y="123"/>
                    <a:pt x="151" y="123"/>
                  </a:cubicBezTo>
                  <a:cubicBezTo>
                    <a:pt x="151" y="124"/>
                    <a:pt x="151" y="124"/>
                    <a:pt x="152" y="124"/>
                  </a:cubicBezTo>
                  <a:cubicBezTo>
                    <a:pt x="150" y="124"/>
                    <a:pt x="152" y="125"/>
                    <a:pt x="150" y="126"/>
                  </a:cubicBezTo>
                  <a:close/>
                  <a:moveTo>
                    <a:pt x="195" y="205"/>
                  </a:moveTo>
                  <a:cubicBezTo>
                    <a:pt x="194" y="206"/>
                    <a:pt x="194" y="207"/>
                    <a:pt x="193" y="206"/>
                  </a:cubicBezTo>
                  <a:cubicBezTo>
                    <a:pt x="192" y="205"/>
                    <a:pt x="194" y="205"/>
                    <a:pt x="195" y="205"/>
                  </a:cubicBezTo>
                  <a:close/>
                  <a:moveTo>
                    <a:pt x="193" y="200"/>
                  </a:moveTo>
                  <a:cubicBezTo>
                    <a:pt x="192" y="199"/>
                    <a:pt x="191" y="199"/>
                    <a:pt x="190" y="198"/>
                  </a:cubicBezTo>
                  <a:cubicBezTo>
                    <a:pt x="191" y="198"/>
                    <a:pt x="192" y="198"/>
                    <a:pt x="193" y="200"/>
                  </a:cubicBezTo>
                  <a:close/>
                  <a:moveTo>
                    <a:pt x="186" y="185"/>
                  </a:moveTo>
                  <a:cubicBezTo>
                    <a:pt x="187" y="185"/>
                    <a:pt x="188" y="185"/>
                    <a:pt x="189" y="185"/>
                  </a:cubicBezTo>
                  <a:cubicBezTo>
                    <a:pt x="189" y="186"/>
                    <a:pt x="186" y="187"/>
                    <a:pt x="186" y="185"/>
                  </a:cubicBezTo>
                  <a:close/>
                  <a:moveTo>
                    <a:pt x="195" y="189"/>
                  </a:moveTo>
                  <a:cubicBezTo>
                    <a:pt x="194" y="189"/>
                    <a:pt x="192" y="188"/>
                    <a:pt x="191" y="187"/>
                  </a:cubicBezTo>
                  <a:cubicBezTo>
                    <a:pt x="193" y="187"/>
                    <a:pt x="194" y="187"/>
                    <a:pt x="195" y="189"/>
                  </a:cubicBezTo>
                  <a:close/>
                  <a:moveTo>
                    <a:pt x="188" y="230"/>
                  </a:moveTo>
                  <a:cubicBezTo>
                    <a:pt x="188" y="229"/>
                    <a:pt x="188" y="228"/>
                    <a:pt x="188" y="228"/>
                  </a:cubicBezTo>
                  <a:cubicBezTo>
                    <a:pt x="189" y="228"/>
                    <a:pt x="189" y="229"/>
                    <a:pt x="190" y="229"/>
                  </a:cubicBezTo>
                  <a:cubicBezTo>
                    <a:pt x="190" y="230"/>
                    <a:pt x="189" y="229"/>
                    <a:pt x="188" y="230"/>
                  </a:cubicBezTo>
                  <a:close/>
                  <a:moveTo>
                    <a:pt x="186" y="222"/>
                  </a:moveTo>
                  <a:cubicBezTo>
                    <a:pt x="186" y="221"/>
                    <a:pt x="188" y="224"/>
                    <a:pt x="187" y="224"/>
                  </a:cubicBezTo>
                  <a:cubicBezTo>
                    <a:pt x="186" y="223"/>
                    <a:pt x="187" y="222"/>
                    <a:pt x="186" y="222"/>
                  </a:cubicBezTo>
                  <a:close/>
                  <a:moveTo>
                    <a:pt x="157" y="179"/>
                  </a:moveTo>
                  <a:cubicBezTo>
                    <a:pt x="158" y="179"/>
                    <a:pt x="161" y="178"/>
                    <a:pt x="161" y="179"/>
                  </a:cubicBezTo>
                  <a:cubicBezTo>
                    <a:pt x="160" y="180"/>
                    <a:pt x="158" y="180"/>
                    <a:pt x="157" y="179"/>
                  </a:cubicBezTo>
                  <a:close/>
                  <a:moveTo>
                    <a:pt x="130" y="120"/>
                  </a:moveTo>
                  <a:cubicBezTo>
                    <a:pt x="128" y="120"/>
                    <a:pt x="129" y="118"/>
                    <a:pt x="129" y="117"/>
                  </a:cubicBezTo>
                  <a:cubicBezTo>
                    <a:pt x="130" y="117"/>
                    <a:pt x="130" y="119"/>
                    <a:pt x="130" y="120"/>
                  </a:cubicBezTo>
                  <a:close/>
                  <a:moveTo>
                    <a:pt x="162" y="195"/>
                  </a:moveTo>
                  <a:cubicBezTo>
                    <a:pt x="161" y="196"/>
                    <a:pt x="161" y="194"/>
                    <a:pt x="160" y="194"/>
                  </a:cubicBezTo>
                  <a:cubicBezTo>
                    <a:pt x="160" y="193"/>
                    <a:pt x="162" y="194"/>
                    <a:pt x="162" y="195"/>
                  </a:cubicBezTo>
                  <a:close/>
                  <a:moveTo>
                    <a:pt x="163" y="199"/>
                  </a:moveTo>
                  <a:cubicBezTo>
                    <a:pt x="163" y="199"/>
                    <a:pt x="161" y="198"/>
                    <a:pt x="162" y="199"/>
                  </a:cubicBezTo>
                  <a:cubicBezTo>
                    <a:pt x="162" y="200"/>
                    <a:pt x="161" y="199"/>
                    <a:pt x="161" y="199"/>
                  </a:cubicBezTo>
                  <a:cubicBezTo>
                    <a:pt x="162" y="198"/>
                    <a:pt x="161" y="197"/>
                    <a:pt x="161" y="196"/>
                  </a:cubicBezTo>
                  <a:cubicBezTo>
                    <a:pt x="161" y="196"/>
                    <a:pt x="161" y="195"/>
                    <a:pt x="160" y="195"/>
                  </a:cubicBezTo>
                  <a:cubicBezTo>
                    <a:pt x="162" y="194"/>
                    <a:pt x="161" y="198"/>
                    <a:pt x="163" y="199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3" y="199"/>
                    <a:pt x="163" y="199"/>
                    <a:pt x="163" y="199"/>
                  </a:cubicBezTo>
                  <a:close/>
                  <a:moveTo>
                    <a:pt x="152" y="182"/>
                  </a:moveTo>
                  <a:cubicBezTo>
                    <a:pt x="152" y="181"/>
                    <a:pt x="150" y="182"/>
                    <a:pt x="150" y="181"/>
                  </a:cubicBezTo>
                  <a:cubicBezTo>
                    <a:pt x="151" y="181"/>
                    <a:pt x="152" y="180"/>
                    <a:pt x="152" y="181"/>
                  </a:cubicBezTo>
                  <a:cubicBezTo>
                    <a:pt x="152" y="181"/>
                    <a:pt x="152" y="180"/>
                    <a:pt x="153" y="180"/>
                  </a:cubicBezTo>
                  <a:cubicBezTo>
                    <a:pt x="152" y="180"/>
                    <a:pt x="150" y="179"/>
                    <a:pt x="150" y="180"/>
                  </a:cubicBezTo>
                  <a:cubicBezTo>
                    <a:pt x="148" y="180"/>
                    <a:pt x="148" y="179"/>
                    <a:pt x="147" y="179"/>
                  </a:cubicBezTo>
                  <a:cubicBezTo>
                    <a:pt x="147" y="179"/>
                    <a:pt x="148" y="179"/>
                    <a:pt x="148" y="178"/>
                  </a:cubicBezTo>
                  <a:cubicBezTo>
                    <a:pt x="150" y="179"/>
                    <a:pt x="154" y="178"/>
                    <a:pt x="156" y="180"/>
                  </a:cubicBezTo>
                  <a:cubicBezTo>
                    <a:pt x="154" y="180"/>
                    <a:pt x="151" y="183"/>
                    <a:pt x="152" y="182"/>
                  </a:cubicBezTo>
                  <a:close/>
                  <a:moveTo>
                    <a:pt x="156" y="202"/>
                  </a:moveTo>
                  <a:cubicBezTo>
                    <a:pt x="156" y="202"/>
                    <a:pt x="157" y="202"/>
                    <a:pt x="157" y="202"/>
                  </a:cubicBezTo>
                  <a:cubicBezTo>
                    <a:pt x="155" y="199"/>
                    <a:pt x="153" y="202"/>
                    <a:pt x="151" y="202"/>
                  </a:cubicBezTo>
                  <a:cubicBezTo>
                    <a:pt x="152" y="200"/>
                    <a:pt x="154" y="200"/>
                    <a:pt x="156" y="199"/>
                  </a:cubicBezTo>
                  <a:cubicBezTo>
                    <a:pt x="156" y="200"/>
                    <a:pt x="156" y="200"/>
                    <a:pt x="157" y="201"/>
                  </a:cubicBezTo>
                  <a:cubicBezTo>
                    <a:pt x="158" y="201"/>
                    <a:pt x="157" y="200"/>
                    <a:pt x="158" y="200"/>
                  </a:cubicBezTo>
                  <a:cubicBezTo>
                    <a:pt x="158" y="201"/>
                    <a:pt x="157" y="202"/>
                    <a:pt x="156" y="202"/>
                  </a:cubicBezTo>
                  <a:close/>
                  <a:moveTo>
                    <a:pt x="155" y="208"/>
                  </a:moveTo>
                  <a:cubicBezTo>
                    <a:pt x="155" y="207"/>
                    <a:pt x="156" y="207"/>
                    <a:pt x="156" y="206"/>
                  </a:cubicBezTo>
                  <a:cubicBezTo>
                    <a:pt x="157" y="206"/>
                    <a:pt x="156" y="208"/>
                    <a:pt x="155" y="208"/>
                  </a:cubicBezTo>
                  <a:close/>
                  <a:moveTo>
                    <a:pt x="147" y="194"/>
                  </a:moveTo>
                  <a:cubicBezTo>
                    <a:pt x="145" y="192"/>
                    <a:pt x="148" y="192"/>
                    <a:pt x="148" y="191"/>
                  </a:cubicBezTo>
                  <a:cubicBezTo>
                    <a:pt x="148" y="192"/>
                    <a:pt x="147" y="193"/>
                    <a:pt x="147" y="194"/>
                  </a:cubicBezTo>
                  <a:close/>
                  <a:moveTo>
                    <a:pt x="138" y="186"/>
                  </a:moveTo>
                  <a:cubicBezTo>
                    <a:pt x="139" y="185"/>
                    <a:pt x="141" y="184"/>
                    <a:pt x="143" y="185"/>
                  </a:cubicBezTo>
                  <a:cubicBezTo>
                    <a:pt x="141" y="186"/>
                    <a:pt x="140" y="186"/>
                    <a:pt x="138" y="186"/>
                  </a:cubicBezTo>
                  <a:close/>
                  <a:moveTo>
                    <a:pt x="128" y="173"/>
                  </a:moveTo>
                  <a:cubicBezTo>
                    <a:pt x="128" y="172"/>
                    <a:pt x="130" y="171"/>
                    <a:pt x="130" y="170"/>
                  </a:cubicBezTo>
                  <a:cubicBezTo>
                    <a:pt x="131" y="170"/>
                    <a:pt x="132" y="170"/>
                    <a:pt x="132" y="171"/>
                  </a:cubicBezTo>
                  <a:cubicBezTo>
                    <a:pt x="133" y="169"/>
                    <a:pt x="135" y="170"/>
                    <a:pt x="136" y="172"/>
                  </a:cubicBezTo>
                  <a:cubicBezTo>
                    <a:pt x="134" y="174"/>
                    <a:pt x="131" y="171"/>
                    <a:pt x="128" y="173"/>
                  </a:cubicBezTo>
                  <a:close/>
                  <a:moveTo>
                    <a:pt x="148" y="210"/>
                  </a:moveTo>
                  <a:cubicBezTo>
                    <a:pt x="147" y="210"/>
                    <a:pt x="146" y="209"/>
                    <a:pt x="145" y="208"/>
                  </a:cubicBezTo>
                  <a:cubicBezTo>
                    <a:pt x="146" y="208"/>
                    <a:pt x="147" y="208"/>
                    <a:pt x="148" y="210"/>
                  </a:cubicBezTo>
                  <a:close/>
                  <a:moveTo>
                    <a:pt x="132" y="191"/>
                  </a:moveTo>
                  <a:cubicBezTo>
                    <a:pt x="132" y="189"/>
                    <a:pt x="134" y="189"/>
                    <a:pt x="135" y="188"/>
                  </a:cubicBezTo>
                  <a:cubicBezTo>
                    <a:pt x="135" y="189"/>
                    <a:pt x="134" y="190"/>
                    <a:pt x="132" y="191"/>
                  </a:cubicBezTo>
                  <a:close/>
                  <a:moveTo>
                    <a:pt x="124" y="176"/>
                  </a:moveTo>
                  <a:cubicBezTo>
                    <a:pt x="123" y="175"/>
                    <a:pt x="128" y="173"/>
                    <a:pt x="126" y="175"/>
                  </a:cubicBezTo>
                  <a:cubicBezTo>
                    <a:pt x="125" y="175"/>
                    <a:pt x="125" y="177"/>
                    <a:pt x="124" y="176"/>
                  </a:cubicBezTo>
                  <a:close/>
                  <a:moveTo>
                    <a:pt x="130" y="194"/>
                  </a:moveTo>
                  <a:cubicBezTo>
                    <a:pt x="131" y="195"/>
                    <a:pt x="131" y="195"/>
                    <a:pt x="131" y="196"/>
                  </a:cubicBezTo>
                  <a:cubicBezTo>
                    <a:pt x="131" y="197"/>
                    <a:pt x="131" y="196"/>
                    <a:pt x="131" y="195"/>
                  </a:cubicBezTo>
                  <a:cubicBezTo>
                    <a:pt x="130" y="195"/>
                    <a:pt x="130" y="195"/>
                    <a:pt x="129" y="196"/>
                  </a:cubicBezTo>
                  <a:cubicBezTo>
                    <a:pt x="130" y="194"/>
                    <a:pt x="132" y="192"/>
                    <a:pt x="130" y="191"/>
                  </a:cubicBezTo>
                  <a:cubicBezTo>
                    <a:pt x="132" y="190"/>
                    <a:pt x="131" y="194"/>
                    <a:pt x="130" y="194"/>
                  </a:cubicBezTo>
                  <a:close/>
                  <a:moveTo>
                    <a:pt x="131" y="202"/>
                  </a:moveTo>
                  <a:cubicBezTo>
                    <a:pt x="131" y="202"/>
                    <a:pt x="131" y="202"/>
                    <a:pt x="131" y="202"/>
                  </a:cubicBezTo>
                  <a:cubicBezTo>
                    <a:pt x="131" y="201"/>
                    <a:pt x="131" y="201"/>
                    <a:pt x="130" y="201"/>
                  </a:cubicBezTo>
                  <a:cubicBezTo>
                    <a:pt x="131" y="201"/>
                    <a:pt x="132" y="200"/>
                    <a:pt x="131" y="199"/>
                  </a:cubicBezTo>
                  <a:cubicBezTo>
                    <a:pt x="132" y="199"/>
                    <a:pt x="132" y="200"/>
                    <a:pt x="133" y="200"/>
                  </a:cubicBezTo>
                  <a:cubicBezTo>
                    <a:pt x="133" y="201"/>
                    <a:pt x="132" y="201"/>
                    <a:pt x="131" y="202"/>
                  </a:cubicBezTo>
                  <a:close/>
                  <a:moveTo>
                    <a:pt x="127" y="208"/>
                  </a:moveTo>
                  <a:cubicBezTo>
                    <a:pt x="127" y="209"/>
                    <a:pt x="127" y="212"/>
                    <a:pt x="128" y="210"/>
                  </a:cubicBezTo>
                  <a:cubicBezTo>
                    <a:pt x="128" y="210"/>
                    <a:pt x="127" y="212"/>
                    <a:pt x="127" y="212"/>
                  </a:cubicBezTo>
                  <a:cubicBezTo>
                    <a:pt x="127" y="210"/>
                    <a:pt x="125" y="209"/>
                    <a:pt x="126" y="208"/>
                  </a:cubicBezTo>
                  <a:cubicBezTo>
                    <a:pt x="127" y="208"/>
                    <a:pt x="127" y="208"/>
                    <a:pt x="128" y="207"/>
                  </a:cubicBezTo>
                  <a:cubicBezTo>
                    <a:pt x="128" y="206"/>
                    <a:pt x="127" y="206"/>
                    <a:pt x="127" y="205"/>
                  </a:cubicBezTo>
                  <a:cubicBezTo>
                    <a:pt x="127" y="205"/>
                    <a:pt x="127" y="205"/>
                    <a:pt x="128" y="204"/>
                  </a:cubicBezTo>
                  <a:cubicBezTo>
                    <a:pt x="128" y="205"/>
                    <a:pt x="128" y="205"/>
                    <a:pt x="128" y="206"/>
                  </a:cubicBezTo>
                  <a:cubicBezTo>
                    <a:pt x="130" y="206"/>
                    <a:pt x="131" y="203"/>
                    <a:pt x="132" y="203"/>
                  </a:cubicBezTo>
                  <a:cubicBezTo>
                    <a:pt x="131" y="205"/>
                    <a:pt x="130" y="207"/>
                    <a:pt x="127" y="208"/>
                  </a:cubicBezTo>
                  <a:close/>
                  <a:moveTo>
                    <a:pt x="132" y="215"/>
                  </a:moveTo>
                  <a:cubicBezTo>
                    <a:pt x="132" y="215"/>
                    <a:pt x="134" y="214"/>
                    <a:pt x="135" y="214"/>
                  </a:cubicBezTo>
                  <a:cubicBezTo>
                    <a:pt x="134" y="214"/>
                    <a:pt x="134" y="215"/>
                    <a:pt x="132" y="215"/>
                  </a:cubicBezTo>
                  <a:close/>
                  <a:moveTo>
                    <a:pt x="127" y="212"/>
                  </a:moveTo>
                  <a:cubicBezTo>
                    <a:pt x="128" y="211"/>
                    <a:pt x="128" y="213"/>
                    <a:pt x="128" y="213"/>
                  </a:cubicBezTo>
                  <a:cubicBezTo>
                    <a:pt x="127" y="214"/>
                    <a:pt x="128" y="213"/>
                    <a:pt x="127" y="212"/>
                  </a:cubicBezTo>
                  <a:close/>
                  <a:moveTo>
                    <a:pt x="162" y="284"/>
                  </a:moveTo>
                  <a:cubicBezTo>
                    <a:pt x="161" y="284"/>
                    <a:pt x="159" y="283"/>
                    <a:pt x="161" y="282"/>
                  </a:cubicBezTo>
                  <a:cubicBezTo>
                    <a:pt x="159" y="282"/>
                    <a:pt x="159" y="284"/>
                    <a:pt x="158" y="284"/>
                  </a:cubicBezTo>
                  <a:cubicBezTo>
                    <a:pt x="159" y="283"/>
                    <a:pt x="157" y="283"/>
                    <a:pt x="156" y="283"/>
                  </a:cubicBezTo>
                  <a:cubicBezTo>
                    <a:pt x="156" y="283"/>
                    <a:pt x="157" y="282"/>
                    <a:pt x="156" y="281"/>
                  </a:cubicBezTo>
                  <a:cubicBezTo>
                    <a:pt x="157" y="282"/>
                    <a:pt x="157" y="283"/>
                    <a:pt x="159" y="283"/>
                  </a:cubicBezTo>
                  <a:cubicBezTo>
                    <a:pt x="159" y="281"/>
                    <a:pt x="161" y="282"/>
                    <a:pt x="163" y="281"/>
                  </a:cubicBezTo>
                  <a:cubicBezTo>
                    <a:pt x="163" y="283"/>
                    <a:pt x="160" y="282"/>
                    <a:pt x="162" y="284"/>
                  </a:cubicBezTo>
                  <a:close/>
                  <a:moveTo>
                    <a:pt x="128" y="221"/>
                  </a:moveTo>
                  <a:cubicBezTo>
                    <a:pt x="127" y="221"/>
                    <a:pt x="126" y="222"/>
                    <a:pt x="126" y="224"/>
                  </a:cubicBezTo>
                  <a:cubicBezTo>
                    <a:pt x="125" y="222"/>
                    <a:pt x="128" y="220"/>
                    <a:pt x="129" y="219"/>
                  </a:cubicBezTo>
                  <a:cubicBezTo>
                    <a:pt x="130" y="220"/>
                    <a:pt x="128" y="220"/>
                    <a:pt x="128" y="221"/>
                  </a:cubicBezTo>
                  <a:close/>
                  <a:moveTo>
                    <a:pt x="123" y="218"/>
                  </a:moveTo>
                  <a:cubicBezTo>
                    <a:pt x="122" y="218"/>
                    <a:pt x="122" y="216"/>
                    <a:pt x="123" y="216"/>
                  </a:cubicBezTo>
                  <a:cubicBezTo>
                    <a:pt x="123" y="215"/>
                    <a:pt x="122" y="215"/>
                    <a:pt x="122" y="215"/>
                  </a:cubicBezTo>
                  <a:cubicBezTo>
                    <a:pt x="121" y="215"/>
                    <a:pt x="120" y="216"/>
                    <a:pt x="121" y="217"/>
                  </a:cubicBezTo>
                  <a:cubicBezTo>
                    <a:pt x="120" y="215"/>
                    <a:pt x="123" y="213"/>
                    <a:pt x="124" y="212"/>
                  </a:cubicBezTo>
                  <a:cubicBezTo>
                    <a:pt x="124" y="213"/>
                    <a:pt x="124" y="214"/>
                    <a:pt x="123" y="215"/>
                  </a:cubicBezTo>
                  <a:cubicBezTo>
                    <a:pt x="124" y="215"/>
                    <a:pt x="125" y="215"/>
                    <a:pt x="126" y="216"/>
                  </a:cubicBezTo>
                  <a:cubicBezTo>
                    <a:pt x="126" y="215"/>
                    <a:pt x="126" y="215"/>
                    <a:pt x="125" y="214"/>
                  </a:cubicBezTo>
                  <a:cubicBezTo>
                    <a:pt x="126" y="214"/>
                    <a:pt x="127" y="214"/>
                    <a:pt x="127" y="215"/>
                  </a:cubicBezTo>
                  <a:cubicBezTo>
                    <a:pt x="127" y="215"/>
                    <a:pt x="127" y="214"/>
                    <a:pt x="127" y="215"/>
                  </a:cubicBezTo>
                  <a:cubicBezTo>
                    <a:pt x="126" y="215"/>
                    <a:pt x="126" y="217"/>
                    <a:pt x="125" y="217"/>
                  </a:cubicBezTo>
                  <a:cubicBezTo>
                    <a:pt x="125" y="217"/>
                    <a:pt x="125" y="216"/>
                    <a:pt x="125" y="216"/>
                  </a:cubicBezTo>
                  <a:cubicBezTo>
                    <a:pt x="124" y="216"/>
                    <a:pt x="123" y="216"/>
                    <a:pt x="123" y="217"/>
                  </a:cubicBezTo>
                  <a:cubicBezTo>
                    <a:pt x="123" y="218"/>
                    <a:pt x="124" y="217"/>
                    <a:pt x="125" y="218"/>
                  </a:cubicBezTo>
                  <a:cubicBezTo>
                    <a:pt x="124" y="218"/>
                    <a:pt x="123" y="217"/>
                    <a:pt x="123" y="218"/>
                  </a:cubicBezTo>
                  <a:close/>
                  <a:moveTo>
                    <a:pt x="117" y="213"/>
                  </a:moveTo>
                  <a:cubicBezTo>
                    <a:pt x="118" y="213"/>
                    <a:pt x="119" y="214"/>
                    <a:pt x="119" y="214"/>
                  </a:cubicBezTo>
                  <a:cubicBezTo>
                    <a:pt x="120" y="214"/>
                    <a:pt x="119" y="213"/>
                    <a:pt x="119" y="212"/>
                  </a:cubicBezTo>
                  <a:cubicBezTo>
                    <a:pt x="120" y="212"/>
                    <a:pt x="120" y="212"/>
                    <a:pt x="121" y="212"/>
                  </a:cubicBezTo>
                  <a:cubicBezTo>
                    <a:pt x="121" y="213"/>
                    <a:pt x="120" y="213"/>
                    <a:pt x="120" y="214"/>
                  </a:cubicBezTo>
                  <a:cubicBezTo>
                    <a:pt x="119" y="215"/>
                    <a:pt x="117" y="214"/>
                    <a:pt x="117" y="213"/>
                  </a:cubicBezTo>
                  <a:close/>
                  <a:moveTo>
                    <a:pt x="116" y="213"/>
                  </a:moveTo>
                  <a:cubicBezTo>
                    <a:pt x="116" y="212"/>
                    <a:pt x="118" y="212"/>
                    <a:pt x="119" y="211"/>
                  </a:cubicBezTo>
                  <a:cubicBezTo>
                    <a:pt x="119" y="213"/>
                    <a:pt x="117" y="212"/>
                    <a:pt x="116" y="213"/>
                  </a:cubicBezTo>
                  <a:close/>
                  <a:moveTo>
                    <a:pt x="113" y="206"/>
                  </a:moveTo>
                  <a:cubicBezTo>
                    <a:pt x="113" y="206"/>
                    <a:pt x="112" y="206"/>
                    <a:pt x="112" y="205"/>
                  </a:cubicBezTo>
                  <a:cubicBezTo>
                    <a:pt x="114" y="206"/>
                    <a:pt x="115" y="204"/>
                    <a:pt x="115" y="203"/>
                  </a:cubicBezTo>
                  <a:cubicBezTo>
                    <a:pt x="116" y="204"/>
                    <a:pt x="116" y="205"/>
                    <a:pt x="116" y="205"/>
                  </a:cubicBezTo>
                  <a:cubicBezTo>
                    <a:pt x="116" y="206"/>
                    <a:pt x="115" y="205"/>
                    <a:pt x="114" y="206"/>
                  </a:cubicBezTo>
                  <a:cubicBezTo>
                    <a:pt x="113" y="207"/>
                    <a:pt x="116" y="207"/>
                    <a:pt x="115" y="208"/>
                  </a:cubicBezTo>
                  <a:cubicBezTo>
                    <a:pt x="113" y="208"/>
                    <a:pt x="114" y="205"/>
                    <a:pt x="113" y="206"/>
                  </a:cubicBezTo>
                  <a:close/>
                  <a:moveTo>
                    <a:pt x="109" y="204"/>
                  </a:moveTo>
                  <a:cubicBezTo>
                    <a:pt x="107" y="204"/>
                    <a:pt x="110" y="202"/>
                    <a:pt x="110" y="201"/>
                  </a:cubicBezTo>
                  <a:cubicBezTo>
                    <a:pt x="109" y="201"/>
                    <a:pt x="108" y="201"/>
                    <a:pt x="107" y="201"/>
                  </a:cubicBezTo>
                  <a:cubicBezTo>
                    <a:pt x="107" y="200"/>
                    <a:pt x="107" y="200"/>
                    <a:pt x="106" y="198"/>
                  </a:cubicBezTo>
                  <a:cubicBezTo>
                    <a:pt x="104" y="199"/>
                    <a:pt x="105" y="201"/>
                    <a:pt x="104" y="202"/>
                  </a:cubicBezTo>
                  <a:cubicBezTo>
                    <a:pt x="104" y="200"/>
                    <a:pt x="105" y="199"/>
                    <a:pt x="105" y="197"/>
                  </a:cubicBezTo>
                  <a:cubicBezTo>
                    <a:pt x="106" y="198"/>
                    <a:pt x="107" y="198"/>
                    <a:pt x="108" y="199"/>
                  </a:cubicBezTo>
                  <a:cubicBezTo>
                    <a:pt x="106" y="199"/>
                    <a:pt x="109" y="201"/>
                    <a:pt x="110" y="200"/>
                  </a:cubicBezTo>
                  <a:cubicBezTo>
                    <a:pt x="110" y="202"/>
                    <a:pt x="109" y="203"/>
                    <a:pt x="109" y="204"/>
                  </a:cubicBezTo>
                  <a:close/>
                  <a:moveTo>
                    <a:pt x="119" y="228"/>
                  </a:moveTo>
                  <a:cubicBezTo>
                    <a:pt x="118" y="228"/>
                    <a:pt x="118" y="228"/>
                    <a:pt x="117" y="228"/>
                  </a:cubicBezTo>
                  <a:cubicBezTo>
                    <a:pt x="117" y="227"/>
                    <a:pt x="117" y="226"/>
                    <a:pt x="119" y="226"/>
                  </a:cubicBezTo>
                  <a:cubicBezTo>
                    <a:pt x="119" y="226"/>
                    <a:pt x="118" y="227"/>
                    <a:pt x="119" y="228"/>
                  </a:cubicBezTo>
                  <a:close/>
                  <a:moveTo>
                    <a:pt x="113" y="217"/>
                  </a:moveTo>
                  <a:cubicBezTo>
                    <a:pt x="113" y="218"/>
                    <a:pt x="114" y="218"/>
                    <a:pt x="115" y="219"/>
                  </a:cubicBezTo>
                  <a:cubicBezTo>
                    <a:pt x="114" y="219"/>
                    <a:pt x="113" y="219"/>
                    <a:pt x="113" y="217"/>
                  </a:cubicBezTo>
                  <a:close/>
                  <a:moveTo>
                    <a:pt x="111" y="217"/>
                  </a:moveTo>
                  <a:cubicBezTo>
                    <a:pt x="111" y="217"/>
                    <a:pt x="111" y="216"/>
                    <a:pt x="110" y="216"/>
                  </a:cubicBezTo>
                  <a:cubicBezTo>
                    <a:pt x="111" y="215"/>
                    <a:pt x="112" y="216"/>
                    <a:pt x="111" y="215"/>
                  </a:cubicBezTo>
                  <a:cubicBezTo>
                    <a:pt x="112" y="214"/>
                    <a:pt x="113" y="215"/>
                    <a:pt x="112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6"/>
                  </a:cubicBezTo>
                  <a:cubicBezTo>
                    <a:pt x="112" y="215"/>
                    <a:pt x="112" y="216"/>
                    <a:pt x="111" y="217"/>
                  </a:cubicBezTo>
                  <a:close/>
                  <a:moveTo>
                    <a:pt x="112" y="212"/>
                  </a:moveTo>
                  <a:cubicBezTo>
                    <a:pt x="112" y="213"/>
                    <a:pt x="110" y="213"/>
                    <a:pt x="110" y="214"/>
                  </a:cubicBezTo>
                  <a:cubicBezTo>
                    <a:pt x="110" y="213"/>
                    <a:pt x="111" y="212"/>
                    <a:pt x="112" y="212"/>
                  </a:cubicBezTo>
                  <a:close/>
                  <a:moveTo>
                    <a:pt x="107" y="208"/>
                  </a:moveTo>
                  <a:cubicBezTo>
                    <a:pt x="107" y="209"/>
                    <a:pt x="109" y="209"/>
                    <a:pt x="108" y="208"/>
                  </a:cubicBezTo>
                  <a:cubicBezTo>
                    <a:pt x="108" y="208"/>
                    <a:pt x="109" y="208"/>
                    <a:pt x="109" y="209"/>
                  </a:cubicBezTo>
                  <a:cubicBezTo>
                    <a:pt x="108" y="209"/>
                    <a:pt x="108" y="210"/>
                    <a:pt x="108" y="211"/>
                  </a:cubicBezTo>
                  <a:cubicBezTo>
                    <a:pt x="107" y="211"/>
                    <a:pt x="107" y="209"/>
                    <a:pt x="107" y="208"/>
                  </a:cubicBezTo>
                  <a:close/>
                  <a:moveTo>
                    <a:pt x="110" y="216"/>
                  </a:moveTo>
                  <a:cubicBezTo>
                    <a:pt x="109" y="215"/>
                    <a:pt x="108" y="216"/>
                    <a:pt x="108" y="216"/>
                  </a:cubicBezTo>
                  <a:cubicBezTo>
                    <a:pt x="108" y="215"/>
                    <a:pt x="110" y="215"/>
                    <a:pt x="110" y="216"/>
                  </a:cubicBezTo>
                  <a:close/>
                  <a:moveTo>
                    <a:pt x="105" y="211"/>
                  </a:moveTo>
                  <a:cubicBezTo>
                    <a:pt x="104" y="211"/>
                    <a:pt x="104" y="211"/>
                    <a:pt x="103" y="212"/>
                  </a:cubicBezTo>
                  <a:cubicBezTo>
                    <a:pt x="103" y="210"/>
                    <a:pt x="104" y="209"/>
                    <a:pt x="105" y="211"/>
                  </a:cubicBezTo>
                  <a:close/>
                  <a:moveTo>
                    <a:pt x="110" y="225"/>
                  </a:moveTo>
                  <a:cubicBezTo>
                    <a:pt x="109" y="225"/>
                    <a:pt x="109" y="225"/>
                    <a:pt x="108" y="226"/>
                  </a:cubicBezTo>
                  <a:cubicBezTo>
                    <a:pt x="107" y="224"/>
                    <a:pt x="109" y="225"/>
                    <a:pt x="109" y="224"/>
                  </a:cubicBezTo>
                  <a:cubicBezTo>
                    <a:pt x="109" y="224"/>
                    <a:pt x="110" y="224"/>
                    <a:pt x="110" y="225"/>
                  </a:cubicBezTo>
                  <a:close/>
                  <a:moveTo>
                    <a:pt x="89" y="187"/>
                  </a:moveTo>
                  <a:cubicBezTo>
                    <a:pt x="91" y="186"/>
                    <a:pt x="90" y="185"/>
                    <a:pt x="90" y="183"/>
                  </a:cubicBezTo>
                  <a:cubicBezTo>
                    <a:pt x="89" y="183"/>
                    <a:pt x="88" y="185"/>
                    <a:pt x="87" y="185"/>
                  </a:cubicBezTo>
                  <a:cubicBezTo>
                    <a:pt x="86" y="184"/>
                    <a:pt x="85" y="183"/>
                    <a:pt x="85" y="182"/>
                  </a:cubicBezTo>
                  <a:cubicBezTo>
                    <a:pt x="85" y="181"/>
                    <a:pt x="87" y="182"/>
                    <a:pt x="87" y="181"/>
                  </a:cubicBezTo>
                  <a:cubicBezTo>
                    <a:pt x="88" y="182"/>
                    <a:pt x="87" y="182"/>
                    <a:pt x="86" y="182"/>
                  </a:cubicBezTo>
                  <a:cubicBezTo>
                    <a:pt x="88" y="185"/>
                    <a:pt x="90" y="182"/>
                    <a:pt x="92" y="182"/>
                  </a:cubicBezTo>
                  <a:cubicBezTo>
                    <a:pt x="91" y="183"/>
                    <a:pt x="90" y="187"/>
                    <a:pt x="92" y="187"/>
                  </a:cubicBezTo>
                  <a:cubicBezTo>
                    <a:pt x="92" y="189"/>
                    <a:pt x="89" y="189"/>
                    <a:pt x="89" y="187"/>
                  </a:cubicBezTo>
                  <a:close/>
                  <a:moveTo>
                    <a:pt x="105" y="226"/>
                  </a:moveTo>
                  <a:cubicBezTo>
                    <a:pt x="104" y="227"/>
                    <a:pt x="105" y="224"/>
                    <a:pt x="107" y="224"/>
                  </a:cubicBezTo>
                  <a:cubicBezTo>
                    <a:pt x="107" y="226"/>
                    <a:pt x="105" y="225"/>
                    <a:pt x="105" y="226"/>
                  </a:cubicBezTo>
                  <a:close/>
                  <a:moveTo>
                    <a:pt x="99" y="225"/>
                  </a:moveTo>
                  <a:cubicBezTo>
                    <a:pt x="99" y="224"/>
                    <a:pt x="98" y="224"/>
                    <a:pt x="98" y="224"/>
                  </a:cubicBezTo>
                  <a:cubicBezTo>
                    <a:pt x="98" y="224"/>
                    <a:pt x="99" y="224"/>
                    <a:pt x="99" y="223"/>
                  </a:cubicBezTo>
                  <a:cubicBezTo>
                    <a:pt x="101" y="223"/>
                    <a:pt x="101" y="222"/>
                    <a:pt x="102" y="221"/>
                  </a:cubicBezTo>
                  <a:cubicBezTo>
                    <a:pt x="102" y="223"/>
                    <a:pt x="100" y="224"/>
                    <a:pt x="99" y="225"/>
                  </a:cubicBezTo>
                  <a:close/>
                  <a:moveTo>
                    <a:pt x="95" y="223"/>
                  </a:moveTo>
                  <a:cubicBezTo>
                    <a:pt x="95" y="224"/>
                    <a:pt x="96" y="225"/>
                    <a:pt x="94" y="224"/>
                  </a:cubicBezTo>
                  <a:cubicBezTo>
                    <a:pt x="94" y="225"/>
                    <a:pt x="96" y="227"/>
                    <a:pt x="94" y="227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94" y="225"/>
                    <a:pt x="93" y="226"/>
                    <a:pt x="93" y="224"/>
                  </a:cubicBezTo>
                  <a:cubicBezTo>
                    <a:pt x="93" y="224"/>
                    <a:pt x="94" y="224"/>
                    <a:pt x="94" y="223"/>
                  </a:cubicBezTo>
                  <a:cubicBezTo>
                    <a:pt x="94" y="222"/>
                    <a:pt x="93" y="220"/>
                    <a:pt x="92" y="220"/>
                  </a:cubicBezTo>
                  <a:cubicBezTo>
                    <a:pt x="91" y="220"/>
                    <a:pt x="91" y="221"/>
                    <a:pt x="91" y="222"/>
                  </a:cubicBezTo>
                  <a:cubicBezTo>
                    <a:pt x="90" y="222"/>
                    <a:pt x="90" y="221"/>
                    <a:pt x="89" y="220"/>
                  </a:cubicBezTo>
                  <a:cubicBezTo>
                    <a:pt x="90" y="220"/>
                    <a:pt x="92" y="219"/>
                    <a:pt x="92" y="220"/>
                  </a:cubicBezTo>
                  <a:cubicBezTo>
                    <a:pt x="93" y="219"/>
                    <a:pt x="91" y="217"/>
                    <a:pt x="90" y="217"/>
                  </a:cubicBezTo>
                  <a:cubicBezTo>
                    <a:pt x="90" y="217"/>
                    <a:pt x="92" y="217"/>
                    <a:pt x="91" y="216"/>
                  </a:cubicBezTo>
                  <a:cubicBezTo>
                    <a:pt x="90" y="215"/>
                    <a:pt x="90" y="215"/>
                    <a:pt x="90" y="214"/>
                  </a:cubicBezTo>
                  <a:cubicBezTo>
                    <a:pt x="89" y="215"/>
                    <a:pt x="89" y="217"/>
                    <a:pt x="88" y="216"/>
                  </a:cubicBezTo>
                  <a:cubicBezTo>
                    <a:pt x="87" y="217"/>
                    <a:pt x="89" y="217"/>
                    <a:pt x="89" y="219"/>
                  </a:cubicBezTo>
                  <a:cubicBezTo>
                    <a:pt x="88" y="220"/>
                    <a:pt x="88" y="218"/>
                    <a:pt x="87" y="219"/>
                  </a:cubicBezTo>
                  <a:cubicBezTo>
                    <a:pt x="88" y="218"/>
                    <a:pt x="88" y="217"/>
                    <a:pt x="87" y="215"/>
                  </a:cubicBezTo>
                  <a:cubicBezTo>
                    <a:pt x="87" y="215"/>
                    <a:pt x="88" y="214"/>
                    <a:pt x="87" y="213"/>
                  </a:cubicBezTo>
                  <a:cubicBezTo>
                    <a:pt x="88" y="212"/>
                    <a:pt x="89" y="212"/>
                    <a:pt x="90" y="212"/>
                  </a:cubicBezTo>
                  <a:cubicBezTo>
                    <a:pt x="90" y="213"/>
                    <a:pt x="89" y="213"/>
                    <a:pt x="88" y="213"/>
                  </a:cubicBezTo>
                  <a:cubicBezTo>
                    <a:pt x="88" y="214"/>
                    <a:pt x="88" y="214"/>
                    <a:pt x="89" y="215"/>
                  </a:cubicBezTo>
                  <a:cubicBezTo>
                    <a:pt x="89" y="215"/>
                    <a:pt x="90" y="214"/>
                    <a:pt x="91" y="214"/>
                  </a:cubicBezTo>
                  <a:cubicBezTo>
                    <a:pt x="91" y="215"/>
                    <a:pt x="91" y="216"/>
                    <a:pt x="92" y="216"/>
                  </a:cubicBezTo>
                  <a:cubicBezTo>
                    <a:pt x="93" y="215"/>
                    <a:pt x="91" y="214"/>
                    <a:pt x="91" y="214"/>
                  </a:cubicBezTo>
                  <a:cubicBezTo>
                    <a:pt x="91" y="213"/>
                    <a:pt x="91" y="213"/>
                    <a:pt x="92" y="213"/>
                  </a:cubicBezTo>
                  <a:cubicBezTo>
                    <a:pt x="93" y="213"/>
                    <a:pt x="92" y="214"/>
                    <a:pt x="93" y="215"/>
                  </a:cubicBezTo>
                  <a:cubicBezTo>
                    <a:pt x="94" y="216"/>
                    <a:pt x="96" y="214"/>
                    <a:pt x="97" y="216"/>
                  </a:cubicBezTo>
                  <a:cubicBezTo>
                    <a:pt x="98" y="215"/>
                    <a:pt x="99" y="216"/>
                    <a:pt x="100" y="217"/>
                  </a:cubicBezTo>
                  <a:cubicBezTo>
                    <a:pt x="101" y="216"/>
                    <a:pt x="100" y="215"/>
                    <a:pt x="99" y="215"/>
                  </a:cubicBezTo>
                  <a:cubicBezTo>
                    <a:pt x="99" y="214"/>
                    <a:pt x="101" y="215"/>
                    <a:pt x="102" y="216"/>
                  </a:cubicBezTo>
                  <a:cubicBezTo>
                    <a:pt x="101" y="216"/>
                    <a:pt x="101" y="217"/>
                    <a:pt x="101" y="217"/>
                  </a:cubicBezTo>
                  <a:cubicBezTo>
                    <a:pt x="100" y="217"/>
                    <a:pt x="99" y="219"/>
                    <a:pt x="98" y="217"/>
                  </a:cubicBezTo>
                  <a:cubicBezTo>
                    <a:pt x="98" y="218"/>
                    <a:pt x="98" y="219"/>
                    <a:pt x="97" y="221"/>
                  </a:cubicBezTo>
                  <a:cubicBezTo>
                    <a:pt x="99" y="221"/>
                    <a:pt x="100" y="218"/>
                    <a:pt x="102" y="219"/>
                  </a:cubicBezTo>
                  <a:cubicBezTo>
                    <a:pt x="101" y="221"/>
                    <a:pt x="97" y="221"/>
                    <a:pt x="95" y="223"/>
                  </a:cubicBezTo>
                  <a:close/>
                  <a:moveTo>
                    <a:pt x="81" y="213"/>
                  </a:moveTo>
                  <a:cubicBezTo>
                    <a:pt x="81" y="212"/>
                    <a:pt x="83" y="211"/>
                    <a:pt x="81" y="209"/>
                  </a:cubicBezTo>
                  <a:cubicBezTo>
                    <a:pt x="83" y="209"/>
                    <a:pt x="83" y="211"/>
                    <a:pt x="84" y="212"/>
                  </a:cubicBezTo>
                  <a:cubicBezTo>
                    <a:pt x="82" y="212"/>
                    <a:pt x="82" y="214"/>
                    <a:pt x="81" y="213"/>
                  </a:cubicBezTo>
                  <a:close/>
                  <a:moveTo>
                    <a:pt x="83" y="219"/>
                  </a:moveTo>
                  <a:cubicBezTo>
                    <a:pt x="82" y="221"/>
                    <a:pt x="81" y="218"/>
                    <a:pt x="80" y="217"/>
                  </a:cubicBezTo>
                  <a:cubicBezTo>
                    <a:pt x="79" y="218"/>
                    <a:pt x="79" y="219"/>
                    <a:pt x="78" y="219"/>
                  </a:cubicBezTo>
                  <a:cubicBezTo>
                    <a:pt x="78" y="217"/>
                    <a:pt x="81" y="217"/>
                    <a:pt x="81" y="217"/>
                  </a:cubicBezTo>
                  <a:cubicBezTo>
                    <a:pt x="82" y="216"/>
                    <a:pt x="82" y="218"/>
                    <a:pt x="83" y="217"/>
                  </a:cubicBezTo>
                  <a:cubicBezTo>
                    <a:pt x="83" y="218"/>
                    <a:pt x="82" y="219"/>
                    <a:pt x="83" y="219"/>
                  </a:cubicBezTo>
                  <a:close/>
                  <a:moveTo>
                    <a:pt x="77" y="217"/>
                  </a:moveTo>
                  <a:cubicBezTo>
                    <a:pt x="77" y="216"/>
                    <a:pt x="78" y="215"/>
                    <a:pt x="76" y="215"/>
                  </a:cubicBezTo>
                  <a:cubicBezTo>
                    <a:pt x="77" y="214"/>
                    <a:pt x="79" y="214"/>
                    <a:pt x="79" y="213"/>
                  </a:cubicBezTo>
                  <a:cubicBezTo>
                    <a:pt x="80" y="215"/>
                    <a:pt x="78" y="214"/>
                    <a:pt x="78" y="216"/>
                  </a:cubicBezTo>
                  <a:cubicBezTo>
                    <a:pt x="78" y="216"/>
                    <a:pt x="78" y="217"/>
                    <a:pt x="77" y="217"/>
                  </a:cubicBezTo>
                  <a:close/>
                  <a:moveTo>
                    <a:pt x="74" y="217"/>
                  </a:moveTo>
                  <a:cubicBezTo>
                    <a:pt x="74" y="216"/>
                    <a:pt x="74" y="216"/>
                    <a:pt x="74" y="215"/>
                  </a:cubicBezTo>
                  <a:cubicBezTo>
                    <a:pt x="75" y="215"/>
                    <a:pt x="75" y="217"/>
                    <a:pt x="76" y="216"/>
                  </a:cubicBezTo>
                  <a:cubicBezTo>
                    <a:pt x="76" y="216"/>
                    <a:pt x="76" y="216"/>
                    <a:pt x="76" y="216"/>
                  </a:cubicBezTo>
                  <a:cubicBezTo>
                    <a:pt x="76" y="215"/>
                    <a:pt x="76" y="215"/>
                    <a:pt x="76" y="216"/>
                  </a:cubicBezTo>
                  <a:cubicBezTo>
                    <a:pt x="76" y="217"/>
                    <a:pt x="75" y="217"/>
                    <a:pt x="74" y="217"/>
                  </a:cubicBezTo>
                  <a:close/>
                  <a:moveTo>
                    <a:pt x="72" y="213"/>
                  </a:moveTo>
                  <a:cubicBezTo>
                    <a:pt x="71" y="213"/>
                    <a:pt x="71" y="212"/>
                    <a:pt x="70" y="213"/>
                  </a:cubicBezTo>
                  <a:cubicBezTo>
                    <a:pt x="70" y="212"/>
                    <a:pt x="71" y="212"/>
                    <a:pt x="72" y="212"/>
                  </a:cubicBezTo>
                  <a:cubicBezTo>
                    <a:pt x="72" y="212"/>
                    <a:pt x="72" y="213"/>
                    <a:pt x="72" y="213"/>
                  </a:cubicBezTo>
                  <a:close/>
                  <a:moveTo>
                    <a:pt x="71" y="207"/>
                  </a:moveTo>
                  <a:cubicBezTo>
                    <a:pt x="70" y="207"/>
                    <a:pt x="70" y="207"/>
                    <a:pt x="69" y="206"/>
                  </a:cubicBezTo>
                  <a:cubicBezTo>
                    <a:pt x="69" y="206"/>
                    <a:pt x="70" y="204"/>
                    <a:pt x="71" y="204"/>
                  </a:cubicBezTo>
                  <a:cubicBezTo>
                    <a:pt x="72" y="205"/>
                    <a:pt x="70" y="207"/>
                    <a:pt x="72" y="206"/>
                  </a:cubicBezTo>
                  <a:cubicBezTo>
                    <a:pt x="72" y="207"/>
                    <a:pt x="72" y="208"/>
                    <a:pt x="72" y="209"/>
                  </a:cubicBezTo>
                  <a:cubicBezTo>
                    <a:pt x="71" y="209"/>
                    <a:pt x="69" y="210"/>
                    <a:pt x="67" y="210"/>
                  </a:cubicBezTo>
                  <a:cubicBezTo>
                    <a:pt x="68" y="208"/>
                    <a:pt x="70" y="208"/>
                    <a:pt x="71" y="207"/>
                  </a:cubicBezTo>
                  <a:close/>
                  <a:moveTo>
                    <a:pt x="72" y="210"/>
                  </a:moveTo>
                  <a:cubicBezTo>
                    <a:pt x="73" y="209"/>
                    <a:pt x="75" y="211"/>
                    <a:pt x="74" y="212"/>
                  </a:cubicBezTo>
                  <a:cubicBezTo>
                    <a:pt x="73" y="211"/>
                    <a:pt x="72" y="212"/>
                    <a:pt x="72" y="210"/>
                  </a:cubicBezTo>
                  <a:close/>
                  <a:moveTo>
                    <a:pt x="75" y="212"/>
                  </a:moveTo>
                  <a:cubicBezTo>
                    <a:pt x="76" y="213"/>
                    <a:pt x="74" y="213"/>
                    <a:pt x="74" y="214"/>
                  </a:cubicBezTo>
                  <a:cubicBezTo>
                    <a:pt x="74" y="213"/>
                    <a:pt x="74" y="212"/>
                    <a:pt x="75" y="212"/>
                  </a:cubicBezTo>
                  <a:close/>
                  <a:moveTo>
                    <a:pt x="65" y="204"/>
                  </a:moveTo>
                  <a:cubicBezTo>
                    <a:pt x="65" y="204"/>
                    <a:pt x="66" y="204"/>
                    <a:pt x="67" y="203"/>
                  </a:cubicBezTo>
                  <a:cubicBezTo>
                    <a:pt x="67" y="203"/>
                    <a:pt x="66" y="202"/>
                    <a:pt x="65" y="202"/>
                  </a:cubicBezTo>
                  <a:cubicBezTo>
                    <a:pt x="65" y="201"/>
                    <a:pt x="67" y="201"/>
                    <a:pt x="67" y="200"/>
                  </a:cubicBezTo>
                  <a:cubicBezTo>
                    <a:pt x="67" y="201"/>
                    <a:pt x="68" y="202"/>
                    <a:pt x="69" y="202"/>
                  </a:cubicBezTo>
                  <a:cubicBezTo>
                    <a:pt x="71" y="202"/>
                    <a:pt x="70" y="201"/>
                    <a:pt x="71" y="201"/>
                  </a:cubicBezTo>
                  <a:cubicBezTo>
                    <a:pt x="70" y="200"/>
                    <a:pt x="69" y="199"/>
                    <a:pt x="68" y="200"/>
                  </a:cubicBezTo>
                  <a:cubicBezTo>
                    <a:pt x="68" y="198"/>
                    <a:pt x="70" y="199"/>
                    <a:pt x="71" y="198"/>
                  </a:cubicBezTo>
                  <a:cubicBezTo>
                    <a:pt x="71" y="198"/>
                    <a:pt x="72" y="199"/>
                    <a:pt x="72" y="200"/>
                  </a:cubicBezTo>
                  <a:cubicBezTo>
                    <a:pt x="74" y="198"/>
                    <a:pt x="74" y="200"/>
                    <a:pt x="75" y="199"/>
                  </a:cubicBezTo>
                  <a:cubicBezTo>
                    <a:pt x="74" y="200"/>
                    <a:pt x="71" y="200"/>
                    <a:pt x="72" y="203"/>
                  </a:cubicBezTo>
                  <a:cubicBezTo>
                    <a:pt x="70" y="202"/>
                    <a:pt x="69" y="204"/>
                    <a:pt x="67" y="203"/>
                  </a:cubicBezTo>
                  <a:cubicBezTo>
                    <a:pt x="67" y="204"/>
                    <a:pt x="65" y="205"/>
                    <a:pt x="65" y="204"/>
                  </a:cubicBezTo>
                  <a:close/>
                  <a:moveTo>
                    <a:pt x="59" y="193"/>
                  </a:moveTo>
                  <a:cubicBezTo>
                    <a:pt x="60" y="192"/>
                    <a:pt x="60" y="192"/>
                    <a:pt x="60" y="191"/>
                  </a:cubicBezTo>
                  <a:cubicBezTo>
                    <a:pt x="61" y="191"/>
                    <a:pt x="61" y="192"/>
                    <a:pt x="61" y="193"/>
                  </a:cubicBezTo>
                  <a:cubicBezTo>
                    <a:pt x="60" y="193"/>
                    <a:pt x="60" y="194"/>
                    <a:pt x="59" y="193"/>
                  </a:cubicBezTo>
                  <a:close/>
                  <a:moveTo>
                    <a:pt x="56" y="191"/>
                  </a:moveTo>
                  <a:cubicBezTo>
                    <a:pt x="58" y="190"/>
                    <a:pt x="58" y="192"/>
                    <a:pt x="59" y="191"/>
                  </a:cubicBezTo>
                  <a:cubicBezTo>
                    <a:pt x="59" y="193"/>
                    <a:pt x="56" y="192"/>
                    <a:pt x="56" y="191"/>
                  </a:cubicBezTo>
                  <a:close/>
                  <a:moveTo>
                    <a:pt x="65" y="213"/>
                  </a:moveTo>
                  <a:cubicBezTo>
                    <a:pt x="65" y="212"/>
                    <a:pt x="63" y="213"/>
                    <a:pt x="64" y="212"/>
                  </a:cubicBezTo>
                  <a:cubicBezTo>
                    <a:pt x="65" y="212"/>
                    <a:pt x="69" y="212"/>
                    <a:pt x="65" y="213"/>
                  </a:cubicBezTo>
                  <a:close/>
                  <a:moveTo>
                    <a:pt x="70" y="223"/>
                  </a:moveTo>
                  <a:cubicBezTo>
                    <a:pt x="68" y="224"/>
                    <a:pt x="69" y="221"/>
                    <a:pt x="68" y="221"/>
                  </a:cubicBezTo>
                  <a:cubicBezTo>
                    <a:pt x="69" y="219"/>
                    <a:pt x="70" y="223"/>
                    <a:pt x="70" y="223"/>
                  </a:cubicBezTo>
                  <a:close/>
                  <a:moveTo>
                    <a:pt x="62" y="209"/>
                  </a:moveTo>
                  <a:cubicBezTo>
                    <a:pt x="62" y="212"/>
                    <a:pt x="60" y="211"/>
                    <a:pt x="58" y="212"/>
                  </a:cubicBezTo>
                  <a:cubicBezTo>
                    <a:pt x="58" y="211"/>
                    <a:pt x="59" y="210"/>
                    <a:pt x="58" y="209"/>
                  </a:cubicBezTo>
                  <a:cubicBezTo>
                    <a:pt x="61" y="209"/>
                    <a:pt x="61" y="208"/>
                    <a:pt x="63" y="207"/>
                  </a:cubicBezTo>
                  <a:cubicBezTo>
                    <a:pt x="65" y="208"/>
                    <a:pt x="63" y="211"/>
                    <a:pt x="65" y="210"/>
                  </a:cubicBezTo>
                  <a:cubicBezTo>
                    <a:pt x="66" y="211"/>
                    <a:pt x="64" y="210"/>
                    <a:pt x="64" y="211"/>
                  </a:cubicBezTo>
                  <a:cubicBezTo>
                    <a:pt x="63" y="210"/>
                    <a:pt x="62" y="210"/>
                    <a:pt x="62" y="209"/>
                  </a:cubicBezTo>
                  <a:close/>
                  <a:moveTo>
                    <a:pt x="56" y="191"/>
                  </a:moveTo>
                  <a:cubicBezTo>
                    <a:pt x="56" y="193"/>
                    <a:pt x="55" y="193"/>
                    <a:pt x="53" y="194"/>
                  </a:cubicBezTo>
                  <a:cubicBezTo>
                    <a:pt x="54" y="193"/>
                    <a:pt x="55" y="193"/>
                    <a:pt x="56" y="191"/>
                  </a:cubicBezTo>
                  <a:close/>
                  <a:moveTo>
                    <a:pt x="52" y="187"/>
                  </a:moveTo>
                  <a:cubicBezTo>
                    <a:pt x="52" y="188"/>
                    <a:pt x="52" y="189"/>
                    <a:pt x="53" y="189"/>
                  </a:cubicBezTo>
                  <a:cubicBezTo>
                    <a:pt x="53" y="189"/>
                    <a:pt x="53" y="188"/>
                    <a:pt x="54" y="188"/>
                  </a:cubicBezTo>
                  <a:cubicBezTo>
                    <a:pt x="55" y="189"/>
                    <a:pt x="53" y="189"/>
                    <a:pt x="53" y="190"/>
                  </a:cubicBezTo>
                  <a:cubicBezTo>
                    <a:pt x="52" y="190"/>
                    <a:pt x="52" y="188"/>
                    <a:pt x="50" y="188"/>
                  </a:cubicBezTo>
                  <a:cubicBezTo>
                    <a:pt x="50" y="188"/>
                    <a:pt x="51" y="188"/>
                    <a:pt x="52" y="187"/>
                  </a:cubicBezTo>
                  <a:close/>
                  <a:moveTo>
                    <a:pt x="58" y="186"/>
                  </a:moveTo>
                  <a:cubicBezTo>
                    <a:pt x="56" y="186"/>
                    <a:pt x="55" y="185"/>
                    <a:pt x="53" y="187"/>
                  </a:cubicBezTo>
                  <a:cubicBezTo>
                    <a:pt x="53" y="184"/>
                    <a:pt x="57" y="184"/>
                    <a:pt x="58" y="186"/>
                  </a:cubicBezTo>
                  <a:close/>
                  <a:moveTo>
                    <a:pt x="61" y="189"/>
                  </a:moveTo>
                  <a:cubicBezTo>
                    <a:pt x="61" y="190"/>
                    <a:pt x="60" y="191"/>
                    <a:pt x="59" y="190"/>
                  </a:cubicBezTo>
                  <a:cubicBezTo>
                    <a:pt x="60" y="189"/>
                    <a:pt x="61" y="189"/>
                    <a:pt x="61" y="189"/>
                  </a:cubicBezTo>
                  <a:close/>
                  <a:moveTo>
                    <a:pt x="71" y="197"/>
                  </a:moveTo>
                  <a:cubicBezTo>
                    <a:pt x="71" y="198"/>
                    <a:pt x="71" y="198"/>
                    <a:pt x="71" y="198"/>
                  </a:cubicBezTo>
                  <a:cubicBezTo>
                    <a:pt x="71" y="198"/>
                    <a:pt x="71" y="198"/>
                    <a:pt x="71" y="197"/>
                  </a:cubicBezTo>
                  <a:close/>
                  <a:moveTo>
                    <a:pt x="66" y="198"/>
                  </a:moveTo>
                  <a:cubicBezTo>
                    <a:pt x="68" y="196"/>
                    <a:pt x="67" y="194"/>
                    <a:pt x="67" y="193"/>
                  </a:cubicBezTo>
                  <a:cubicBezTo>
                    <a:pt x="67" y="193"/>
                    <a:pt x="67" y="192"/>
                    <a:pt x="68" y="192"/>
                  </a:cubicBezTo>
                  <a:cubicBezTo>
                    <a:pt x="69" y="193"/>
                    <a:pt x="70" y="193"/>
                    <a:pt x="71" y="195"/>
                  </a:cubicBezTo>
                  <a:cubicBezTo>
                    <a:pt x="69" y="197"/>
                    <a:pt x="65" y="198"/>
                    <a:pt x="63" y="199"/>
                  </a:cubicBezTo>
                  <a:cubicBezTo>
                    <a:pt x="63" y="199"/>
                    <a:pt x="64" y="198"/>
                    <a:pt x="64" y="198"/>
                  </a:cubicBezTo>
                  <a:cubicBezTo>
                    <a:pt x="64" y="197"/>
                    <a:pt x="62" y="198"/>
                    <a:pt x="62" y="197"/>
                  </a:cubicBezTo>
                  <a:cubicBezTo>
                    <a:pt x="63" y="196"/>
                    <a:pt x="65" y="198"/>
                    <a:pt x="66" y="198"/>
                  </a:cubicBezTo>
                  <a:close/>
                  <a:moveTo>
                    <a:pt x="61" y="183"/>
                  </a:moveTo>
                  <a:cubicBezTo>
                    <a:pt x="61" y="181"/>
                    <a:pt x="65" y="181"/>
                    <a:pt x="67" y="180"/>
                  </a:cubicBezTo>
                  <a:cubicBezTo>
                    <a:pt x="69" y="179"/>
                    <a:pt x="69" y="176"/>
                    <a:pt x="71" y="176"/>
                  </a:cubicBezTo>
                  <a:cubicBezTo>
                    <a:pt x="70" y="177"/>
                    <a:pt x="70" y="178"/>
                    <a:pt x="72" y="178"/>
                  </a:cubicBezTo>
                  <a:cubicBezTo>
                    <a:pt x="72" y="179"/>
                    <a:pt x="71" y="178"/>
                    <a:pt x="70" y="179"/>
                  </a:cubicBezTo>
                  <a:cubicBezTo>
                    <a:pt x="70" y="179"/>
                    <a:pt x="70" y="179"/>
                    <a:pt x="69" y="179"/>
                  </a:cubicBezTo>
                  <a:cubicBezTo>
                    <a:pt x="69" y="181"/>
                    <a:pt x="65" y="182"/>
                    <a:pt x="63" y="184"/>
                  </a:cubicBezTo>
                  <a:cubicBezTo>
                    <a:pt x="63" y="185"/>
                    <a:pt x="65" y="183"/>
                    <a:pt x="65" y="185"/>
                  </a:cubicBezTo>
                  <a:cubicBezTo>
                    <a:pt x="63" y="185"/>
                    <a:pt x="63" y="187"/>
                    <a:pt x="62" y="186"/>
                  </a:cubicBezTo>
                  <a:cubicBezTo>
                    <a:pt x="63" y="185"/>
                    <a:pt x="63" y="184"/>
                    <a:pt x="63" y="183"/>
                  </a:cubicBezTo>
                  <a:cubicBezTo>
                    <a:pt x="63" y="182"/>
                    <a:pt x="61" y="183"/>
                    <a:pt x="61" y="183"/>
                  </a:cubicBezTo>
                  <a:close/>
                  <a:moveTo>
                    <a:pt x="63" y="177"/>
                  </a:moveTo>
                  <a:cubicBezTo>
                    <a:pt x="64" y="177"/>
                    <a:pt x="65" y="178"/>
                    <a:pt x="65" y="179"/>
                  </a:cubicBezTo>
                  <a:cubicBezTo>
                    <a:pt x="64" y="180"/>
                    <a:pt x="64" y="179"/>
                    <a:pt x="63" y="179"/>
                  </a:cubicBezTo>
                  <a:cubicBezTo>
                    <a:pt x="63" y="178"/>
                    <a:pt x="64" y="178"/>
                    <a:pt x="63" y="177"/>
                  </a:cubicBezTo>
                  <a:close/>
                  <a:moveTo>
                    <a:pt x="76" y="176"/>
                  </a:moveTo>
                  <a:cubicBezTo>
                    <a:pt x="78" y="175"/>
                    <a:pt x="78" y="177"/>
                    <a:pt x="79" y="177"/>
                  </a:cubicBezTo>
                  <a:cubicBezTo>
                    <a:pt x="79" y="179"/>
                    <a:pt x="78" y="177"/>
                    <a:pt x="77" y="177"/>
                  </a:cubicBezTo>
                  <a:cubicBezTo>
                    <a:pt x="77" y="177"/>
                    <a:pt x="77" y="178"/>
                    <a:pt x="76" y="178"/>
                  </a:cubicBezTo>
                  <a:cubicBezTo>
                    <a:pt x="77" y="178"/>
                    <a:pt x="77" y="178"/>
                    <a:pt x="77" y="179"/>
                  </a:cubicBezTo>
                  <a:cubicBezTo>
                    <a:pt x="76" y="178"/>
                    <a:pt x="74" y="180"/>
                    <a:pt x="73" y="179"/>
                  </a:cubicBezTo>
                  <a:cubicBezTo>
                    <a:pt x="72" y="180"/>
                    <a:pt x="72" y="180"/>
                    <a:pt x="71" y="181"/>
                  </a:cubicBezTo>
                  <a:cubicBezTo>
                    <a:pt x="72" y="179"/>
                    <a:pt x="73" y="179"/>
                    <a:pt x="74" y="178"/>
                  </a:cubicBezTo>
                  <a:cubicBezTo>
                    <a:pt x="74" y="178"/>
                    <a:pt x="73" y="178"/>
                    <a:pt x="72" y="178"/>
                  </a:cubicBezTo>
                  <a:cubicBezTo>
                    <a:pt x="73" y="177"/>
                    <a:pt x="77" y="178"/>
                    <a:pt x="76" y="176"/>
                  </a:cubicBezTo>
                  <a:close/>
                  <a:moveTo>
                    <a:pt x="79" y="181"/>
                  </a:moveTo>
                  <a:cubicBezTo>
                    <a:pt x="78" y="180"/>
                    <a:pt x="78" y="182"/>
                    <a:pt x="77" y="182"/>
                  </a:cubicBezTo>
                  <a:cubicBezTo>
                    <a:pt x="77" y="183"/>
                    <a:pt x="78" y="182"/>
                    <a:pt x="78" y="182"/>
                  </a:cubicBezTo>
                  <a:cubicBezTo>
                    <a:pt x="78" y="184"/>
                    <a:pt x="76" y="183"/>
                    <a:pt x="76" y="182"/>
                  </a:cubicBezTo>
                  <a:cubicBezTo>
                    <a:pt x="75" y="183"/>
                    <a:pt x="72" y="184"/>
                    <a:pt x="74" y="186"/>
                  </a:cubicBezTo>
                  <a:cubicBezTo>
                    <a:pt x="73" y="187"/>
                    <a:pt x="73" y="185"/>
                    <a:pt x="72" y="186"/>
                  </a:cubicBezTo>
                  <a:cubicBezTo>
                    <a:pt x="73" y="183"/>
                    <a:pt x="77" y="180"/>
                    <a:pt x="78" y="180"/>
                  </a:cubicBezTo>
                  <a:cubicBezTo>
                    <a:pt x="78" y="179"/>
                    <a:pt x="79" y="180"/>
                    <a:pt x="80" y="179"/>
                  </a:cubicBezTo>
                  <a:cubicBezTo>
                    <a:pt x="80" y="180"/>
                    <a:pt x="78" y="180"/>
                    <a:pt x="79" y="181"/>
                  </a:cubicBezTo>
                  <a:close/>
                  <a:moveTo>
                    <a:pt x="82" y="183"/>
                  </a:moveTo>
                  <a:cubicBezTo>
                    <a:pt x="82" y="184"/>
                    <a:pt x="81" y="185"/>
                    <a:pt x="81" y="185"/>
                  </a:cubicBezTo>
                  <a:cubicBezTo>
                    <a:pt x="80" y="184"/>
                    <a:pt x="81" y="183"/>
                    <a:pt x="79" y="184"/>
                  </a:cubicBezTo>
                  <a:cubicBezTo>
                    <a:pt x="79" y="183"/>
                    <a:pt x="80" y="182"/>
                    <a:pt x="79" y="182"/>
                  </a:cubicBezTo>
                  <a:cubicBezTo>
                    <a:pt x="81" y="180"/>
                    <a:pt x="80" y="184"/>
                    <a:pt x="82" y="183"/>
                  </a:cubicBezTo>
                  <a:close/>
                  <a:moveTo>
                    <a:pt x="77" y="185"/>
                  </a:moveTo>
                  <a:cubicBezTo>
                    <a:pt x="77" y="185"/>
                    <a:pt x="78" y="186"/>
                    <a:pt x="78" y="187"/>
                  </a:cubicBezTo>
                  <a:cubicBezTo>
                    <a:pt x="76" y="187"/>
                    <a:pt x="76" y="186"/>
                    <a:pt x="77" y="185"/>
                  </a:cubicBezTo>
                  <a:close/>
                  <a:moveTo>
                    <a:pt x="76" y="202"/>
                  </a:moveTo>
                  <a:cubicBezTo>
                    <a:pt x="76" y="202"/>
                    <a:pt x="75" y="203"/>
                    <a:pt x="74" y="203"/>
                  </a:cubicBezTo>
                  <a:cubicBezTo>
                    <a:pt x="74" y="203"/>
                    <a:pt x="75" y="203"/>
                    <a:pt x="75" y="202"/>
                  </a:cubicBezTo>
                  <a:cubicBezTo>
                    <a:pt x="75" y="202"/>
                    <a:pt x="75" y="202"/>
                    <a:pt x="74" y="201"/>
                  </a:cubicBezTo>
                  <a:cubicBezTo>
                    <a:pt x="76" y="201"/>
                    <a:pt x="76" y="201"/>
                    <a:pt x="76" y="202"/>
                  </a:cubicBezTo>
                  <a:close/>
                  <a:moveTo>
                    <a:pt x="74" y="194"/>
                  </a:moveTo>
                  <a:cubicBezTo>
                    <a:pt x="75" y="194"/>
                    <a:pt x="75" y="195"/>
                    <a:pt x="74" y="195"/>
                  </a:cubicBezTo>
                  <a:cubicBezTo>
                    <a:pt x="75" y="197"/>
                    <a:pt x="76" y="195"/>
                    <a:pt x="77" y="195"/>
                  </a:cubicBezTo>
                  <a:cubicBezTo>
                    <a:pt x="77" y="197"/>
                    <a:pt x="77" y="197"/>
                    <a:pt x="78" y="196"/>
                  </a:cubicBezTo>
                  <a:cubicBezTo>
                    <a:pt x="78" y="197"/>
                    <a:pt x="78" y="198"/>
                    <a:pt x="79" y="199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78" y="199"/>
                    <a:pt x="79" y="198"/>
                    <a:pt x="78" y="197"/>
                  </a:cubicBezTo>
                  <a:cubicBezTo>
                    <a:pt x="77" y="198"/>
                    <a:pt x="76" y="198"/>
                    <a:pt x="76" y="199"/>
                  </a:cubicBezTo>
                  <a:cubicBezTo>
                    <a:pt x="75" y="199"/>
                    <a:pt x="76" y="197"/>
                    <a:pt x="76" y="197"/>
                  </a:cubicBezTo>
                  <a:cubicBezTo>
                    <a:pt x="75" y="196"/>
                    <a:pt x="74" y="197"/>
                    <a:pt x="74" y="198"/>
                  </a:cubicBezTo>
                  <a:cubicBezTo>
                    <a:pt x="73" y="197"/>
                    <a:pt x="73" y="197"/>
                    <a:pt x="72" y="197"/>
                  </a:cubicBezTo>
                  <a:cubicBezTo>
                    <a:pt x="73" y="196"/>
                    <a:pt x="74" y="195"/>
                    <a:pt x="74" y="194"/>
                  </a:cubicBezTo>
                  <a:close/>
                  <a:moveTo>
                    <a:pt x="67" y="185"/>
                  </a:moveTo>
                  <a:cubicBezTo>
                    <a:pt x="68" y="183"/>
                    <a:pt x="69" y="182"/>
                    <a:pt x="71" y="181"/>
                  </a:cubicBezTo>
                  <a:cubicBezTo>
                    <a:pt x="71" y="183"/>
                    <a:pt x="68" y="184"/>
                    <a:pt x="67" y="185"/>
                  </a:cubicBezTo>
                  <a:close/>
                  <a:moveTo>
                    <a:pt x="76" y="190"/>
                  </a:moveTo>
                  <a:cubicBezTo>
                    <a:pt x="76" y="191"/>
                    <a:pt x="77" y="191"/>
                    <a:pt x="78" y="192"/>
                  </a:cubicBezTo>
                  <a:cubicBezTo>
                    <a:pt x="78" y="193"/>
                    <a:pt x="76" y="193"/>
                    <a:pt x="75" y="194"/>
                  </a:cubicBezTo>
                  <a:cubicBezTo>
                    <a:pt x="75" y="193"/>
                    <a:pt x="76" y="193"/>
                    <a:pt x="76" y="192"/>
                  </a:cubicBezTo>
                  <a:cubicBezTo>
                    <a:pt x="75" y="191"/>
                    <a:pt x="74" y="193"/>
                    <a:pt x="72" y="193"/>
                  </a:cubicBezTo>
                  <a:cubicBezTo>
                    <a:pt x="72" y="193"/>
                    <a:pt x="72" y="192"/>
                    <a:pt x="71" y="192"/>
                  </a:cubicBezTo>
                  <a:cubicBezTo>
                    <a:pt x="71" y="192"/>
                    <a:pt x="72" y="191"/>
                    <a:pt x="71" y="191"/>
                  </a:cubicBezTo>
                  <a:cubicBezTo>
                    <a:pt x="72" y="190"/>
                    <a:pt x="73" y="191"/>
                    <a:pt x="72" y="192"/>
                  </a:cubicBezTo>
                  <a:cubicBezTo>
                    <a:pt x="73" y="192"/>
                    <a:pt x="74" y="191"/>
                    <a:pt x="76" y="190"/>
                  </a:cubicBezTo>
                  <a:close/>
                  <a:moveTo>
                    <a:pt x="95" y="213"/>
                  </a:moveTo>
                  <a:cubicBezTo>
                    <a:pt x="96" y="215"/>
                    <a:pt x="94" y="214"/>
                    <a:pt x="93" y="214"/>
                  </a:cubicBezTo>
                  <a:cubicBezTo>
                    <a:pt x="93" y="214"/>
                    <a:pt x="93" y="213"/>
                    <a:pt x="93" y="213"/>
                  </a:cubicBezTo>
                  <a:cubicBezTo>
                    <a:pt x="94" y="212"/>
                    <a:pt x="93" y="215"/>
                    <a:pt x="95" y="213"/>
                  </a:cubicBezTo>
                  <a:close/>
                  <a:moveTo>
                    <a:pt x="84" y="191"/>
                  </a:moveTo>
                  <a:cubicBezTo>
                    <a:pt x="84" y="193"/>
                    <a:pt x="82" y="193"/>
                    <a:pt x="80" y="193"/>
                  </a:cubicBezTo>
                  <a:cubicBezTo>
                    <a:pt x="81" y="195"/>
                    <a:pt x="81" y="195"/>
                    <a:pt x="83" y="195"/>
                  </a:cubicBezTo>
                  <a:cubicBezTo>
                    <a:pt x="83" y="194"/>
                    <a:pt x="84" y="193"/>
                    <a:pt x="86" y="193"/>
                  </a:cubicBezTo>
                  <a:cubicBezTo>
                    <a:pt x="85" y="194"/>
                    <a:pt x="83" y="194"/>
                    <a:pt x="83" y="196"/>
                  </a:cubicBezTo>
                  <a:cubicBezTo>
                    <a:pt x="85" y="196"/>
                    <a:pt x="86" y="196"/>
                    <a:pt x="88" y="195"/>
                  </a:cubicBezTo>
                  <a:cubicBezTo>
                    <a:pt x="88" y="196"/>
                    <a:pt x="87" y="196"/>
                    <a:pt x="87" y="197"/>
                  </a:cubicBezTo>
                  <a:cubicBezTo>
                    <a:pt x="87" y="198"/>
                    <a:pt x="86" y="196"/>
                    <a:pt x="86" y="196"/>
                  </a:cubicBezTo>
                  <a:cubicBezTo>
                    <a:pt x="83" y="197"/>
                    <a:pt x="84" y="198"/>
                    <a:pt x="82" y="199"/>
                  </a:cubicBezTo>
                  <a:cubicBezTo>
                    <a:pt x="83" y="203"/>
                    <a:pt x="86" y="197"/>
                    <a:pt x="88" y="198"/>
                  </a:cubicBezTo>
                  <a:cubicBezTo>
                    <a:pt x="89" y="198"/>
                    <a:pt x="89" y="199"/>
                    <a:pt x="89" y="200"/>
                  </a:cubicBezTo>
                  <a:cubicBezTo>
                    <a:pt x="88" y="200"/>
                    <a:pt x="87" y="200"/>
                    <a:pt x="87" y="199"/>
                  </a:cubicBezTo>
                  <a:cubicBezTo>
                    <a:pt x="86" y="200"/>
                    <a:pt x="86" y="201"/>
                    <a:pt x="85" y="202"/>
                  </a:cubicBezTo>
                  <a:cubicBezTo>
                    <a:pt x="84" y="203"/>
                    <a:pt x="84" y="202"/>
                    <a:pt x="83" y="203"/>
                  </a:cubicBezTo>
                  <a:cubicBezTo>
                    <a:pt x="83" y="202"/>
                    <a:pt x="85" y="202"/>
                    <a:pt x="84" y="201"/>
                  </a:cubicBezTo>
                  <a:cubicBezTo>
                    <a:pt x="83" y="200"/>
                    <a:pt x="83" y="203"/>
                    <a:pt x="82" y="201"/>
                  </a:cubicBezTo>
                  <a:cubicBezTo>
                    <a:pt x="81" y="202"/>
                    <a:pt x="82" y="203"/>
                    <a:pt x="83" y="204"/>
                  </a:cubicBezTo>
                  <a:cubicBezTo>
                    <a:pt x="86" y="202"/>
                    <a:pt x="89" y="202"/>
                    <a:pt x="91" y="201"/>
                  </a:cubicBezTo>
                  <a:cubicBezTo>
                    <a:pt x="92" y="202"/>
                    <a:pt x="90" y="202"/>
                    <a:pt x="90" y="203"/>
                  </a:cubicBezTo>
                  <a:cubicBezTo>
                    <a:pt x="90" y="204"/>
                    <a:pt x="91" y="203"/>
                    <a:pt x="91" y="204"/>
                  </a:cubicBezTo>
                  <a:cubicBezTo>
                    <a:pt x="90" y="204"/>
                    <a:pt x="89" y="205"/>
                    <a:pt x="88" y="205"/>
                  </a:cubicBezTo>
                  <a:cubicBezTo>
                    <a:pt x="88" y="207"/>
                    <a:pt x="90" y="206"/>
                    <a:pt x="91" y="206"/>
                  </a:cubicBezTo>
                  <a:cubicBezTo>
                    <a:pt x="92" y="205"/>
                    <a:pt x="92" y="203"/>
                    <a:pt x="94" y="205"/>
                  </a:cubicBezTo>
                  <a:cubicBezTo>
                    <a:pt x="92" y="205"/>
                    <a:pt x="92" y="206"/>
                    <a:pt x="90" y="207"/>
                  </a:cubicBezTo>
                  <a:cubicBezTo>
                    <a:pt x="90" y="207"/>
                    <a:pt x="90" y="208"/>
                    <a:pt x="90" y="208"/>
                  </a:cubicBezTo>
                  <a:cubicBezTo>
                    <a:pt x="92" y="209"/>
                    <a:pt x="91" y="210"/>
                    <a:pt x="92" y="211"/>
                  </a:cubicBezTo>
                  <a:cubicBezTo>
                    <a:pt x="92" y="211"/>
                    <a:pt x="91" y="212"/>
                    <a:pt x="91" y="212"/>
                  </a:cubicBezTo>
                  <a:cubicBezTo>
                    <a:pt x="91" y="211"/>
                    <a:pt x="92" y="211"/>
                    <a:pt x="91" y="210"/>
                  </a:cubicBezTo>
                  <a:cubicBezTo>
                    <a:pt x="89" y="210"/>
                    <a:pt x="87" y="211"/>
                    <a:pt x="86" y="211"/>
                  </a:cubicBezTo>
                  <a:cubicBezTo>
                    <a:pt x="86" y="210"/>
                    <a:pt x="86" y="209"/>
                    <a:pt x="85" y="209"/>
                  </a:cubicBezTo>
                  <a:cubicBezTo>
                    <a:pt x="85" y="209"/>
                    <a:pt x="85" y="208"/>
                    <a:pt x="86" y="208"/>
                  </a:cubicBezTo>
                  <a:cubicBezTo>
                    <a:pt x="85" y="205"/>
                    <a:pt x="82" y="208"/>
                    <a:pt x="81" y="208"/>
                  </a:cubicBezTo>
                  <a:cubicBezTo>
                    <a:pt x="81" y="209"/>
                    <a:pt x="81" y="207"/>
                    <a:pt x="82" y="207"/>
                  </a:cubicBezTo>
                  <a:cubicBezTo>
                    <a:pt x="81" y="206"/>
                    <a:pt x="81" y="204"/>
                    <a:pt x="79" y="203"/>
                  </a:cubicBezTo>
                  <a:cubicBezTo>
                    <a:pt x="78" y="204"/>
                    <a:pt x="78" y="206"/>
                    <a:pt x="79" y="207"/>
                  </a:cubicBezTo>
                  <a:cubicBezTo>
                    <a:pt x="77" y="207"/>
                    <a:pt x="76" y="207"/>
                    <a:pt x="74" y="208"/>
                  </a:cubicBezTo>
                  <a:cubicBezTo>
                    <a:pt x="74" y="208"/>
                    <a:pt x="76" y="205"/>
                    <a:pt x="74" y="205"/>
                  </a:cubicBezTo>
                  <a:cubicBezTo>
                    <a:pt x="74" y="203"/>
                    <a:pt x="77" y="205"/>
                    <a:pt x="78" y="205"/>
                  </a:cubicBezTo>
                  <a:cubicBezTo>
                    <a:pt x="77" y="204"/>
                    <a:pt x="78" y="203"/>
                    <a:pt x="79" y="202"/>
                  </a:cubicBezTo>
                  <a:cubicBezTo>
                    <a:pt x="79" y="201"/>
                    <a:pt x="78" y="201"/>
                    <a:pt x="78" y="200"/>
                  </a:cubicBezTo>
                  <a:cubicBezTo>
                    <a:pt x="79" y="199"/>
                    <a:pt x="79" y="201"/>
                    <a:pt x="81" y="201"/>
                  </a:cubicBezTo>
                  <a:cubicBezTo>
                    <a:pt x="81" y="200"/>
                    <a:pt x="79" y="199"/>
                    <a:pt x="81" y="199"/>
                  </a:cubicBezTo>
                  <a:cubicBezTo>
                    <a:pt x="79" y="198"/>
                    <a:pt x="81" y="195"/>
                    <a:pt x="79" y="194"/>
                  </a:cubicBezTo>
                  <a:cubicBezTo>
                    <a:pt x="80" y="194"/>
                    <a:pt x="78" y="192"/>
                    <a:pt x="79" y="191"/>
                  </a:cubicBezTo>
                  <a:cubicBezTo>
                    <a:pt x="79" y="190"/>
                    <a:pt x="78" y="191"/>
                    <a:pt x="78" y="189"/>
                  </a:cubicBezTo>
                  <a:cubicBezTo>
                    <a:pt x="79" y="189"/>
                    <a:pt x="79" y="189"/>
                    <a:pt x="79" y="187"/>
                  </a:cubicBezTo>
                  <a:cubicBezTo>
                    <a:pt x="79" y="187"/>
                    <a:pt x="80" y="187"/>
                    <a:pt x="80" y="187"/>
                  </a:cubicBezTo>
                  <a:cubicBezTo>
                    <a:pt x="81" y="186"/>
                    <a:pt x="80" y="188"/>
                    <a:pt x="79" y="188"/>
                  </a:cubicBezTo>
                  <a:cubicBezTo>
                    <a:pt x="79" y="188"/>
                    <a:pt x="79" y="189"/>
                    <a:pt x="80" y="189"/>
                  </a:cubicBezTo>
                  <a:cubicBezTo>
                    <a:pt x="82" y="188"/>
                    <a:pt x="83" y="187"/>
                    <a:pt x="83" y="185"/>
                  </a:cubicBezTo>
                  <a:cubicBezTo>
                    <a:pt x="83" y="186"/>
                    <a:pt x="84" y="186"/>
                    <a:pt x="85" y="187"/>
                  </a:cubicBezTo>
                  <a:cubicBezTo>
                    <a:pt x="83" y="187"/>
                    <a:pt x="83" y="187"/>
                    <a:pt x="82" y="188"/>
                  </a:cubicBezTo>
                  <a:cubicBezTo>
                    <a:pt x="85" y="189"/>
                    <a:pt x="82" y="191"/>
                    <a:pt x="84" y="191"/>
                  </a:cubicBezTo>
                  <a:close/>
                  <a:moveTo>
                    <a:pt x="49" y="102"/>
                  </a:moveTo>
                  <a:cubicBezTo>
                    <a:pt x="48" y="102"/>
                    <a:pt x="48" y="101"/>
                    <a:pt x="47" y="101"/>
                  </a:cubicBezTo>
                  <a:cubicBezTo>
                    <a:pt x="48" y="100"/>
                    <a:pt x="50" y="100"/>
                    <a:pt x="49" y="99"/>
                  </a:cubicBezTo>
                  <a:cubicBezTo>
                    <a:pt x="50" y="100"/>
                    <a:pt x="48" y="101"/>
                    <a:pt x="49" y="102"/>
                  </a:cubicBezTo>
                  <a:close/>
                  <a:moveTo>
                    <a:pt x="50" y="105"/>
                  </a:moveTo>
                  <a:cubicBezTo>
                    <a:pt x="49" y="105"/>
                    <a:pt x="47" y="106"/>
                    <a:pt x="46" y="105"/>
                  </a:cubicBezTo>
                  <a:cubicBezTo>
                    <a:pt x="47" y="104"/>
                    <a:pt x="48" y="103"/>
                    <a:pt x="49" y="102"/>
                  </a:cubicBezTo>
                  <a:cubicBezTo>
                    <a:pt x="50" y="102"/>
                    <a:pt x="49" y="104"/>
                    <a:pt x="50" y="105"/>
                  </a:cubicBezTo>
                  <a:close/>
                  <a:moveTo>
                    <a:pt x="40" y="94"/>
                  </a:moveTo>
                  <a:cubicBezTo>
                    <a:pt x="40" y="93"/>
                    <a:pt x="40" y="93"/>
                    <a:pt x="41" y="92"/>
                  </a:cubicBezTo>
                  <a:cubicBezTo>
                    <a:pt x="42" y="93"/>
                    <a:pt x="41" y="94"/>
                    <a:pt x="40" y="94"/>
                  </a:cubicBezTo>
                  <a:close/>
                  <a:moveTo>
                    <a:pt x="39" y="77"/>
                  </a:moveTo>
                  <a:cubicBezTo>
                    <a:pt x="40" y="77"/>
                    <a:pt x="40" y="77"/>
                    <a:pt x="41" y="77"/>
                  </a:cubicBezTo>
                  <a:cubicBezTo>
                    <a:pt x="40" y="78"/>
                    <a:pt x="39" y="78"/>
                    <a:pt x="39" y="77"/>
                  </a:cubicBezTo>
                  <a:close/>
                  <a:moveTo>
                    <a:pt x="30" y="48"/>
                  </a:moveTo>
                  <a:cubicBezTo>
                    <a:pt x="31" y="48"/>
                    <a:pt x="30" y="47"/>
                    <a:pt x="30" y="47"/>
                  </a:cubicBezTo>
                  <a:cubicBezTo>
                    <a:pt x="31" y="46"/>
                    <a:pt x="31" y="48"/>
                    <a:pt x="32" y="48"/>
                  </a:cubicBezTo>
                  <a:cubicBezTo>
                    <a:pt x="33" y="49"/>
                    <a:pt x="31" y="49"/>
                    <a:pt x="31" y="49"/>
                  </a:cubicBezTo>
                  <a:cubicBezTo>
                    <a:pt x="30" y="48"/>
                    <a:pt x="28" y="49"/>
                    <a:pt x="27" y="48"/>
                  </a:cubicBezTo>
                  <a:cubicBezTo>
                    <a:pt x="28" y="47"/>
                    <a:pt x="29" y="47"/>
                    <a:pt x="30" y="48"/>
                  </a:cubicBezTo>
                  <a:close/>
                  <a:moveTo>
                    <a:pt x="30" y="40"/>
                  </a:moveTo>
                  <a:cubicBezTo>
                    <a:pt x="30" y="41"/>
                    <a:pt x="31" y="41"/>
                    <a:pt x="31" y="42"/>
                  </a:cubicBezTo>
                  <a:cubicBezTo>
                    <a:pt x="29" y="43"/>
                    <a:pt x="30" y="41"/>
                    <a:pt x="29" y="41"/>
                  </a:cubicBezTo>
                  <a:cubicBezTo>
                    <a:pt x="29" y="41"/>
                    <a:pt x="30" y="41"/>
                    <a:pt x="30" y="40"/>
                  </a:cubicBezTo>
                  <a:close/>
                  <a:moveTo>
                    <a:pt x="31" y="54"/>
                  </a:moveTo>
                  <a:cubicBezTo>
                    <a:pt x="30" y="53"/>
                    <a:pt x="32" y="52"/>
                    <a:pt x="32" y="52"/>
                  </a:cubicBezTo>
                  <a:cubicBezTo>
                    <a:pt x="33" y="54"/>
                    <a:pt x="32" y="54"/>
                    <a:pt x="31" y="54"/>
                  </a:cubicBezTo>
                  <a:close/>
                  <a:moveTo>
                    <a:pt x="49" y="98"/>
                  </a:moveTo>
                  <a:cubicBezTo>
                    <a:pt x="49" y="96"/>
                    <a:pt x="50" y="94"/>
                    <a:pt x="51" y="95"/>
                  </a:cubicBezTo>
                  <a:cubicBezTo>
                    <a:pt x="51" y="96"/>
                    <a:pt x="50" y="97"/>
                    <a:pt x="49" y="98"/>
                  </a:cubicBezTo>
                  <a:close/>
                  <a:moveTo>
                    <a:pt x="85" y="176"/>
                  </a:moveTo>
                  <a:cubicBezTo>
                    <a:pt x="84" y="175"/>
                    <a:pt x="83" y="175"/>
                    <a:pt x="83" y="174"/>
                  </a:cubicBezTo>
                  <a:cubicBezTo>
                    <a:pt x="85" y="173"/>
                    <a:pt x="85" y="176"/>
                    <a:pt x="87" y="174"/>
                  </a:cubicBezTo>
                  <a:cubicBezTo>
                    <a:pt x="87" y="175"/>
                    <a:pt x="86" y="177"/>
                    <a:pt x="88" y="179"/>
                  </a:cubicBezTo>
                  <a:cubicBezTo>
                    <a:pt x="88" y="177"/>
                    <a:pt x="88" y="177"/>
                    <a:pt x="90" y="176"/>
                  </a:cubicBezTo>
                  <a:cubicBezTo>
                    <a:pt x="90" y="178"/>
                    <a:pt x="91" y="176"/>
                    <a:pt x="92" y="176"/>
                  </a:cubicBezTo>
                  <a:cubicBezTo>
                    <a:pt x="93" y="178"/>
                    <a:pt x="91" y="177"/>
                    <a:pt x="90" y="178"/>
                  </a:cubicBezTo>
                  <a:cubicBezTo>
                    <a:pt x="91" y="178"/>
                    <a:pt x="92" y="178"/>
                    <a:pt x="92" y="179"/>
                  </a:cubicBezTo>
                  <a:cubicBezTo>
                    <a:pt x="89" y="179"/>
                    <a:pt x="86" y="178"/>
                    <a:pt x="83" y="177"/>
                  </a:cubicBezTo>
                  <a:cubicBezTo>
                    <a:pt x="82" y="176"/>
                    <a:pt x="83" y="177"/>
                    <a:pt x="85" y="176"/>
                  </a:cubicBezTo>
                  <a:close/>
                  <a:moveTo>
                    <a:pt x="93" y="175"/>
                  </a:move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3" y="176"/>
                    <a:pt x="94" y="177"/>
                  </a:cubicBezTo>
                  <a:cubicBezTo>
                    <a:pt x="93" y="177"/>
                    <a:pt x="93" y="176"/>
                    <a:pt x="92" y="175"/>
                  </a:cubicBezTo>
                  <a:cubicBezTo>
                    <a:pt x="93" y="175"/>
                    <a:pt x="93" y="175"/>
                    <a:pt x="93" y="175"/>
                  </a:cubicBezTo>
                  <a:close/>
                  <a:moveTo>
                    <a:pt x="94" y="175"/>
                  </a:moveTo>
                  <a:cubicBezTo>
                    <a:pt x="94" y="175"/>
                    <a:pt x="95" y="174"/>
                    <a:pt x="96" y="174"/>
                  </a:cubicBezTo>
                  <a:cubicBezTo>
                    <a:pt x="95" y="177"/>
                    <a:pt x="97" y="177"/>
                    <a:pt x="99" y="177"/>
                  </a:cubicBezTo>
                  <a:cubicBezTo>
                    <a:pt x="99" y="178"/>
                    <a:pt x="98" y="178"/>
                    <a:pt x="98" y="179"/>
                  </a:cubicBezTo>
                  <a:cubicBezTo>
                    <a:pt x="98" y="177"/>
                    <a:pt x="97" y="177"/>
                    <a:pt x="96" y="178"/>
                  </a:cubicBezTo>
                  <a:cubicBezTo>
                    <a:pt x="96" y="176"/>
                    <a:pt x="94" y="176"/>
                    <a:pt x="94" y="175"/>
                  </a:cubicBezTo>
                  <a:close/>
                  <a:moveTo>
                    <a:pt x="97" y="174"/>
                  </a:moveTo>
                  <a:cubicBezTo>
                    <a:pt x="98" y="174"/>
                    <a:pt x="98" y="175"/>
                    <a:pt x="99" y="175"/>
                  </a:cubicBezTo>
                  <a:cubicBezTo>
                    <a:pt x="98" y="175"/>
                    <a:pt x="98" y="175"/>
                    <a:pt x="97" y="176"/>
                  </a:cubicBezTo>
                  <a:cubicBezTo>
                    <a:pt x="97" y="175"/>
                    <a:pt x="97" y="175"/>
                    <a:pt x="97" y="174"/>
                  </a:cubicBezTo>
                  <a:close/>
                  <a:moveTo>
                    <a:pt x="89" y="181"/>
                  </a:moveTo>
                  <a:cubicBezTo>
                    <a:pt x="90" y="181"/>
                    <a:pt x="92" y="180"/>
                    <a:pt x="93" y="180"/>
                  </a:cubicBezTo>
                  <a:cubicBezTo>
                    <a:pt x="93" y="179"/>
                    <a:pt x="97" y="177"/>
                    <a:pt x="97" y="179"/>
                  </a:cubicBezTo>
                  <a:cubicBezTo>
                    <a:pt x="95" y="180"/>
                    <a:pt x="91" y="182"/>
                    <a:pt x="89" y="181"/>
                  </a:cubicBezTo>
                  <a:close/>
                  <a:moveTo>
                    <a:pt x="97" y="190"/>
                  </a:moveTo>
                  <a:cubicBezTo>
                    <a:pt x="98" y="191"/>
                    <a:pt x="97" y="191"/>
                    <a:pt x="98" y="193"/>
                  </a:cubicBezTo>
                  <a:cubicBezTo>
                    <a:pt x="97" y="192"/>
                    <a:pt x="96" y="191"/>
                    <a:pt x="94" y="192"/>
                  </a:cubicBezTo>
                  <a:cubicBezTo>
                    <a:pt x="94" y="191"/>
                    <a:pt x="96" y="191"/>
                    <a:pt x="97" y="190"/>
                  </a:cubicBezTo>
                  <a:close/>
                  <a:moveTo>
                    <a:pt x="93" y="186"/>
                  </a:moveTo>
                  <a:cubicBezTo>
                    <a:pt x="92" y="186"/>
                    <a:pt x="93" y="184"/>
                    <a:pt x="94" y="184"/>
                  </a:cubicBezTo>
                  <a:cubicBezTo>
                    <a:pt x="95" y="186"/>
                    <a:pt x="94" y="188"/>
                    <a:pt x="95" y="190"/>
                  </a:cubicBezTo>
                  <a:cubicBezTo>
                    <a:pt x="95" y="190"/>
                    <a:pt x="95" y="190"/>
                    <a:pt x="95" y="191"/>
                  </a:cubicBezTo>
                  <a:cubicBezTo>
                    <a:pt x="94" y="191"/>
                    <a:pt x="95" y="189"/>
                    <a:pt x="94" y="189"/>
                  </a:cubicBezTo>
                  <a:cubicBezTo>
                    <a:pt x="94" y="188"/>
                    <a:pt x="94" y="187"/>
                    <a:pt x="94" y="186"/>
                  </a:cubicBezTo>
                  <a:cubicBezTo>
                    <a:pt x="94" y="185"/>
                    <a:pt x="93" y="186"/>
                    <a:pt x="93" y="186"/>
                  </a:cubicBezTo>
                  <a:close/>
                  <a:moveTo>
                    <a:pt x="102" y="195"/>
                  </a:moveTo>
                  <a:cubicBezTo>
                    <a:pt x="101" y="196"/>
                    <a:pt x="98" y="197"/>
                    <a:pt x="98" y="195"/>
                  </a:cubicBezTo>
                  <a:cubicBezTo>
                    <a:pt x="98" y="195"/>
                    <a:pt x="99" y="195"/>
                    <a:pt x="99" y="194"/>
                  </a:cubicBezTo>
                  <a:cubicBezTo>
                    <a:pt x="99" y="194"/>
                    <a:pt x="99" y="194"/>
                    <a:pt x="98" y="194"/>
                  </a:cubicBezTo>
                  <a:cubicBezTo>
                    <a:pt x="98" y="193"/>
                    <a:pt x="98" y="193"/>
                    <a:pt x="99" y="193"/>
                  </a:cubicBezTo>
                  <a:cubicBezTo>
                    <a:pt x="99" y="193"/>
                    <a:pt x="99" y="193"/>
                    <a:pt x="99" y="193"/>
                  </a:cubicBezTo>
                  <a:cubicBezTo>
                    <a:pt x="100" y="194"/>
                    <a:pt x="99" y="194"/>
                    <a:pt x="99" y="196"/>
                  </a:cubicBezTo>
                  <a:cubicBezTo>
                    <a:pt x="99" y="196"/>
                    <a:pt x="102" y="195"/>
                    <a:pt x="101" y="194"/>
                  </a:cubicBezTo>
                  <a:cubicBezTo>
                    <a:pt x="102" y="194"/>
                    <a:pt x="103" y="194"/>
                    <a:pt x="103" y="196"/>
                  </a:cubicBezTo>
                  <a:cubicBezTo>
                    <a:pt x="102" y="197"/>
                    <a:pt x="102" y="196"/>
                    <a:pt x="102" y="195"/>
                  </a:cubicBezTo>
                  <a:close/>
                  <a:moveTo>
                    <a:pt x="105" y="206"/>
                  </a:moveTo>
                  <a:cubicBezTo>
                    <a:pt x="105" y="206"/>
                    <a:pt x="104" y="206"/>
                    <a:pt x="104" y="207"/>
                  </a:cubicBezTo>
                  <a:cubicBezTo>
                    <a:pt x="103" y="205"/>
                    <a:pt x="104" y="204"/>
                    <a:pt x="105" y="204"/>
                  </a:cubicBezTo>
                  <a:cubicBezTo>
                    <a:pt x="105" y="204"/>
                    <a:pt x="103" y="205"/>
                    <a:pt x="105" y="206"/>
                  </a:cubicBezTo>
                  <a:close/>
                  <a:moveTo>
                    <a:pt x="103" y="200"/>
                  </a:moveTo>
                  <a:cubicBezTo>
                    <a:pt x="103" y="201"/>
                    <a:pt x="101" y="200"/>
                    <a:pt x="100" y="200"/>
                  </a:cubicBezTo>
                  <a:cubicBezTo>
                    <a:pt x="101" y="199"/>
                    <a:pt x="103" y="200"/>
                    <a:pt x="103" y="198"/>
                  </a:cubicBezTo>
                  <a:cubicBezTo>
                    <a:pt x="105" y="198"/>
                    <a:pt x="102" y="200"/>
                    <a:pt x="103" y="200"/>
                  </a:cubicBezTo>
                  <a:close/>
                  <a:moveTo>
                    <a:pt x="104" y="196"/>
                  </a:moveTo>
                  <a:cubicBezTo>
                    <a:pt x="103" y="196"/>
                    <a:pt x="103" y="195"/>
                    <a:pt x="103" y="194"/>
                  </a:cubicBezTo>
                  <a:cubicBezTo>
                    <a:pt x="103" y="194"/>
                    <a:pt x="104" y="194"/>
                    <a:pt x="104" y="194"/>
                  </a:cubicBezTo>
                  <a:cubicBezTo>
                    <a:pt x="104" y="195"/>
                    <a:pt x="104" y="195"/>
                    <a:pt x="104" y="196"/>
                  </a:cubicBezTo>
                  <a:close/>
                  <a:moveTo>
                    <a:pt x="105" y="195"/>
                  </a:moveTo>
                  <a:cubicBezTo>
                    <a:pt x="104" y="195"/>
                    <a:pt x="105" y="194"/>
                    <a:pt x="105" y="193"/>
                  </a:cubicBezTo>
                  <a:cubicBezTo>
                    <a:pt x="106" y="193"/>
                    <a:pt x="106" y="194"/>
                    <a:pt x="107" y="194"/>
                  </a:cubicBezTo>
                  <a:cubicBezTo>
                    <a:pt x="106" y="196"/>
                    <a:pt x="105" y="193"/>
                    <a:pt x="105" y="195"/>
                  </a:cubicBezTo>
                  <a:close/>
                  <a:moveTo>
                    <a:pt x="107" y="196"/>
                  </a:moveTo>
                  <a:cubicBezTo>
                    <a:pt x="107" y="195"/>
                    <a:pt x="108" y="195"/>
                    <a:pt x="107" y="194"/>
                  </a:cubicBezTo>
                  <a:cubicBezTo>
                    <a:pt x="107" y="193"/>
                    <a:pt x="108" y="194"/>
                    <a:pt x="108" y="193"/>
                  </a:cubicBezTo>
                  <a:cubicBezTo>
                    <a:pt x="109" y="195"/>
                    <a:pt x="108" y="196"/>
                    <a:pt x="110" y="198"/>
                  </a:cubicBezTo>
                  <a:cubicBezTo>
                    <a:pt x="110" y="198"/>
                    <a:pt x="109" y="198"/>
                    <a:pt x="109" y="198"/>
                  </a:cubicBezTo>
                  <a:cubicBezTo>
                    <a:pt x="109" y="197"/>
                    <a:pt x="108" y="196"/>
                    <a:pt x="107" y="196"/>
                  </a:cubicBezTo>
                  <a:close/>
                  <a:moveTo>
                    <a:pt x="103" y="181"/>
                  </a:moveTo>
                  <a:cubicBezTo>
                    <a:pt x="102" y="181"/>
                    <a:pt x="100" y="183"/>
                    <a:pt x="99" y="182"/>
                  </a:cubicBezTo>
                  <a:cubicBezTo>
                    <a:pt x="98" y="182"/>
                    <a:pt x="100" y="181"/>
                    <a:pt x="99" y="181"/>
                  </a:cubicBezTo>
                  <a:cubicBezTo>
                    <a:pt x="99" y="181"/>
                    <a:pt x="99" y="181"/>
                    <a:pt x="98" y="181"/>
                  </a:cubicBezTo>
                  <a:cubicBezTo>
                    <a:pt x="99" y="181"/>
                    <a:pt x="99" y="181"/>
                    <a:pt x="99" y="181"/>
                  </a:cubicBezTo>
                  <a:cubicBezTo>
                    <a:pt x="99" y="181"/>
                    <a:pt x="103" y="180"/>
                    <a:pt x="103" y="181"/>
                  </a:cubicBezTo>
                  <a:close/>
                  <a:moveTo>
                    <a:pt x="102" y="175"/>
                  </a:moveTo>
                  <a:cubicBezTo>
                    <a:pt x="102" y="175"/>
                    <a:pt x="103" y="176"/>
                    <a:pt x="101" y="177"/>
                  </a:cubicBezTo>
                  <a:cubicBezTo>
                    <a:pt x="101" y="176"/>
                    <a:pt x="101" y="175"/>
                    <a:pt x="102" y="175"/>
                  </a:cubicBezTo>
                  <a:close/>
                  <a:moveTo>
                    <a:pt x="110" y="196"/>
                  </a:moveTo>
                  <a:cubicBezTo>
                    <a:pt x="109" y="196"/>
                    <a:pt x="109" y="194"/>
                    <a:pt x="110" y="194"/>
                  </a:cubicBezTo>
                  <a:cubicBezTo>
                    <a:pt x="110" y="193"/>
                    <a:pt x="109" y="194"/>
                    <a:pt x="109" y="193"/>
                  </a:cubicBezTo>
                  <a:cubicBezTo>
                    <a:pt x="111" y="193"/>
                    <a:pt x="111" y="195"/>
                    <a:pt x="110" y="196"/>
                  </a:cubicBezTo>
                  <a:close/>
                  <a:moveTo>
                    <a:pt x="112" y="195"/>
                  </a:moveTo>
                  <a:cubicBezTo>
                    <a:pt x="112" y="195"/>
                    <a:pt x="113" y="195"/>
                    <a:pt x="114" y="195"/>
                  </a:cubicBezTo>
                  <a:cubicBezTo>
                    <a:pt x="113" y="196"/>
                    <a:pt x="112" y="197"/>
                    <a:pt x="112" y="198"/>
                  </a:cubicBezTo>
                  <a:cubicBezTo>
                    <a:pt x="113" y="198"/>
                    <a:pt x="113" y="198"/>
                    <a:pt x="114" y="198"/>
                  </a:cubicBezTo>
                  <a:cubicBezTo>
                    <a:pt x="114" y="199"/>
                    <a:pt x="112" y="198"/>
                    <a:pt x="113" y="199"/>
                  </a:cubicBezTo>
                  <a:cubicBezTo>
                    <a:pt x="112" y="199"/>
                    <a:pt x="112" y="198"/>
                    <a:pt x="111" y="197"/>
                  </a:cubicBezTo>
                  <a:cubicBezTo>
                    <a:pt x="114" y="196"/>
                    <a:pt x="111" y="196"/>
                    <a:pt x="112" y="195"/>
                  </a:cubicBezTo>
                  <a:close/>
                  <a:moveTo>
                    <a:pt x="103" y="173"/>
                  </a:moveTo>
                  <a:cubicBezTo>
                    <a:pt x="104" y="174"/>
                    <a:pt x="105" y="176"/>
                    <a:pt x="103" y="176"/>
                  </a:cubicBezTo>
                  <a:cubicBezTo>
                    <a:pt x="103" y="175"/>
                    <a:pt x="104" y="175"/>
                    <a:pt x="103" y="173"/>
                  </a:cubicBezTo>
                  <a:close/>
                  <a:moveTo>
                    <a:pt x="122" y="205"/>
                  </a:moveTo>
                  <a:cubicBezTo>
                    <a:pt x="121" y="206"/>
                    <a:pt x="120" y="207"/>
                    <a:pt x="121" y="208"/>
                  </a:cubicBezTo>
                  <a:cubicBezTo>
                    <a:pt x="122" y="209"/>
                    <a:pt x="122" y="208"/>
                    <a:pt x="123" y="208"/>
                  </a:cubicBezTo>
                  <a:cubicBezTo>
                    <a:pt x="124" y="209"/>
                    <a:pt x="122" y="208"/>
                    <a:pt x="123" y="209"/>
                  </a:cubicBezTo>
                  <a:cubicBezTo>
                    <a:pt x="123" y="210"/>
                    <a:pt x="123" y="208"/>
                    <a:pt x="124" y="210"/>
                  </a:cubicBezTo>
                  <a:cubicBezTo>
                    <a:pt x="124" y="210"/>
                    <a:pt x="124" y="210"/>
                    <a:pt x="124" y="209"/>
                  </a:cubicBezTo>
                  <a:cubicBezTo>
                    <a:pt x="125" y="209"/>
                    <a:pt x="125" y="210"/>
                    <a:pt x="125" y="211"/>
                  </a:cubicBezTo>
                  <a:cubicBezTo>
                    <a:pt x="124" y="211"/>
                    <a:pt x="123" y="211"/>
                    <a:pt x="122" y="210"/>
                  </a:cubicBezTo>
                  <a:cubicBezTo>
                    <a:pt x="121" y="210"/>
                    <a:pt x="122" y="211"/>
                    <a:pt x="122" y="212"/>
                  </a:cubicBezTo>
                  <a:cubicBezTo>
                    <a:pt x="120" y="210"/>
                    <a:pt x="122" y="209"/>
                    <a:pt x="120" y="207"/>
                  </a:cubicBezTo>
                  <a:cubicBezTo>
                    <a:pt x="119" y="207"/>
                    <a:pt x="120" y="207"/>
                    <a:pt x="120" y="208"/>
                  </a:cubicBezTo>
                  <a:cubicBezTo>
                    <a:pt x="118" y="207"/>
                    <a:pt x="121" y="205"/>
                    <a:pt x="122" y="205"/>
                  </a:cubicBezTo>
                  <a:close/>
                  <a:moveTo>
                    <a:pt x="126" y="207"/>
                  </a:moveTo>
                  <a:cubicBezTo>
                    <a:pt x="125" y="207"/>
                    <a:pt x="125" y="205"/>
                    <a:pt x="124" y="207"/>
                  </a:cubicBezTo>
                  <a:cubicBezTo>
                    <a:pt x="125" y="205"/>
                    <a:pt x="125" y="205"/>
                    <a:pt x="124" y="204"/>
                  </a:cubicBezTo>
                  <a:cubicBezTo>
                    <a:pt x="125" y="204"/>
                    <a:pt x="125" y="204"/>
                    <a:pt x="126" y="203"/>
                  </a:cubicBezTo>
                  <a:cubicBezTo>
                    <a:pt x="126" y="205"/>
                    <a:pt x="125" y="205"/>
                    <a:pt x="126" y="207"/>
                  </a:cubicBezTo>
                  <a:close/>
                  <a:moveTo>
                    <a:pt x="123" y="186"/>
                  </a:moveTo>
                  <a:cubicBezTo>
                    <a:pt x="124" y="186"/>
                    <a:pt x="125" y="186"/>
                    <a:pt x="125" y="186"/>
                  </a:cubicBezTo>
                  <a:cubicBezTo>
                    <a:pt x="125" y="186"/>
                    <a:pt x="125" y="185"/>
                    <a:pt x="125" y="185"/>
                  </a:cubicBezTo>
                  <a:cubicBezTo>
                    <a:pt x="126" y="184"/>
                    <a:pt x="126" y="186"/>
                    <a:pt x="126" y="187"/>
                  </a:cubicBezTo>
                  <a:cubicBezTo>
                    <a:pt x="124" y="187"/>
                    <a:pt x="123" y="187"/>
                    <a:pt x="122" y="186"/>
                  </a:cubicBezTo>
                  <a:cubicBezTo>
                    <a:pt x="123" y="186"/>
                    <a:pt x="122" y="186"/>
                    <a:pt x="122" y="185"/>
                  </a:cubicBezTo>
                  <a:cubicBezTo>
                    <a:pt x="123" y="185"/>
                    <a:pt x="123" y="186"/>
                    <a:pt x="123" y="186"/>
                  </a:cubicBezTo>
                  <a:close/>
                  <a:moveTo>
                    <a:pt x="122" y="177"/>
                  </a:moveTo>
                  <a:cubicBezTo>
                    <a:pt x="123" y="178"/>
                    <a:pt x="121" y="178"/>
                    <a:pt x="120" y="179"/>
                  </a:cubicBezTo>
                  <a:cubicBezTo>
                    <a:pt x="119" y="178"/>
                    <a:pt x="121" y="177"/>
                    <a:pt x="122" y="177"/>
                  </a:cubicBezTo>
                  <a:close/>
                  <a:moveTo>
                    <a:pt x="122" y="179"/>
                  </a:moveTo>
                  <a:cubicBezTo>
                    <a:pt x="122" y="180"/>
                    <a:pt x="122" y="181"/>
                    <a:pt x="121" y="181"/>
                  </a:cubicBezTo>
                  <a:cubicBezTo>
                    <a:pt x="121" y="180"/>
                    <a:pt x="120" y="180"/>
                    <a:pt x="120" y="179"/>
                  </a:cubicBezTo>
                  <a:cubicBezTo>
                    <a:pt x="120" y="179"/>
                    <a:pt x="120" y="179"/>
                    <a:pt x="120" y="179"/>
                  </a:cubicBezTo>
                  <a:cubicBezTo>
                    <a:pt x="120" y="180"/>
                    <a:pt x="121" y="179"/>
                    <a:pt x="122" y="179"/>
                  </a:cubicBezTo>
                  <a:close/>
                  <a:moveTo>
                    <a:pt x="110" y="184"/>
                  </a:moveTo>
                  <a:cubicBezTo>
                    <a:pt x="112" y="185"/>
                    <a:pt x="113" y="183"/>
                    <a:pt x="115" y="183"/>
                  </a:cubicBezTo>
                  <a:cubicBezTo>
                    <a:pt x="114" y="182"/>
                    <a:pt x="112" y="183"/>
                    <a:pt x="112" y="181"/>
                  </a:cubicBezTo>
                  <a:cubicBezTo>
                    <a:pt x="113" y="180"/>
                    <a:pt x="114" y="179"/>
                    <a:pt x="113" y="178"/>
                  </a:cubicBezTo>
                  <a:cubicBezTo>
                    <a:pt x="113" y="177"/>
                    <a:pt x="112" y="178"/>
                    <a:pt x="112" y="178"/>
                  </a:cubicBezTo>
                  <a:cubicBezTo>
                    <a:pt x="111" y="178"/>
                    <a:pt x="112" y="178"/>
                    <a:pt x="112" y="179"/>
                  </a:cubicBezTo>
                  <a:cubicBezTo>
                    <a:pt x="110" y="178"/>
                    <a:pt x="110" y="176"/>
                    <a:pt x="110" y="175"/>
                  </a:cubicBezTo>
                  <a:cubicBezTo>
                    <a:pt x="110" y="175"/>
                    <a:pt x="109" y="174"/>
                    <a:pt x="109" y="173"/>
                  </a:cubicBezTo>
                  <a:cubicBezTo>
                    <a:pt x="108" y="174"/>
                    <a:pt x="109" y="175"/>
                    <a:pt x="108" y="175"/>
                  </a:cubicBezTo>
                  <a:cubicBezTo>
                    <a:pt x="107" y="176"/>
                    <a:pt x="109" y="173"/>
                    <a:pt x="107" y="172"/>
                  </a:cubicBezTo>
                  <a:cubicBezTo>
                    <a:pt x="108" y="172"/>
                    <a:pt x="108" y="173"/>
                    <a:pt x="108" y="173"/>
                  </a:cubicBezTo>
                  <a:cubicBezTo>
                    <a:pt x="108" y="173"/>
                    <a:pt x="109" y="172"/>
                    <a:pt x="110" y="172"/>
                  </a:cubicBezTo>
                  <a:cubicBezTo>
                    <a:pt x="110" y="172"/>
                    <a:pt x="109" y="171"/>
                    <a:pt x="110" y="172"/>
                  </a:cubicBezTo>
                  <a:cubicBezTo>
                    <a:pt x="111" y="171"/>
                    <a:pt x="108" y="170"/>
                    <a:pt x="110" y="169"/>
                  </a:cubicBezTo>
                  <a:cubicBezTo>
                    <a:pt x="110" y="171"/>
                    <a:pt x="111" y="171"/>
                    <a:pt x="112" y="172"/>
                  </a:cubicBezTo>
                  <a:cubicBezTo>
                    <a:pt x="112" y="171"/>
                    <a:pt x="112" y="169"/>
                    <a:pt x="111" y="167"/>
                  </a:cubicBezTo>
                  <a:cubicBezTo>
                    <a:pt x="112" y="167"/>
                    <a:pt x="112" y="167"/>
                    <a:pt x="112" y="167"/>
                  </a:cubicBezTo>
                  <a:cubicBezTo>
                    <a:pt x="111" y="166"/>
                    <a:pt x="112" y="165"/>
                    <a:pt x="111" y="164"/>
                  </a:cubicBezTo>
                  <a:cubicBezTo>
                    <a:pt x="112" y="164"/>
                    <a:pt x="113" y="167"/>
                    <a:pt x="112" y="167"/>
                  </a:cubicBezTo>
                  <a:cubicBezTo>
                    <a:pt x="113" y="168"/>
                    <a:pt x="113" y="166"/>
                    <a:pt x="114" y="167"/>
                  </a:cubicBezTo>
                  <a:cubicBezTo>
                    <a:pt x="114" y="166"/>
                    <a:pt x="112" y="165"/>
                    <a:pt x="113" y="165"/>
                  </a:cubicBezTo>
                  <a:cubicBezTo>
                    <a:pt x="111" y="164"/>
                    <a:pt x="112" y="162"/>
                    <a:pt x="113" y="161"/>
                  </a:cubicBezTo>
                  <a:cubicBezTo>
                    <a:pt x="112" y="160"/>
                    <a:pt x="112" y="162"/>
                    <a:pt x="111" y="161"/>
                  </a:cubicBezTo>
                  <a:cubicBezTo>
                    <a:pt x="110" y="159"/>
                    <a:pt x="114" y="158"/>
                    <a:pt x="112" y="157"/>
                  </a:cubicBezTo>
                  <a:cubicBezTo>
                    <a:pt x="113" y="156"/>
                    <a:pt x="113" y="158"/>
                    <a:pt x="114" y="158"/>
                  </a:cubicBezTo>
                  <a:cubicBezTo>
                    <a:pt x="113" y="159"/>
                    <a:pt x="116" y="160"/>
                    <a:pt x="116" y="162"/>
                  </a:cubicBezTo>
                  <a:cubicBezTo>
                    <a:pt x="117" y="160"/>
                    <a:pt x="116" y="161"/>
                    <a:pt x="118" y="161"/>
                  </a:cubicBezTo>
                  <a:cubicBezTo>
                    <a:pt x="118" y="161"/>
                    <a:pt x="117" y="160"/>
                    <a:pt x="117" y="159"/>
                  </a:cubicBezTo>
                  <a:cubicBezTo>
                    <a:pt x="117" y="158"/>
                    <a:pt x="117" y="160"/>
                    <a:pt x="116" y="159"/>
                  </a:cubicBezTo>
                  <a:cubicBezTo>
                    <a:pt x="114" y="157"/>
                    <a:pt x="112" y="155"/>
                    <a:pt x="112" y="152"/>
                  </a:cubicBezTo>
                  <a:cubicBezTo>
                    <a:pt x="116" y="154"/>
                    <a:pt x="120" y="155"/>
                    <a:pt x="120" y="160"/>
                  </a:cubicBezTo>
                  <a:cubicBezTo>
                    <a:pt x="120" y="160"/>
                    <a:pt x="122" y="160"/>
                    <a:pt x="123" y="161"/>
                  </a:cubicBezTo>
                  <a:cubicBezTo>
                    <a:pt x="123" y="162"/>
                    <a:pt x="124" y="163"/>
                    <a:pt x="122" y="164"/>
                  </a:cubicBezTo>
                  <a:cubicBezTo>
                    <a:pt x="123" y="165"/>
                    <a:pt x="123" y="165"/>
                    <a:pt x="123" y="166"/>
                  </a:cubicBezTo>
                  <a:cubicBezTo>
                    <a:pt x="123" y="166"/>
                    <a:pt x="124" y="166"/>
                    <a:pt x="125" y="166"/>
                  </a:cubicBezTo>
                  <a:cubicBezTo>
                    <a:pt x="126" y="167"/>
                    <a:pt x="125" y="167"/>
                    <a:pt x="125" y="168"/>
                  </a:cubicBezTo>
                  <a:cubicBezTo>
                    <a:pt x="125" y="168"/>
                    <a:pt x="127" y="168"/>
                    <a:pt x="127" y="168"/>
                  </a:cubicBezTo>
                  <a:cubicBezTo>
                    <a:pt x="127" y="170"/>
                    <a:pt x="127" y="170"/>
                    <a:pt x="129" y="170"/>
                  </a:cubicBezTo>
                  <a:cubicBezTo>
                    <a:pt x="128" y="171"/>
                    <a:pt x="127" y="171"/>
                    <a:pt x="127" y="171"/>
                  </a:cubicBezTo>
                  <a:cubicBezTo>
                    <a:pt x="126" y="170"/>
                    <a:pt x="125" y="171"/>
                    <a:pt x="124" y="171"/>
                  </a:cubicBezTo>
                  <a:cubicBezTo>
                    <a:pt x="124" y="169"/>
                    <a:pt x="126" y="170"/>
                    <a:pt x="126" y="169"/>
                  </a:cubicBezTo>
                  <a:cubicBezTo>
                    <a:pt x="126" y="168"/>
                    <a:pt x="123" y="169"/>
                    <a:pt x="122" y="170"/>
                  </a:cubicBezTo>
                  <a:cubicBezTo>
                    <a:pt x="122" y="171"/>
                    <a:pt x="123" y="172"/>
                    <a:pt x="121" y="173"/>
                  </a:cubicBezTo>
                  <a:cubicBezTo>
                    <a:pt x="122" y="174"/>
                    <a:pt x="122" y="173"/>
                    <a:pt x="123" y="173"/>
                  </a:cubicBezTo>
                  <a:cubicBezTo>
                    <a:pt x="122" y="175"/>
                    <a:pt x="120" y="176"/>
                    <a:pt x="118" y="176"/>
                  </a:cubicBezTo>
                  <a:cubicBezTo>
                    <a:pt x="118" y="177"/>
                    <a:pt x="118" y="177"/>
                    <a:pt x="117" y="177"/>
                  </a:cubicBezTo>
                  <a:cubicBezTo>
                    <a:pt x="118" y="178"/>
                    <a:pt x="118" y="179"/>
                    <a:pt x="119" y="178"/>
                  </a:cubicBezTo>
                  <a:cubicBezTo>
                    <a:pt x="119" y="179"/>
                    <a:pt x="118" y="180"/>
                    <a:pt x="117" y="179"/>
                  </a:cubicBezTo>
                  <a:cubicBezTo>
                    <a:pt x="116" y="181"/>
                    <a:pt x="116" y="184"/>
                    <a:pt x="115" y="186"/>
                  </a:cubicBezTo>
                  <a:cubicBezTo>
                    <a:pt x="115" y="185"/>
                    <a:pt x="114" y="184"/>
                    <a:pt x="114" y="184"/>
                  </a:cubicBezTo>
                  <a:cubicBezTo>
                    <a:pt x="113" y="185"/>
                    <a:pt x="115" y="185"/>
                    <a:pt x="115" y="186"/>
                  </a:cubicBezTo>
                  <a:cubicBezTo>
                    <a:pt x="114" y="187"/>
                    <a:pt x="114" y="187"/>
                    <a:pt x="114" y="188"/>
                  </a:cubicBezTo>
                  <a:cubicBezTo>
                    <a:pt x="113" y="187"/>
                    <a:pt x="113" y="186"/>
                    <a:pt x="113" y="185"/>
                  </a:cubicBezTo>
                  <a:cubicBezTo>
                    <a:pt x="112" y="184"/>
                    <a:pt x="110" y="186"/>
                    <a:pt x="110" y="184"/>
                  </a:cubicBezTo>
                  <a:close/>
                  <a:moveTo>
                    <a:pt x="104" y="132"/>
                  </a:moveTo>
                  <a:cubicBezTo>
                    <a:pt x="105" y="131"/>
                    <a:pt x="105" y="131"/>
                    <a:pt x="104" y="130"/>
                  </a:cubicBezTo>
                  <a:cubicBezTo>
                    <a:pt x="105" y="130"/>
                    <a:pt x="105" y="130"/>
                    <a:pt x="105" y="129"/>
                  </a:cubicBezTo>
                  <a:cubicBezTo>
                    <a:pt x="105" y="131"/>
                    <a:pt x="107" y="133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132"/>
                    <a:pt x="105" y="132"/>
                    <a:pt x="104" y="132"/>
                  </a:cubicBezTo>
                  <a:close/>
                  <a:moveTo>
                    <a:pt x="117" y="136"/>
                  </a:moveTo>
                  <a:cubicBezTo>
                    <a:pt x="116" y="135"/>
                    <a:pt x="116" y="133"/>
                    <a:pt x="116" y="132"/>
                  </a:cubicBezTo>
                  <a:cubicBezTo>
                    <a:pt x="117" y="132"/>
                    <a:pt x="117" y="135"/>
                    <a:pt x="117" y="136"/>
                  </a:cubicBezTo>
                  <a:close/>
                  <a:moveTo>
                    <a:pt x="106" y="118"/>
                  </a:moveTo>
                  <a:cubicBezTo>
                    <a:pt x="107" y="117"/>
                    <a:pt x="105" y="117"/>
                    <a:pt x="104" y="117"/>
                  </a:cubicBezTo>
                  <a:cubicBezTo>
                    <a:pt x="106" y="115"/>
                    <a:pt x="108" y="117"/>
                    <a:pt x="111" y="116"/>
                  </a:cubicBezTo>
                  <a:cubicBezTo>
                    <a:pt x="110" y="116"/>
                    <a:pt x="110" y="117"/>
                    <a:pt x="111" y="117"/>
                  </a:cubicBezTo>
                  <a:cubicBezTo>
                    <a:pt x="109" y="118"/>
                    <a:pt x="109" y="116"/>
                    <a:pt x="107" y="117"/>
                  </a:cubicBezTo>
                  <a:cubicBezTo>
                    <a:pt x="109" y="117"/>
                    <a:pt x="110" y="118"/>
                    <a:pt x="110" y="119"/>
                  </a:cubicBezTo>
                  <a:cubicBezTo>
                    <a:pt x="110" y="120"/>
                    <a:pt x="106" y="118"/>
                    <a:pt x="109" y="118"/>
                  </a:cubicBezTo>
                  <a:cubicBezTo>
                    <a:pt x="107" y="117"/>
                    <a:pt x="104" y="120"/>
                    <a:pt x="103" y="117"/>
                  </a:cubicBezTo>
                  <a:cubicBezTo>
                    <a:pt x="104" y="117"/>
                    <a:pt x="105" y="118"/>
                    <a:pt x="106" y="118"/>
                  </a:cubicBezTo>
                  <a:close/>
                  <a:moveTo>
                    <a:pt x="114" y="114"/>
                  </a:moveTo>
                  <a:cubicBezTo>
                    <a:pt x="113" y="116"/>
                    <a:pt x="110" y="116"/>
                    <a:pt x="108" y="115"/>
                  </a:cubicBezTo>
                  <a:cubicBezTo>
                    <a:pt x="109" y="115"/>
                    <a:pt x="112" y="115"/>
                    <a:pt x="114" y="114"/>
                  </a:cubicBezTo>
                  <a:close/>
                  <a:moveTo>
                    <a:pt x="116" y="117"/>
                  </a:moveTo>
                  <a:cubicBezTo>
                    <a:pt x="116" y="119"/>
                    <a:pt x="114" y="117"/>
                    <a:pt x="113" y="119"/>
                  </a:cubicBezTo>
                  <a:cubicBezTo>
                    <a:pt x="117" y="119"/>
                    <a:pt x="112" y="121"/>
                    <a:pt x="112" y="119"/>
                  </a:cubicBezTo>
                  <a:cubicBezTo>
                    <a:pt x="114" y="119"/>
                    <a:pt x="114" y="117"/>
                    <a:pt x="115" y="117"/>
                  </a:cubicBezTo>
                  <a:cubicBezTo>
                    <a:pt x="112" y="117"/>
                    <a:pt x="115" y="116"/>
                    <a:pt x="114" y="115"/>
                  </a:cubicBezTo>
                  <a:cubicBezTo>
                    <a:pt x="115" y="115"/>
                    <a:pt x="114" y="117"/>
                    <a:pt x="116" y="117"/>
                  </a:cubicBezTo>
                  <a:close/>
                  <a:moveTo>
                    <a:pt x="142" y="175"/>
                  </a:moveTo>
                  <a:cubicBezTo>
                    <a:pt x="141" y="176"/>
                    <a:pt x="139" y="176"/>
                    <a:pt x="138" y="177"/>
                  </a:cubicBezTo>
                  <a:cubicBezTo>
                    <a:pt x="138" y="176"/>
                    <a:pt x="137" y="174"/>
                    <a:pt x="135" y="176"/>
                  </a:cubicBezTo>
                  <a:cubicBezTo>
                    <a:pt x="135" y="175"/>
                    <a:pt x="134" y="175"/>
                    <a:pt x="134" y="175"/>
                  </a:cubicBezTo>
                  <a:cubicBezTo>
                    <a:pt x="135" y="171"/>
                    <a:pt x="140" y="173"/>
                    <a:pt x="142" y="175"/>
                  </a:cubicBezTo>
                  <a:close/>
                  <a:moveTo>
                    <a:pt x="146" y="183"/>
                  </a:moveTo>
                  <a:cubicBezTo>
                    <a:pt x="146" y="183"/>
                    <a:pt x="146" y="183"/>
                    <a:pt x="147" y="184"/>
                  </a:cubicBezTo>
                  <a:cubicBezTo>
                    <a:pt x="146" y="184"/>
                    <a:pt x="145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5" y="184"/>
                    <a:pt x="145" y="183"/>
                    <a:pt x="146" y="183"/>
                  </a:cubicBezTo>
                  <a:close/>
                  <a:moveTo>
                    <a:pt x="147" y="177"/>
                  </a:moveTo>
                  <a:cubicBezTo>
                    <a:pt x="145" y="178"/>
                    <a:pt x="143" y="178"/>
                    <a:pt x="142" y="177"/>
                  </a:cubicBezTo>
                  <a:cubicBezTo>
                    <a:pt x="143" y="176"/>
                    <a:pt x="145" y="177"/>
                    <a:pt x="147" y="177"/>
                  </a:cubicBezTo>
                  <a:close/>
                  <a:moveTo>
                    <a:pt x="51" y="199"/>
                  </a:moveTo>
                  <a:cubicBezTo>
                    <a:pt x="50" y="200"/>
                    <a:pt x="50" y="198"/>
                    <a:pt x="49" y="198"/>
                  </a:cubicBezTo>
                  <a:cubicBezTo>
                    <a:pt x="49" y="197"/>
                    <a:pt x="50" y="197"/>
                    <a:pt x="51" y="197"/>
                  </a:cubicBezTo>
                  <a:cubicBezTo>
                    <a:pt x="50" y="198"/>
                    <a:pt x="50" y="198"/>
                    <a:pt x="51" y="199"/>
                  </a:cubicBezTo>
                  <a:close/>
                  <a:moveTo>
                    <a:pt x="52" y="214"/>
                  </a:moveTo>
                  <a:cubicBezTo>
                    <a:pt x="53" y="212"/>
                    <a:pt x="54" y="211"/>
                    <a:pt x="56" y="212"/>
                  </a:cubicBezTo>
                  <a:cubicBezTo>
                    <a:pt x="56" y="212"/>
                    <a:pt x="54" y="213"/>
                    <a:pt x="52" y="214"/>
                  </a:cubicBezTo>
                  <a:close/>
                  <a:moveTo>
                    <a:pt x="54" y="208"/>
                  </a:moveTo>
                  <a:cubicBezTo>
                    <a:pt x="54" y="207"/>
                    <a:pt x="52" y="208"/>
                    <a:pt x="53" y="207"/>
                  </a:cubicBezTo>
                  <a:cubicBezTo>
                    <a:pt x="54" y="207"/>
                    <a:pt x="55" y="209"/>
                    <a:pt x="53" y="210"/>
                  </a:cubicBezTo>
                  <a:cubicBezTo>
                    <a:pt x="53" y="209"/>
                    <a:pt x="54" y="208"/>
                    <a:pt x="54" y="208"/>
                  </a:cubicBezTo>
                  <a:close/>
                  <a:moveTo>
                    <a:pt x="41" y="104"/>
                  </a:moveTo>
                  <a:cubicBezTo>
                    <a:pt x="40" y="104"/>
                    <a:pt x="41" y="103"/>
                    <a:pt x="40" y="102"/>
                  </a:cubicBezTo>
                  <a:cubicBezTo>
                    <a:pt x="41" y="102"/>
                    <a:pt x="41" y="104"/>
                    <a:pt x="41" y="104"/>
                  </a:cubicBezTo>
                  <a:close/>
                  <a:moveTo>
                    <a:pt x="37" y="99"/>
                  </a:moveTo>
                  <a:cubicBezTo>
                    <a:pt x="37" y="99"/>
                    <a:pt x="36" y="97"/>
                    <a:pt x="37" y="96"/>
                  </a:cubicBezTo>
                  <a:cubicBezTo>
                    <a:pt x="37" y="97"/>
                    <a:pt x="37" y="97"/>
                    <a:pt x="38" y="98"/>
                  </a:cubicBezTo>
                  <a:cubicBezTo>
                    <a:pt x="38" y="97"/>
                    <a:pt x="37" y="96"/>
                    <a:pt x="38" y="96"/>
                  </a:cubicBezTo>
                  <a:cubicBezTo>
                    <a:pt x="39" y="97"/>
                    <a:pt x="38" y="98"/>
                    <a:pt x="37" y="99"/>
                  </a:cubicBezTo>
                  <a:close/>
                  <a:moveTo>
                    <a:pt x="16" y="4"/>
                  </a:moveTo>
                  <a:cubicBezTo>
                    <a:pt x="17" y="4"/>
                    <a:pt x="18" y="5"/>
                    <a:pt x="18" y="5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6" y="5"/>
                    <a:pt x="16" y="6"/>
                    <a:pt x="17" y="5"/>
                  </a:cubicBezTo>
                  <a:cubicBezTo>
                    <a:pt x="17" y="7"/>
                    <a:pt x="16" y="5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lose/>
                  <a:moveTo>
                    <a:pt x="59" y="95"/>
                  </a:moveTo>
                  <a:cubicBezTo>
                    <a:pt x="58" y="97"/>
                    <a:pt x="56" y="96"/>
                    <a:pt x="56" y="97"/>
                  </a:cubicBezTo>
                  <a:cubicBezTo>
                    <a:pt x="55" y="97"/>
                    <a:pt x="55" y="95"/>
                    <a:pt x="55" y="94"/>
                  </a:cubicBezTo>
                  <a:cubicBezTo>
                    <a:pt x="56" y="94"/>
                    <a:pt x="56" y="98"/>
                    <a:pt x="59" y="95"/>
                  </a:cubicBezTo>
                  <a:close/>
                  <a:moveTo>
                    <a:pt x="43" y="48"/>
                  </a:moveTo>
                  <a:cubicBezTo>
                    <a:pt x="43" y="51"/>
                    <a:pt x="38" y="50"/>
                    <a:pt x="37" y="51"/>
                  </a:cubicBezTo>
                  <a:cubicBezTo>
                    <a:pt x="37" y="49"/>
                    <a:pt x="41" y="50"/>
                    <a:pt x="43" y="48"/>
                  </a:cubicBezTo>
                  <a:close/>
                  <a:moveTo>
                    <a:pt x="39" y="42"/>
                  </a:moveTo>
                  <a:cubicBezTo>
                    <a:pt x="38" y="43"/>
                    <a:pt x="40" y="44"/>
                    <a:pt x="39" y="45"/>
                  </a:cubicBezTo>
                  <a:cubicBezTo>
                    <a:pt x="38" y="45"/>
                    <a:pt x="38" y="45"/>
                    <a:pt x="37" y="43"/>
                  </a:cubicBezTo>
                  <a:cubicBezTo>
                    <a:pt x="38" y="43"/>
                    <a:pt x="38" y="42"/>
                    <a:pt x="39" y="42"/>
                  </a:cubicBezTo>
                  <a:close/>
                  <a:moveTo>
                    <a:pt x="36" y="40"/>
                  </a:moveTo>
                  <a:cubicBezTo>
                    <a:pt x="37" y="40"/>
                    <a:pt x="37" y="40"/>
                    <a:pt x="38" y="40"/>
                  </a:cubicBezTo>
                  <a:cubicBezTo>
                    <a:pt x="38" y="41"/>
                    <a:pt x="39" y="41"/>
                    <a:pt x="38" y="42"/>
                  </a:cubicBezTo>
                  <a:cubicBezTo>
                    <a:pt x="37" y="41"/>
                    <a:pt x="37" y="41"/>
                    <a:pt x="36" y="40"/>
                  </a:cubicBezTo>
                  <a:close/>
                  <a:moveTo>
                    <a:pt x="42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4" y="53"/>
                    <a:pt x="44" y="52"/>
                    <a:pt x="45" y="53"/>
                  </a:cubicBezTo>
                  <a:cubicBezTo>
                    <a:pt x="43" y="55"/>
                    <a:pt x="43" y="52"/>
                    <a:pt x="42" y="51"/>
                  </a:cubicBezTo>
                  <a:close/>
                  <a:moveTo>
                    <a:pt x="54" y="82"/>
                  </a:moveTo>
                  <a:cubicBezTo>
                    <a:pt x="56" y="82"/>
                    <a:pt x="56" y="82"/>
                    <a:pt x="56" y="84"/>
                  </a:cubicBezTo>
                  <a:cubicBezTo>
                    <a:pt x="55" y="84"/>
                    <a:pt x="54" y="82"/>
                    <a:pt x="54" y="82"/>
                  </a:cubicBezTo>
                  <a:close/>
                  <a:moveTo>
                    <a:pt x="255" y="71"/>
                  </a:moveTo>
                  <a:cubicBezTo>
                    <a:pt x="254" y="71"/>
                    <a:pt x="254" y="72"/>
                    <a:pt x="253" y="71"/>
                  </a:cubicBezTo>
                  <a:cubicBezTo>
                    <a:pt x="252" y="71"/>
                    <a:pt x="252" y="72"/>
                    <a:pt x="251" y="72"/>
                  </a:cubicBezTo>
                  <a:cubicBezTo>
                    <a:pt x="251" y="72"/>
                    <a:pt x="251" y="71"/>
                    <a:pt x="251" y="70"/>
                  </a:cubicBezTo>
                  <a:cubicBezTo>
                    <a:pt x="252" y="70"/>
                    <a:pt x="252" y="69"/>
                    <a:pt x="253" y="69"/>
                  </a:cubicBezTo>
                  <a:cubicBezTo>
                    <a:pt x="252" y="68"/>
                    <a:pt x="250" y="66"/>
                    <a:pt x="249" y="67"/>
                  </a:cubicBezTo>
                  <a:cubicBezTo>
                    <a:pt x="249" y="66"/>
                    <a:pt x="250" y="66"/>
                    <a:pt x="251" y="66"/>
                  </a:cubicBezTo>
                  <a:cubicBezTo>
                    <a:pt x="250" y="66"/>
                    <a:pt x="250" y="65"/>
                    <a:pt x="250" y="65"/>
                  </a:cubicBezTo>
                  <a:cubicBezTo>
                    <a:pt x="249" y="66"/>
                    <a:pt x="247" y="67"/>
                    <a:pt x="246" y="6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46" y="66"/>
                    <a:pt x="244" y="67"/>
                    <a:pt x="245" y="66"/>
                  </a:cubicBezTo>
                  <a:cubicBezTo>
                    <a:pt x="243" y="65"/>
                    <a:pt x="243" y="67"/>
                    <a:pt x="242" y="67"/>
                  </a:cubicBezTo>
                  <a:cubicBezTo>
                    <a:pt x="242" y="66"/>
                    <a:pt x="242" y="64"/>
                    <a:pt x="241" y="65"/>
                  </a:cubicBezTo>
                  <a:cubicBezTo>
                    <a:pt x="241" y="66"/>
                    <a:pt x="240" y="66"/>
                    <a:pt x="240" y="68"/>
                  </a:cubicBezTo>
                  <a:cubicBezTo>
                    <a:pt x="239" y="67"/>
                    <a:pt x="239" y="67"/>
                    <a:pt x="238" y="66"/>
                  </a:cubicBezTo>
                  <a:cubicBezTo>
                    <a:pt x="237" y="68"/>
                    <a:pt x="236" y="68"/>
                    <a:pt x="235" y="70"/>
                  </a:cubicBezTo>
                  <a:cubicBezTo>
                    <a:pt x="234" y="68"/>
                    <a:pt x="234" y="68"/>
                    <a:pt x="235" y="69"/>
                  </a:cubicBezTo>
                  <a:cubicBezTo>
                    <a:pt x="235" y="68"/>
                    <a:pt x="235" y="67"/>
                    <a:pt x="235" y="67"/>
                  </a:cubicBezTo>
                  <a:cubicBezTo>
                    <a:pt x="234" y="68"/>
                    <a:pt x="233" y="69"/>
                    <a:pt x="231" y="69"/>
                  </a:cubicBezTo>
                  <a:cubicBezTo>
                    <a:pt x="231" y="70"/>
                    <a:pt x="233" y="70"/>
                    <a:pt x="232" y="70"/>
                  </a:cubicBezTo>
                  <a:cubicBezTo>
                    <a:pt x="232" y="69"/>
                    <a:pt x="231" y="71"/>
                    <a:pt x="231" y="70"/>
                  </a:cubicBezTo>
                  <a:cubicBezTo>
                    <a:pt x="230" y="70"/>
                    <a:pt x="231" y="68"/>
                    <a:pt x="230" y="69"/>
                  </a:cubicBezTo>
                  <a:cubicBezTo>
                    <a:pt x="230" y="69"/>
                    <a:pt x="230" y="70"/>
                    <a:pt x="229" y="70"/>
                  </a:cubicBezTo>
                  <a:cubicBezTo>
                    <a:pt x="229" y="70"/>
                    <a:pt x="231" y="70"/>
                    <a:pt x="230" y="71"/>
                  </a:cubicBezTo>
                  <a:cubicBezTo>
                    <a:pt x="229" y="70"/>
                    <a:pt x="228" y="71"/>
                    <a:pt x="227" y="71"/>
                  </a:cubicBezTo>
                  <a:cubicBezTo>
                    <a:pt x="226" y="72"/>
                    <a:pt x="228" y="73"/>
                    <a:pt x="227" y="74"/>
                  </a:cubicBezTo>
                  <a:cubicBezTo>
                    <a:pt x="227" y="74"/>
                    <a:pt x="227" y="73"/>
                    <a:pt x="226" y="73"/>
                  </a:cubicBezTo>
                  <a:cubicBezTo>
                    <a:pt x="225" y="75"/>
                    <a:pt x="228" y="77"/>
                    <a:pt x="226" y="76"/>
                  </a:cubicBezTo>
                  <a:cubicBezTo>
                    <a:pt x="226" y="77"/>
                    <a:pt x="226" y="77"/>
                    <a:pt x="225" y="78"/>
                  </a:cubicBezTo>
                  <a:cubicBezTo>
                    <a:pt x="226" y="78"/>
                    <a:pt x="228" y="79"/>
                    <a:pt x="226" y="80"/>
                  </a:cubicBezTo>
                  <a:cubicBezTo>
                    <a:pt x="226" y="80"/>
                    <a:pt x="225" y="79"/>
                    <a:pt x="226" y="80"/>
                  </a:cubicBezTo>
                  <a:cubicBezTo>
                    <a:pt x="226" y="80"/>
                    <a:pt x="226" y="81"/>
                    <a:pt x="227" y="82"/>
                  </a:cubicBezTo>
                  <a:cubicBezTo>
                    <a:pt x="226" y="82"/>
                    <a:pt x="226" y="83"/>
                    <a:pt x="226" y="83"/>
                  </a:cubicBezTo>
                  <a:cubicBezTo>
                    <a:pt x="222" y="85"/>
                    <a:pt x="217" y="89"/>
                    <a:pt x="219" y="95"/>
                  </a:cubicBezTo>
                  <a:cubicBezTo>
                    <a:pt x="218" y="92"/>
                    <a:pt x="219" y="94"/>
                    <a:pt x="219" y="95"/>
                  </a:cubicBezTo>
                  <a:cubicBezTo>
                    <a:pt x="218" y="96"/>
                    <a:pt x="217" y="96"/>
                    <a:pt x="217" y="95"/>
                  </a:cubicBezTo>
                  <a:cubicBezTo>
                    <a:pt x="216" y="96"/>
                    <a:pt x="215" y="95"/>
                    <a:pt x="215" y="96"/>
                  </a:cubicBezTo>
                  <a:cubicBezTo>
                    <a:pt x="217" y="95"/>
                    <a:pt x="217" y="95"/>
                    <a:pt x="218" y="97"/>
                  </a:cubicBezTo>
                  <a:cubicBezTo>
                    <a:pt x="217" y="97"/>
                    <a:pt x="217" y="97"/>
                    <a:pt x="217" y="98"/>
                  </a:cubicBezTo>
                  <a:cubicBezTo>
                    <a:pt x="216" y="96"/>
                    <a:pt x="216" y="98"/>
                    <a:pt x="216" y="98"/>
                  </a:cubicBezTo>
                  <a:cubicBezTo>
                    <a:pt x="216" y="97"/>
                    <a:pt x="214" y="97"/>
                    <a:pt x="215" y="98"/>
                  </a:cubicBezTo>
                  <a:cubicBezTo>
                    <a:pt x="215" y="98"/>
                    <a:pt x="216" y="98"/>
                    <a:pt x="216" y="99"/>
                  </a:cubicBezTo>
                  <a:cubicBezTo>
                    <a:pt x="215" y="98"/>
                    <a:pt x="215" y="99"/>
                    <a:pt x="214" y="99"/>
                  </a:cubicBezTo>
                  <a:cubicBezTo>
                    <a:pt x="214" y="101"/>
                    <a:pt x="212" y="101"/>
                    <a:pt x="212" y="102"/>
                  </a:cubicBezTo>
                  <a:cubicBezTo>
                    <a:pt x="211" y="102"/>
                    <a:pt x="212" y="103"/>
                    <a:pt x="211" y="103"/>
                  </a:cubicBezTo>
                  <a:cubicBezTo>
                    <a:pt x="211" y="101"/>
                    <a:pt x="212" y="101"/>
                    <a:pt x="212" y="100"/>
                  </a:cubicBezTo>
                  <a:cubicBezTo>
                    <a:pt x="211" y="98"/>
                    <a:pt x="210" y="102"/>
                    <a:pt x="209" y="102"/>
                  </a:cubicBezTo>
                  <a:cubicBezTo>
                    <a:pt x="209" y="101"/>
                    <a:pt x="210" y="100"/>
                    <a:pt x="210" y="100"/>
                  </a:cubicBezTo>
                  <a:cubicBezTo>
                    <a:pt x="208" y="100"/>
                    <a:pt x="208" y="101"/>
                    <a:pt x="207" y="101"/>
                  </a:cubicBezTo>
                  <a:cubicBezTo>
                    <a:pt x="205" y="102"/>
                    <a:pt x="207" y="101"/>
                    <a:pt x="206" y="100"/>
                  </a:cubicBezTo>
                  <a:cubicBezTo>
                    <a:pt x="206" y="102"/>
                    <a:pt x="205" y="102"/>
                    <a:pt x="205" y="103"/>
                  </a:cubicBezTo>
                  <a:cubicBezTo>
                    <a:pt x="205" y="103"/>
                    <a:pt x="205" y="103"/>
                    <a:pt x="206" y="103"/>
                  </a:cubicBezTo>
                  <a:cubicBezTo>
                    <a:pt x="206" y="104"/>
                    <a:pt x="206" y="106"/>
                    <a:pt x="206" y="107"/>
                  </a:cubicBezTo>
                  <a:cubicBezTo>
                    <a:pt x="206" y="107"/>
                    <a:pt x="205" y="107"/>
                    <a:pt x="205" y="106"/>
                  </a:cubicBezTo>
                  <a:cubicBezTo>
                    <a:pt x="205" y="106"/>
                    <a:pt x="206" y="105"/>
                    <a:pt x="205" y="105"/>
                  </a:cubicBezTo>
                  <a:cubicBezTo>
                    <a:pt x="205" y="105"/>
                    <a:pt x="204" y="107"/>
                    <a:pt x="205" y="108"/>
                  </a:cubicBezTo>
                  <a:cubicBezTo>
                    <a:pt x="205" y="113"/>
                    <a:pt x="200" y="114"/>
                    <a:pt x="198" y="118"/>
                  </a:cubicBezTo>
                  <a:cubicBezTo>
                    <a:pt x="198" y="117"/>
                    <a:pt x="197" y="118"/>
                    <a:pt x="196" y="117"/>
                  </a:cubicBezTo>
                  <a:cubicBezTo>
                    <a:pt x="197" y="120"/>
                    <a:pt x="197" y="121"/>
                    <a:pt x="198" y="120"/>
                  </a:cubicBezTo>
                  <a:cubicBezTo>
                    <a:pt x="199" y="121"/>
                    <a:pt x="197" y="122"/>
                    <a:pt x="199" y="123"/>
                  </a:cubicBezTo>
                  <a:cubicBezTo>
                    <a:pt x="198" y="123"/>
                    <a:pt x="197" y="122"/>
                    <a:pt x="197" y="122"/>
                  </a:cubicBezTo>
                  <a:cubicBezTo>
                    <a:pt x="197" y="124"/>
                    <a:pt x="198" y="123"/>
                    <a:pt x="198" y="124"/>
                  </a:cubicBezTo>
                  <a:cubicBezTo>
                    <a:pt x="196" y="125"/>
                    <a:pt x="199" y="127"/>
                    <a:pt x="197" y="127"/>
                  </a:cubicBezTo>
                  <a:cubicBezTo>
                    <a:pt x="197" y="126"/>
                    <a:pt x="195" y="126"/>
                    <a:pt x="196" y="126"/>
                  </a:cubicBezTo>
                  <a:cubicBezTo>
                    <a:pt x="196" y="128"/>
                    <a:pt x="198" y="128"/>
                    <a:pt x="197" y="129"/>
                  </a:cubicBezTo>
                  <a:cubicBezTo>
                    <a:pt x="196" y="129"/>
                    <a:pt x="197" y="128"/>
                    <a:pt x="196" y="128"/>
                  </a:cubicBezTo>
                  <a:cubicBezTo>
                    <a:pt x="195" y="129"/>
                    <a:pt x="197" y="130"/>
                    <a:pt x="197" y="131"/>
                  </a:cubicBezTo>
                  <a:cubicBezTo>
                    <a:pt x="196" y="133"/>
                    <a:pt x="195" y="135"/>
                    <a:pt x="194" y="136"/>
                  </a:cubicBezTo>
                  <a:cubicBezTo>
                    <a:pt x="195" y="136"/>
                    <a:pt x="195" y="135"/>
                    <a:pt x="196" y="135"/>
                  </a:cubicBezTo>
                  <a:cubicBezTo>
                    <a:pt x="196" y="136"/>
                    <a:pt x="198" y="136"/>
                    <a:pt x="197" y="137"/>
                  </a:cubicBezTo>
                  <a:cubicBezTo>
                    <a:pt x="196" y="136"/>
                    <a:pt x="194" y="137"/>
                    <a:pt x="193" y="138"/>
                  </a:cubicBezTo>
                  <a:cubicBezTo>
                    <a:pt x="192" y="137"/>
                    <a:pt x="192" y="137"/>
                    <a:pt x="191" y="137"/>
                  </a:cubicBezTo>
                  <a:cubicBezTo>
                    <a:pt x="190" y="140"/>
                    <a:pt x="193" y="141"/>
                    <a:pt x="191" y="142"/>
                  </a:cubicBezTo>
                  <a:cubicBezTo>
                    <a:pt x="190" y="142"/>
                    <a:pt x="191" y="141"/>
                    <a:pt x="191" y="141"/>
                  </a:cubicBezTo>
                  <a:cubicBezTo>
                    <a:pt x="189" y="141"/>
                    <a:pt x="191" y="142"/>
                    <a:pt x="190" y="142"/>
                  </a:cubicBezTo>
                  <a:cubicBezTo>
                    <a:pt x="188" y="141"/>
                    <a:pt x="190" y="140"/>
                    <a:pt x="188" y="138"/>
                  </a:cubicBezTo>
                  <a:cubicBezTo>
                    <a:pt x="187" y="138"/>
                    <a:pt x="188" y="139"/>
                    <a:pt x="187" y="140"/>
                  </a:cubicBezTo>
                  <a:cubicBezTo>
                    <a:pt x="187" y="139"/>
                    <a:pt x="186" y="139"/>
                    <a:pt x="186" y="139"/>
                  </a:cubicBezTo>
                  <a:cubicBezTo>
                    <a:pt x="186" y="141"/>
                    <a:pt x="185" y="140"/>
                    <a:pt x="185" y="141"/>
                  </a:cubicBezTo>
                  <a:cubicBezTo>
                    <a:pt x="183" y="140"/>
                    <a:pt x="184" y="141"/>
                    <a:pt x="183" y="142"/>
                  </a:cubicBezTo>
                  <a:cubicBezTo>
                    <a:pt x="183" y="141"/>
                    <a:pt x="183" y="141"/>
                    <a:pt x="182" y="141"/>
                  </a:cubicBezTo>
                  <a:cubicBezTo>
                    <a:pt x="183" y="142"/>
                    <a:pt x="183" y="142"/>
                    <a:pt x="182" y="143"/>
                  </a:cubicBezTo>
                  <a:cubicBezTo>
                    <a:pt x="182" y="142"/>
                    <a:pt x="182" y="142"/>
                    <a:pt x="181" y="142"/>
                  </a:cubicBezTo>
                  <a:cubicBezTo>
                    <a:pt x="181" y="142"/>
                    <a:pt x="182" y="143"/>
                    <a:pt x="181" y="143"/>
                  </a:cubicBezTo>
                  <a:cubicBezTo>
                    <a:pt x="181" y="142"/>
                    <a:pt x="180" y="142"/>
                    <a:pt x="179" y="143"/>
                  </a:cubicBezTo>
                  <a:cubicBezTo>
                    <a:pt x="179" y="142"/>
                    <a:pt x="178" y="142"/>
                    <a:pt x="177" y="141"/>
                  </a:cubicBezTo>
                  <a:cubicBezTo>
                    <a:pt x="177" y="140"/>
                    <a:pt x="177" y="138"/>
                    <a:pt x="176" y="138"/>
                  </a:cubicBezTo>
                  <a:cubicBezTo>
                    <a:pt x="176" y="139"/>
                    <a:pt x="177" y="139"/>
                    <a:pt x="176" y="140"/>
                  </a:cubicBezTo>
                  <a:cubicBezTo>
                    <a:pt x="175" y="138"/>
                    <a:pt x="174" y="138"/>
                    <a:pt x="173" y="137"/>
                  </a:cubicBezTo>
                  <a:cubicBezTo>
                    <a:pt x="174" y="137"/>
                    <a:pt x="174" y="137"/>
                    <a:pt x="175" y="137"/>
                  </a:cubicBezTo>
                  <a:cubicBezTo>
                    <a:pt x="173" y="136"/>
                    <a:pt x="170" y="134"/>
                    <a:pt x="168" y="132"/>
                  </a:cubicBezTo>
                  <a:cubicBezTo>
                    <a:pt x="169" y="130"/>
                    <a:pt x="168" y="129"/>
                    <a:pt x="167" y="128"/>
                  </a:cubicBezTo>
                  <a:cubicBezTo>
                    <a:pt x="168" y="127"/>
                    <a:pt x="168" y="125"/>
                    <a:pt x="166" y="126"/>
                  </a:cubicBezTo>
                  <a:cubicBezTo>
                    <a:pt x="166" y="126"/>
                    <a:pt x="167" y="126"/>
                    <a:pt x="167" y="127"/>
                  </a:cubicBezTo>
                  <a:cubicBezTo>
                    <a:pt x="166" y="128"/>
                    <a:pt x="166" y="128"/>
                    <a:pt x="165" y="129"/>
                  </a:cubicBezTo>
                  <a:cubicBezTo>
                    <a:pt x="165" y="128"/>
                    <a:pt x="166" y="128"/>
                    <a:pt x="166" y="127"/>
                  </a:cubicBezTo>
                  <a:cubicBezTo>
                    <a:pt x="165" y="127"/>
                    <a:pt x="165" y="129"/>
                    <a:pt x="165" y="128"/>
                  </a:cubicBezTo>
                  <a:cubicBezTo>
                    <a:pt x="165" y="127"/>
                    <a:pt x="164" y="126"/>
                    <a:pt x="164" y="125"/>
                  </a:cubicBezTo>
                  <a:cubicBezTo>
                    <a:pt x="162" y="126"/>
                    <a:pt x="163" y="123"/>
                    <a:pt x="161" y="124"/>
                  </a:cubicBezTo>
                  <a:cubicBezTo>
                    <a:pt x="161" y="124"/>
                    <a:pt x="161" y="124"/>
                    <a:pt x="162" y="124"/>
                  </a:cubicBezTo>
                  <a:cubicBezTo>
                    <a:pt x="162" y="124"/>
                    <a:pt x="161" y="125"/>
                    <a:pt x="161" y="125"/>
                  </a:cubicBezTo>
                  <a:cubicBezTo>
                    <a:pt x="162" y="124"/>
                    <a:pt x="163" y="126"/>
                    <a:pt x="163" y="126"/>
                  </a:cubicBezTo>
                  <a:cubicBezTo>
                    <a:pt x="162" y="126"/>
                    <a:pt x="161" y="126"/>
                    <a:pt x="161" y="125"/>
                  </a:cubicBezTo>
                  <a:cubicBezTo>
                    <a:pt x="161" y="124"/>
                    <a:pt x="160" y="123"/>
                    <a:pt x="160" y="122"/>
                  </a:cubicBezTo>
                  <a:cubicBezTo>
                    <a:pt x="160" y="122"/>
                    <a:pt x="158" y="122"/>
                    <a:pt x="158" y="122"/>
                  </a:cubicBezTo>
                  <a:cubicBezTo>
                    <a:pt x="158" y="122"/>
                    <a:pt x="157" y="122"/>
                    <a:pt x="158" y="121"/>
                  </a:cubicBezTo>
                  <a:cubicBezTo>
                    <a:pt x="157" y="121"/>
                    <a:pt x="157" y="122"/>
                    <a:pt x="156" y="122"/>
                  </a:cubicBezTo>
                  <a:cubicBezTo>
                    <a:pt x="156" y="121"/>
                    <a:pt x="156" y="122"/>
                    <a:pt x="156" y="121"/>
                  </a:cubicBezTo>
                  <a:cubicBezTo>
                    <a:pt x="155" y="121"/>
                    <a:pt x="155" y="121"/>
                    <a:pt x="154" y="119"/>
                  </a:cubicBezTo>
                  <a:cubicBezTo>
                    <a:pt x="153" y="121"/>
                    <a:pt x="152" y="119"/>
                    <a:pt x="152" y="121"/>
                  </a:cubicBezTo>
                  <a:cubicBezTo>
                    <a:pt x="151" y="119"/>
                    <a:pt x="149" y="120"/>
                    <a:pt x="149" y="118"/>
                  </a:cubicBezTo>
                  <a:cubicBezTo>
                    <a:pt x="148" y="119"/>
                    <a:pt x="148" y="118"/>
                    <a:pt x="148" y="119"/>
                  </a:cubicBezTo>
                  <a:cubicBezTo>
                    <a:pt x="148" y="119"/>
                    <a:pt x="148" y="119"/>
                    <a:pt x="148" y="120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8" y="118"/>
                    <a:pt x="147" y="117"/>
                    <a:pt x="147" y="116"/>
                  </a:cubicBezTo>
                  <a:cubicBezTo>
                    <a:pt x="147" y="117"/>
                    <a:pt x="145" y="116"/>
                    <a:pt x="146" y="117"/>
                  </a:cubicBezTo>
                  <a:cubicBezTo>
                    <a:pt x="146" y="117"/>
                    <a:pt x="146" y="117"/>
                    <a:pt x="147" y="117"/>
                  </a:cubicBezTo>
                  <a:cubicBezTo>
                    <a:pt x="145" y="118"/>
                    <a:pt x="145" y="118"/>
                    <a:pt x="144" y="119"/>
                  </a:cubicBezTo>
                  <a:cubicBezTo>
                    <a:pt x="145" y="118"/>
                    <a:pt x="142" y="118"/>
                    <a:pt x="142" y="118"/>
                  </a:cubicBezTo>
                  <a:cubicBezTo>
                    <a:pt x="142" y="117"/>
                    <a:pt x="143" y="117"/>
                    <a:pt x="144" y="117"/>
                  </a:cubicBezTo>
                  <a:cubicBezTo>
                    <a:pt x="144" y="117"/>
                    <a:pt x="145" y="118"/>
                    <a:pt x="145" y="118"/>
                  </a:cubicBezTo>
                  <a:cubicBezTo>
                    <a:pt x="145" y="116"/>
                    <a:pt x="145" y="115"/>
                    <a:pt x="145" y="113"/>
                  </a:cubicBezTo>
                  <a:cubicBezTo>
                    <a:pt x="146" y="113"/>
                    <a:pt x="146" y="114"/>
                    <a:pt x="147" y="114"/>
                  </a:cubicBezTo>
                  <a:cubicBezTo>
                    <a:pt x="146" y="113"/>
                    <a:pt x="147" y="111"/>
                    <a:pt x="145" y="112"/>
                  </a:cubicBezTo>
                  <a:cubicBezTo>
                    <a:pt x="144" y="111"/>
                    <a:pt x="146" y="110"/>
                    <a:pt x="144" y="110"/>
                  </a:cubicBezTo>
                  <a:cubicBezTo>
                    <a:pt x="145" y="110"/>
                    <a:pt x="145" y="109"/>
                    <a:pt x="145" y="109"/>
                  </a:cubicBezTo>
                  <a:cubicBezTo>
                    <a:pt x="144" y="108"/>
                    <a:pt x="143" y="107"/>
                    <a:pt x="142" y="106"/>
                  </a:cubicBezTo>
                  <a:cubicBezTo>
                    <a:pt x="141" y="108"/>
                    <a:pt x="141" y="106"/>
                    <a:pt x="140" y="107"/>
                  </a:cubicBezTo>
                  <a:cubicBezTo>
                    <a:pt x="141" y="108"/>
                    <a:pt x="140" y="108"/>
                    <a:pt x="141" y="110"/>
                  </a:cubicBezTo>
                  <a:cubicBezTo>
                    <a:pt x="141" y="111"/>
                    <a:pt x="142" y="110"/>
                    <a:pt x="143" y="111"/>
                  </a:cubicBezTo>
                  <a:cubicBezTo>
                    <a:pt x="142" y="112"/>
                    <a:pt x="141" y="112"/>
                    <a:pt x="141" y="111"/>
                  </a:cubicBezTo>
                  <a:cubicBezTo>
                    <a:pt x="140" y="111"/>
                    <a:pt x="141" y="112"/>
                    <a:pt x="140" y="112"/>
                  </a:cubicBezTo>
                  <a:cubicBezTo>
                    <a:pt x="140" y="112"/>
                    <a:pt x="140" y="111"/>
                    <a:pt x="139" y="111"/>
                  </a:cubicBezTo>
                  <a:cubicBezTo>
                    <a:pt x="140" y="113"/>
                    <a:pt x="141" y="114"/>
                    <a:pt x="142" y="114"/>
                  </a:cubicBezTo>
                  <a:cubicBezTo>
                    <a:pt x="142" y="115"/>
                    <a:pt x="143" y="115"/>
                    <a:pt x="143" y="116"/>
                  </a:cubicBezTo>
                  <a:cubicBezTo>
                    <a:pt x="142" y="116"/>
                    <a:pt x="142" y="115"/>
                    <a:pt x="141" y="115"/>
                  </a:cubicBezTo>
                  <a:cubicBezTo>
                    <a:pt x="142" y="116"/>
                    <a:pt x="140" y="116"/>
                    <a:pt x="140" y="116"/>
                  </a:cubicBezTo>
                  <a:cubicBezTo>
                    <a:pt x="139" y="117"/>
                    <a:pt x="141" y="118"/>
                    <a:pt x="139" y="119"/>
                  </a:cubicBezTo>
                  <a:cubicBezTo>
                    <a:pt x="139" y="117"/>
                    <a:pt x="139" y="118"/>
                    <a:pt x="138" y="118"/>
                  </a:cubicBezTo>
                  <a:cubicBezTo>
                    <a:pt x="139" y="118"/>
                    <a:pt x="139" y="117"/>
                    <a:pt x="139" y="117"/>
                  </a:cubicBezTo>
                  <a:cubicBezTo>
                    <a:pt x="141" y="119"/>
                    <a:pt x="139" y="115"/>
                    <a:pt x="140" y="115"/>
                  </a:cubicBezTo>
                  <a:cubicBezTo>
                    <a:pt x="138" y="114"/>
                    <a:pt x="134" y="116"/>
                    <a:pt x="133" y="117"/>
                  </a:cubicBezTo>
                  <a:cubicBezTo>
                    <a:pt x="134" y="117"/>
                    <a:pt x="134" y="119"/>
                    <a:pt x="134" y="120"/>
                  </a:cubicBezTo>
                  <a:cubicBezTo>
                    <a:pt x="132" y="119"/>
                    <a:pt x="133" y="117"/>
                    <a:pt x="132" y="116"/>
                  </a:cubicBezTo>
                  <a:cubicBezTo>
                    <a:pt x="132" y="117"/>
                    <a:pt x="131" y="115"/>
                    <a:pt x="130" y="116"/>
                  </a:cubicBezTo>
                  <a:cubicBezTo>
                    <a:pt x="130" y="117"/>
                    <a:pt x="130" y="117"/>
                    <a:pt x="130" y="118"/>
                  </a:cubicBezTo>
                  <a:cubicBezTo>
                    <a:pt x="129" y="116"/>
                    <a:pt x="128" y="117"/>
                    <a:pt x="126" y="117"/>
                  </a:cubicBezTo>
                  <a:cubicBezTo>
                    <a:pt x="126" y="117"/>
                    <a:pt x="127" y="117"/>
                    <a:pt x="126" y="117"/>
                  </a:cubicBezTo>
                  <a:cubicBezTo>
                    <a:pt x="126" y="117"/>
                    <a:pt x="124" y="117"/>
                    <a:pt x="123" y="117"/>
                  </a:cubicBezTo>
                  <a:cubicBezTo>
                    <a:pt x="122" y="118"/>
                    <a:pt x="119" y="119"/>
                    <a:pt x="118" y="117"/>
                  </a:cubicBezTo>
                  <a:cubicBezTo>
                    <a:pt x="118" y="118"/>
                    <a:pt x="118" y="119"/>
                    <a:pt x="117" y="118"/>
                  </a:cubicBezTo>
                  <a:cubicBezTo>
                    <a:pt x="117" y="117"/>
                    <a:pt x="118" y="117"/>
                    <a:pt x="117" y="115"/>
                  </a:cubicBezTo>
                  <a:cubicBezTo>
                    <a:pt x="116" y="116"/>
                    <a:pt x="115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4" y="112"/>
                    <a:pt x="113" y="114"/>
                    <a:pt x="112" y="114"/>
                  </a:cubicBezTo>
                  <a:cubicBezTo>
                    <a:pt x="112" y="114"/>
                    <a:pt x="112" y="113"/>
                    <a:pt x="112" y="113"/>
                  </a:cubicBezTo>
                  <a:cubicBezTo>
                    <a:pt x="110" y="115"/>
                    <a:pt x="106" y="112"/>
                    <a:pt x="105" y="112"/>
                  </a:cubicBezTo>
                  <a:cubicBezTo>
                    <a:pt x="104" y="112"/>
                    <a:pt x="109" y="114"/>
                    <a:pt x="109" y="114"/>
                  </a:cubicBezTo>
                  <a:cubicBezTo>
                    <a:pt x="107" y="115"/>
                    <a:pt x="105" y="113"/>
                    <a:pt x="103" y="113"/>
                  </a:cubicBezTo>
                  <a:cubicBezTo>
                    <a:pt x="103" y="114"/>
                    <a:pt x="104" y="114"/>
                    <a:pt x="105" y="115"/>
                  </a:cubicBezTo>
                  <a:cubicBezTo>
                    <a:pt x="104" y="114"/>
                    <a:pt x="103" y="114"/>
                    <a:pt x="103" y="115"/>
                  </a:cubicBezTo>
                  <a:cubicBezTo>
                    <a:pt x="101" y="115"/>
                    <a:pt x="99" y="115"/>
                    <a:pt x="97" y="115"/>
                  </a:cubicBezTo>
                  <a:cubicBezTo>
                    <a:pt x="92" y="115"/>
                    <a:pt x="84" y="113"/>
                    <a:pt x="78" y="116"/>
                  </a:cubicBezTo>
                  <a:cubicBezTo>
                    <a:pt x="72" y="112"/>
                    <a:pt x="62" y="120"/>
                    <a:pt x="57" y="118"/>
                  </a:cubicBezTo>
                  <a:cubicBezTo>
                    <a:pt x="58" y="117"/>
                    <a:pt x="58" y="115"/>
                    <a:pt x="57" y="114"/>
                  </a:cubicBezTo>
                  <a:cubicBezTo>
                    <a:pt x="56" y="114"/>
                    <a:pt x="56" y="114"/>
                    <a:pt x="55" y="114"/>
                  </a:cubicBezTo>
                  <a:cubicBezTo>
                    <a:pt x="56" y="112"/>
                    <a:pt x="54" y="110"/>
                    <a:pt x="56" y="110"/>
                  </a:cubicBezTo>
                  <a:cubicBezTo>
                    <a:pt x="56" y="109"/>
                    <a:pt x="56" y="108"/>
                    <a:pt x="56" y="108"/>
                  </a:cubicBezTo>
                  <a:cubicBezTo>
                    <a:pt x="56" y="108"/>
                    <a:pt x="57" y="109"/>
                    <a:pt x="57" y="109"/>
                  </a:cubicBezTo>
                  <a:cubicBezTo>
                    <a:pt x="58" y="107"/>
                    <a:pt x="55" y="106"/>
                    <a:pt x="56" y="105"/>
                  </a:cubicBezTo>
                  <a:cubicBezTo>
                    <a:pt x="58" y="105"/>
                    <a:pt x="57" y="108"/>
                    <a:pt x="59" y="107"/>
                  </a:cubicBezTo>
                  <a:cubicBezTo>
                    <a:pt x="58" y="105"/>
                    <a:pt x="57" y="103"/>
                    <a:pt x="59" y="103"/>
                  </a:cubicBezTo>
                  <a:cubicBezTo>
                    <a:pt x="59" y="103"/>
                    <a:pt x="60" y="105"/>
                    <a:pt x="60" y="104"/>
                  </a:cubicBezTo>
                  <a:cubicBezTo>
                    <a:pt x="60" y="103"/>
                    <a:pt x="58" y="102"/>
                    <a:pt x="60" y="101"/>
                  </a:cubicBezTo>
                  <a:cubicBezTo>
                    <a:pt x="60" y="103"/>
                    <a:pt x="62" y="103"/>
                    <a:pt x="61" y="102"/>
                  </a:cubicBezTo>
                  <a:cubicBezTo>
                    <a:pt x="60" y="102"/>
                    <a:pt x="61" y="101"/>
                    <a:pt x="61" y="100"/>
                  </a:cubicBezTo>
                  <a:cubicBezTo>
                    <a:pt x="60" y="100"/>
                    <a:pt x="60" y="101"/>
                    <a:pt x="59" y="101"/>
                  </a:cubicBezTo>
                  <a:cubicBezTo>
                    <a:pt x="59" y="100"/>
                    <a:pt x="58" y="99"/>
                    <a:pt x="58" y="99"/>
                  </a:cubicBezTo>
                  <a:cubicBezTo>
                    <a:pt x="61" y="100"/>
                    <a:pt x="59" y="94"/>
                    <a:pt x="60" y="93"/>
                  </a:cubicBezTo>
                  <a:cubicBezTo>
                    <a:pt x="60" y="94"/>
                    <a:pt x="60" y="95"/>
                    <a:pt x="61" y="94"/>
                  </a:cubicBezTo>
                  <a:cubicBezTo>
                    <a:pt x="61" y="93"/>
                    <a:pt x="61" y="91"/>
                    <a:pt x="61" y="89"/>
                  </a:cubicBezTo>
                  <a:cubicBezTo>
                    <a:pt x="60" y="89"/>
                    <a:pt x="61" y="89"/>
                    <a:pt x="60" y="89"/>
                  </a:cubicBezTo>
                  <a:cubicBezTo>
                    <a:pt x="59" y="91"/>
                    <a:pt x="60" y="91"/>
                    <a:pt x="60" y="92"/>
                  </a:cubicBezTo>
                  <a:cubicBezTo>
                    <a:pt x="58" y="93"/>
                    <a:pt x="58" y="93"/>
                    <a:pt x="57" y="92"/>
                  </a:cubicBezTo>
                  <a:cubicBezTo>
                    <a:pt x="60" y="91"/>
                    <a:pt x="57" y="88"/>
                    <a:pt x="58" y="87"/>
                  </a:cubicBezTo>
                  <a:cubicBezTo>
                    <a:pt x="59" y="88"/>
                    <a:pt x="61" y="89"/>
                    <a:pt x="61" y="88"/>
                  </a:cubicBezTo>
                  <a:cubicBezTo>
                    <a:pt x="61" y="87"/>
                    <a:pt x="60" y="87"/>
                    <a:pt x="59" y="86"/>
                  </a:cubicBezTo>
                  <a:cubicBezTo>
                    <a:pt x="59" y="86"/>
                    <a:pt x="57" y="86"/>
                    <a:pt x="58" y="87"/>
                  </a:cubicBezTo>
                  <a:cubicBezTo>
                    <a:pt x="56" y="87"/>
                    <a:pt x="58" y="84"/>
                    <a:pt x="59" y="86"/>
                  </a:cubicBezTo>
                  <a:cubicBezTo>
                    <a:pt x="60" y="85"/>
                    <a:pt x="60" y="84"/>
                    <a:pt x="60" y="84"/>
                  </a:cubicBezTo>
                  <a:cubicBezTo>
                    <a:pt x="60" y="84"/>
                    <a:pt x="59" y="84"/>
                    <a:pt x="58" y="83"/>
                  </a:cubicBezTo>
                  <a:cubicBezTo>
                    <a:pt x="59" y="83"/>
                    <a:pt x="60" y="82"/>
                    <a:pt x="60" y="81"/>
                  </a:cubicBezTo>
                  <a:cubicBezTo>
                    <a:pt x="58" y="82"/>
                    <a:pt x="59" y="82"/>
                    <a:pt x="58" y="83"/>
                  </a:cubicBezTo>
                  <a:cubicBezTo>
                    <a:pt x="58" y="82"/>
                    <a:pt x="57" y="82"/>
                    <a:pt x="58" y="81"/>
                  </a:cubicBezTo>
                  <a:cubicBezTo>
                    <a:pt x="58" y="81"/>
                    <a:pt x="58" y="82"/>
                    <a:pt x="59" y="82"/>
                  </a:cubicBezTo>
                  <a:cubicBezTo>
                    <a:pt x="59" y="80"/>
                    <a:pt x="57" y="81"/>
                    <a:pt x="56" y="81"/>
                  </a:cubicBezTo>
                  <a:cubicBezTo>
                    <a:pt x="57" y="80"/>
                    <a:pt x="56" y="79"/>
                    <a:pt x="57" y="79"/>
                  </a:cubicBezTo>
                  <a:cubicBezTo>
                    <a:pt x="57" y="80"/>
                    <a:pt x="58" y="80"/>
                    <a:pt x="58" y="79"/>
                  </a:cubicBezTo>
                  <a:cubicBezTo>
                    <a:pt x="58" y="78"/>
                    <a:pt x="56" y="78"/>
                    <a:pt x="56" y="78"/>
                  </a:cubicBezTo>
                  <a:cubicBezTo>
                    <a:pt x="56" y="77"/>
                    <a:pt x="57" y="77"/>
                    <a:pt x="56" y="76"/>
                  </a:cubicBezTo>
                  <a:cubicBezTo>
                    <a:pt x="55" y="77"/>
                    <a:pt x="54" y="75"/>
                    <a:pt x="53" y="75"/>
                  </a:cubicBezTo>
                  <a:cubicBezTo>
                    <a:pt x="49" y="77"/>
                    <a:pt x="53" y="70"/>
                    <a:pt x="51" y="68"/>
                  </a:cubicBezTo>
                  <a:cubicBezTo>
                    <a:pt x="52" y="68"/>
                    <a:pt x="50" y="66"/>
                    <a:pt x="52" y="65"/>
                  </a:cubicBezTo>
                  <a:cubicBezTo>
                    <a:pt x="52" y="65"/>
                    <a:pt x="52" y="64"/>
                    <a:pt x="51" y="64"/>
                  </a:cubicBezTo>
                  <a:cubicBezTo>
                    <a:pt x="52" y="65"/>
                    <a:pt x="50" y="66"/>
                    <a:pt x="50" y="66"/>
                  </a:cubicBezTo>
                  <a:cubicBezTo>
                    <a:pt x="51" y="65"/>
                    <a:pt x="50" y="64"/>
                    <a:pt x="49" y="63"/>
                  </a:cubicBezTo>
                  <a:cubicBezTo>
                    <a:pt x="51" y="62"/>
                    <a:pt x="50" y="61"/>
                    <a:pt x="49" y="61"/>
                  </a:cubicBezTo>
                  <a:cubicBezTo>
                    <a:pt x="50" y="59"/>
                    <a:pt x="49" y="58"/>
                    <a:pt x="49" y="57"/>
                  </a:cubicBezTo>
                  <a:cubicBezTo>
                    <a:pt x="49" y="60"/>
                    <a:pt x="47" y="58"/>
                    <a:pt x="47" y="60"/>
                  </a:cubicBezTo>
                  <a:cubicBezTo>
                    <a:pt x="47" y="59"/>
                    <a:pt x="47" y="58"/>
                    <a:pt x="47" y="57"/>
                  </a:cubicBezTo>
                  <a:cubicBezTo>
                    <a:pt x="47" y="57"/>
                    <a:pt x="47" y="58"/>
                    <a:pt x="48" y="58"/>
                  </a:cubicBezTo>
                  <a:cubicBezTo>
                    <a:pt x="48" y="57"/>
                    <a:pt x="48" y="54"/>
                    <a:pt x="46" y="56"/>
                  </a:cubicBezTo>
                  <a:cubicBezTo>
                    <a:pt x="45" y="54"/>
                    <a:pt x="45" y="50"/>
                    <a:pt x="43" y="50"/>
                  </a:cubicBezTo>
                  <a:cubicBezTo>
                    <a:pt x="43" y="49"/>
                    <a:pt x="43" y="48"/>
                    <a:pt x="43" y="47"/>
                  </a:cubicBezTo>
                  <a:cubicBezTo>
                    <a:pt x="42" y="47"/>
                    <a:pt x="42" y="48"/>
                    <a:pt x="41" y="48"/>
                  </a:cubicBezTo>
                  <a:cubicBezTo>
                    <a:pt x="41" y="47"/>
                    <a:pt x="40" y="47"/>
                    <a:pt x="40" y="47"/>
                  </a:cubicBezTo>
                  <a:cubicBezTo>
                    <a:pt x="41" y="46"/>
                    <a:pt x="41" y="42"/>
                    <a:pt x="39" y="42"/>
                  </a:cubicBezTo>
                  <a:cubicBezTo>
                    <a:pt x="39" y="41"/>
                    <a:pt x="39" y="40"/>
                    <a:pt x="40" y="40"/>
                  </a:cubicBezTo>
                  <a:cubicBezTo>
                    <a:pt x="40" y="40"/>
                    <a:pt x="40" y="40"/>
                    <a:pt x="41" y="40"/>
                  </a:cubicBezTo>
                  <a:cubicBezTo>
                    <a:pt x="41" y="40"/>
                    <a:pt x="40" y="39"/>
                    <a:pt x="40" y="39"/>
                  </a:cubicBezTo>
                  <a:cubicBezTo>
                    <a:pt x="39" y="39"/>
                    <a:pt x="38" y="39"/>
                    <a:pt x="36" y="40"/>
                  </a:cubicBezTo>
                  <a:cubicBezTo>
                    <a:pt x="36" y="40"/>
                    <a:pt x="35" y="40"/>
                    <a:pt x="35" y="39"/>
                  </a:cubicBezTo>
                  <a:cubicBezTo>
                    <a:pt x="39" y="37"/>
                    <a:pt x="41" y="33"/>
                    <a:pt x="39" y="29"/>
                  </a:cubicBezTo>
                  <a:cubicBezTo>
                    <a:pt x="35" y="22"/>
                    <a:pt x="33" y="12"/>
                    <a:pt x="29" y="8"/>
                  </a:cubicBezTo>
                  <a:cubicBezTo>
                    <a:pt x="27" y="8"/>
                    <a:pt x="27" y="9"/>
                    <a:pt x="26" y="9"/>
                  </a:cubicBezTo>
                  <a:cubicBezTo>
                    <a:pt x="26" y="9"/>
                    <a:pt x="28" y="9"/>
                    <a:pt x="27" y="10"/>
                  </a:cubicBezTo>
                  <a:cubicBezTo>
                    <a:pt x="26" y="10"/>
                    <a:pt x="25" y="10"/>
                    <a:pt x="25" y="9"/>
                  </a:cubicBezTo>
                  <a:cubicBezTo>
                    <a:pt x="24" y="9"/>
                    <a:pt x="25" y="10"/>
                    <a:pt x="24" y="10"/>
                  </a:cubicBezTo>
                  <a:cubicBezTo>
                    <a:pt x="23" y="9"/>
                    <a:pt x="24" y="7"/>
                    <a:pt x="22" y="8"/>
                  </a:cubicBezTo>
                  <a:cubicBezTo>
                    <a:pt x="24" y="8"/>
                    <a:pt x="21" y="8"/>
                    <a:pt x="22" y="9"/>
                  </a:cubicBezTo>
                  <a:cubicBezTo>
                    <a:pt x="23" y="9"/>
                    <a:pt x="24" y="11"/>
                    <a:pt x="25" y="9"/>
                  </a:cubicBezTo>
                  <a:cubicBezTo>
                    <a:pt x="25" y="11"/>
                    <a:pt x="27" y="10"/>
                    <a:pt x="27" y="11"/>
                  </a:cubicBezTo>
                  <a:cubicBezTo>
                    <a:pt x="24" y="11"/>
                    <a:pt x="22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7"/>
                    <a:pt x="18" y="7"/>
                    <a:pt x="18" y="6"/>
                  </a:cubicBezTo>
                  <a:cubicBezTo>
                    <a:pt x="19" y="6"/>
                    <a:pt x="20" y="6"/>
                    <a:pt x="22" y="7"/>
                  </a:cubicBezTo>
                  <a:cubicBezTo>
                    <a:pt x="20" y="5"/>
                    <a:pt x="17" y="4"/>
                    <a:pt x="14" y="3"/>
                  </a:cubicBezTo>
                  <a:cubicBezTo>
                    <a:pt x="15" y="3"/>
                    <a:pt x="15" y="4"/>
                    <a:pt x="16" y="3"/>
                  </a:cubicBezTo>
                  <a:cubicBezTo>
                    <a:pt x="15" y="2"/>
                    <a:pt x="16" y="2"/>
                    <a:pt x="18" y="2"/>
                  </a:cubicBezTo>
                  <a:cubicBezTo>
                    <a:pt x="17" y="1"/>
                    <a:pt x="16" y="1"/>
                    <a:pt x="15" y="0"/>
                  </a:cubicBezTo>
                  <a:cubicBezTo>
                    <a:pt x="13" y="1"/>
                    <a:pt x="13" y="2"/>
                    <a:pt x="12" y="1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1" y="2"/>
                    <a:pt x="11" y="3"/>
                    <a:pt x="10" y="2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0" y="2"/>
                    <a:pt x="7" y="3"/>
                    <a:pt x="7" y="5"/>
                  </a:cubicBezTo>
                  <a:cubicBezTo>
                    <a:pt x="7" y="5"/>
                    <a:pt x="7" y="4"/>
                    <a:pt x="6" y="5"/>
                  </a:cubicBezTo>
                  <a:cubicBezTo>
                    <a:pt x="5" y="5"/>
                    <a:pt x="4" y="8"/>
                    <a:pt x="3" y="10"/>
                  </a:cubicBezTo>
                  <a:cubicBezTo>
                    <a:pt x="3" y="14"/>
                    <a:pt x="3" y="20"/>
                    <a:pt x="5" y="22"/>
                  </a:cubicBezTo>
                  <a:cubicBezTo>
                    <a:pt x="5" y="23"/>
                    <a:pt x="4" y="25"/>
                    <a:pt x="5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7"/>
                    <a:pt x="6" y="26"/>
                  </a:cubicBezTo>
                  <a:cubicBezTo>
                    <a:pt x="5" y="27"/>
                    <a:pt x="6" y="28"/>
                    <a:pt x="7" y="28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8" y="30"/>
                    <a:pt x="8" y="32"/>
                    <a:pt x="9" y="31"/>
                  </a:cubicBezTo>
                  <a:cubicBezTo>
                    <a:pt x="9" y="31"/>
                    <a:pt x="8" y="33"/>
                    <a:pt x="9" y="33"/>
                  </a:cubicBezTo>
                  <a:cubicBezTo>
                    <a:pt x="9" y="32"/>
                    <a:pt x="9" y="32"/>
                    <a:pt x="10" y="32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1" y="35"/>
                    <a:pt x="12" y="36"/>
                    <a:pt x="11" y="36"/>
                  </a:cubicBezTo>
                  <a:cubicBezTo>
                    <a:pt x="13" y="36"/>
                    <a:pt x="12" y="38"/>
                    <a:pt x="13" y="37"/>
                  </a:cubicBezTo>
                  <a:cubicBezTo>
                    <a:pt x="12" y="39"/>
                    <a:pt x="15" y="42"/>
                    <a:pt x="16" y="44"/>
                  </a:cubicBezTo>
                  <a:cubicBezTo>
                    <a:pt x="19" y="44"/>
                    <a:pt x="22" y="44"/>
                    <a:pt x="24" y="44"/>
                  </a:cubicBezTo>
                  <a:cubicBezTo>
                    <a:pt x="22" y="44"/>
                    <a:pt x="21" y="47"/>
                    <a:pt x="21" y="47"/>
                  </a:cubicBezTo>
                  <a:cubicBezTo>
                    <a:pt x="22" y="47"/>
                    <a:pt x="22" y="46"/>
                    <a:pt x="22" y="47"/>
                  </a:cubicBezTo>
                  <a:cubicBezTo>
                    <a:pt x="23" y="48"/>
                    <a:pt x="21" y="47"/>
                    <a:pt x="21" y="48"/>
                  </a:cubicBezTo>
                  <a:cubicBezTo>
                    <a:pt x="22" y="48"/>
                    <a:pt x="23" y="47"/>
                    <a:pt x="23" y="48"/>
                  </a:cubicBezTo>
                  <a:cubicBezTo>
                    <a:pt x="22" y="48"/>
                    <a:pt x="23" y="49"/>
                    <a:pt x="24" y="49"/>
                  </a:cubicBezTo>
                  <a:cubicBezTo>
                    <a:pt x="23" y="50"/>
                    <a:pt x="22" y="49"/>
                    <a:pt x="21" y="49"/>
                  </a:cubicBezTo>
                  <a:cubicBezTo>
                    <a:pt x="21" y="50"/>
                    <a:pt x="23" y="51"/>
                    <a:pt x="24" y="51"/>
                  </a:cubicBezTo>
                  <a:cubicBezTo>
                    <a:pt x="22" y="52"/>
                    <a:pt x="25" y="53"/>
                    <a:pt x="23" y="55"/>
                  </a:cubicBezTo>
                  <a:cubicBezTo>
                    <a:pt x="24" y="54"/>
                    <a:pt x="24" y="56"/>
                    <a:pt x="25" y="57"/>
                  </a:cubicBezTo>
                  <a:cubicBezTo>
                    <a:pt x="26" y="57"/>
                    <a:pt x="26" y="56"/>
                    <a:pt x="26" y="57"/>
                  </a:cubicBezTo>
                  <a:cubicBezTo>
                    <a:pt x="25" y="57"/>
                    <a:pt x="27" y="58"/>
                    <a:pt x="26" y="58"/>
                  </a:cubicBezTo>
                  <a:cubicBezTo>
                    <a:pt x="26" y="58"/>
                    <a:pt x="25" y="57"/>
                    <a:pt x="25" y="59"/>
                  </a:cubicBezTo>
                  <a:cubicBezTo>
                    <a:pt x="25" y="58"/>
                    <a:pt x="25" y="59"/>
                    <a:pt x="25" y="59"/>
                  </a:cubicBezTo>
                  <a:cubicBezTo>
                    <a:pt x="27" y="59"/>
                    <a:pt x="27" y="58"/>
                    <a:pt x="28" y="57"/>
                  </a:cubicBezTo>
                  <a:cubicBezTo>
                    <a:pt x="28" y="59"/>
                    <a:pt x="29" y="57"/>
                    <a:pt x="30" y="58"/>
                  </a:cubicBezTo>
                  <a:cubicBezTo>
                    <a:pt x="30" y="58"/>
                    <a:pt x="30" y="58"/>
                    <a:pt x="30" y="59"/>
                  </a:cubicBezTo>
                  <a:cubicBezTo>
                    <a:pt x="29" y="59"/>
                    <a:pt x="28" y="59"/>
                    <a:pt x="27" y="60"/>
                  </a:cubicBezTo>
                  <a:cubicBezTo>
                    <a:pt x="28" y="61"/>
                    <a:pt x="29" y="62"/>
                    <a:pt x="30" y="62"/>
                  </a:cubicBezTo>
                  <a:cubicBezTo>
                    <a:pt x="29" y="61"/>
                    <a:pt x="29" y="61"/>
                    <a:pt x="30" y="60"/>
                  </a:cubicBezTo>
                  <a:cubicBezTo>
                    <a:pt x="31" y="61"/>
                    <a:pt x="31" y="59"/>
                    <a:pt x="32" y="61"/>
                  </a:cubicBezTo>
                  <a:cubicBezTo>
                    <a:pt x="31" y="61"/>
                    <a:pt x="31" y="61"/>
                    <a:pt x="30" y="62"/>
                  </a:cubicBezTo>
                  <a:cubicBezTo>
                    <a:pt x="32" y="63"/>
                    <a:pt x="30" y="63"/>
                    <a:pt x="31" y="65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6"/>
                    <a:pt x="31" y="66"/>
                    <a:pt x="31" y="67"/>
                  </a:cubicBezTo>
                  <a:cubicBezTo>
                    <a:pt x="31" y="67"/>
                    <a:pt x="32" y="66"/>
                    <a:pt x="32" y="67"/>
                  </a:cubicBezTo>
                  <a:cubicBezTo>
                    <a:pt x="31" y="68"/>
                    <a:pt x="32" y="69"/>
                    <a:pt x="31" y="70"/>
                  </a:cubicBezTo>
                  <a:cubicBezTo>
                    <a:pt x="30" y="69"/>
                    <a:pt x="29" y="70"/>
                    <a:pt x="29" y="72"/>
                  </a:cubicBezTo>
                  <a:cubicBezTo>
                    <a:pt x="31" y="71"/>
                    <a:pt x="30" y="74"/>
                    <a:pt x="32" y="75"/>
                  </a:cubicBezTo>
                  <a:cubicBezTo>
                    <a:pt x="32" y="75"/>
                    <a:pt x="32" y="75"/>
                    <a:pt x="32" y="76"/>
                  </a:cubicBezTo>
                  <a:cubicBezTo>
                    <a:pt x="31" y="75"/>
                    <a:pt x="32" y="75"/>
                    <a:pt x="32" y="74"/>
                  </a:cubicBezTo>
                  <a:cubicBezTo>
                    <a:pt x="31" y="75"/>
                    <a:pt x="30" y="76"/>
                    <a:pt x="31" y="77"/>
                  </a:cubicBezTo>
                  <a:cubicBezTo>
                    <a:pt x="31" y="76"/>
                    <a:pt x="32" y="76"/>
                    <a:pt x="32" y="77"/>
                  </a:cubicBezTo>
                  <a:cubicBezTo>
                    <a:pt x="32" y="78"/>
                    <a:pt x="33" y="80"/>
                    <a:pt x="32" y="81"/>
                  </a:cubicBezTo>
                  <a:cubicBezTo>
                    <a:pt x="33" y="81"/>
                    <a:pt x="34" y="81"/>
                    <a:pt x="34" y="82"/>
                  </a:cubicBezTo>
                  <a:cubicBezTo>
                    <a:pt x="35" y="82"/>
                    <a:pt x="34" y="82"/>
                    <a:pt x="34" y="83"/>
                  </a:cubicBezTo>
                  <a:cubicBezTo>
                    <a:pt x="35" y="82"/>
                    <a:pt x="35" y="83"/>
                    <a:pt x="36" y="83"/>
                  </a:cubicBezTo>
                  <a:cubicBezTo>
                    <a:pt x="36" y="85"/>
                    <a:pt x="36" y="86"/>
                    <a:pt x="35" y="86"/>
                  </a:cubicBezTo>
                  <a:cubicBezTo>
                    <a:pt x="35" y="87"/>
                    <a:pt x="36" y="87"/>
                    <a:pt x="36" y="87"/>
                  </a:cubicBezTo>
                  <a:cubicBezTo>
                    <a:pt x="35" y="88"/>
                    <a:pt x="36" y="91"/>
                    <a:pt x="35" y="91"/>
                  </a:cubicBezTo>
                  <a:cubicBezTo>
                    <a:pt x="35" y="92"/>
                    <a:pt x="35" y="92"/>
                    <a:pt x="36" y="92"/>
                  </a:cubicBezTo>
                  <a:cubicBezTo>
                    <a:pt x="34" y="92"/>
                    <a:pt x="35" y="94"/>
                    <a:pt x="34" y="94"/>
                  </a:cubicBezTo>
                  <a:cubicBezTo>
                    <a:pt x="34" y="95"/>
                    <a:pt x="36" y="96"/>
                    <a:pt x="35" y="98"/>
                  </a:cubicBezTo>
                  <a:cubicBezTo>
                    <a:pt x="36" y="98"/>
                    <a:pt x="36" y="99"/>
                    <a:pt x="37" y="101"/>
                  </a:cubicBezTo>
                  <a:cubicBezTo>
                    <a:pt x="38" y="100"/>
                    <a:pt x="39" y="99"/>
                    <a:pt x="39" y="98"/>
                  </a:cubicBezTo>
                  <a:cubicBezTo>
                    <a:pt x="40" y="99"/>
                    <a:pt x="40" y="100"/>
                    <a:pt x="40" y="101"/>
                  </a:cubicBezTo>
                  <a:cubicBezTo>
                    <a:pt x="39" y="101"/>
                    <a:pt x="39" y="100"/>
                    <a:pt x="38" y="100"/>
                  </a:cubicBezTo>
                  <a:cubicBezTo>
                    <a:pt x="38" y="101"/>
                    <a:pt x="39" y="101"/>
                    <a:pt x="39" y="102"/>
                  </a:cubicBezTo>
                  <a:cubicBezTo>
                    <a:pt x="37" y="103"/>
                    <a:pt x="38" y="101"/>
                    <a:pt x="37" y="101"/>
                  </a:cubicBezTo>
                  <a:cubicBezTo>
                    <a:pt x="37" y="101"/>
                    <a:pt x="36" y="101"/>
                    <a:pt x="36" y="102"/>
                  </a:cubicBezTo>
                  <a:cubicBezTo>
                    <a:pt x="37" y="104"/>
                    <a:pt x="41" y="105"/>
                    <a:pt x="41" y="107"/>
                  </a:cubicBezTo>
                  <a:cubicBezTo>
                    <a:pt x="40" y="107"/>
                    <a:pt x="40" y="106"/>
                    <a:pt x="39" y="107"/>
                  </a:cubicBezTo>
                  <a:cubicBezTo>
                    <a:pt x="39" y="108"/>
                    <a:pt x="41" y="107"/>
                    <a:pt x="40" y="109"/>
                  </a:cubicBezTo>
                  <a:cubicBezTo>
                    <a:pt x="42" y="109"/>
                    <a:pt x="41" y="108"/>
                    <a:pt x="42" y="107"/>
                  </a:cubicBezTo>
                  <a:cubicBezTo>
                    <a:pt x="42" y="110"/>
                    <a:pt x="44" y="107"/>
                    <a:pt x="45" y="109"/>
                  </a:cubicBezTo>
                  <a:cubicBezTo>
                    <a:pt x="43" y="110"/>
                    <a:pt x="42" y="108"/>
                    <a:pt x="41" y="110"/>
                  </a:cubicBezTo>
                  <a:cubicBezTo>
                    <a:pt x="41" y="111"/>
                    <a:pt x="41" y="112"/>
                    <a:pt x="42" y="112"/>
                  </a:cubicBezTo>
                  <a:cubicBezTo>
                    <a:pt x="42" y="111"/>
                    <a:pt x="41" y="110"/>
                    <a:pt x="42" y="110"/>
                  </a:cubicBezTo>
                  <a:cubicBezTo>
                    <a:pt x="43" y="111"/>
                    <a:pt x="43" y="110"/>
                    <a:pt x="44" y="110"/>
                  </a:cubicBezTo>
                  <a:cubicBezTo>
                    <a:pt x="44" y="111"/>
                    <a:pt x="45" y="110"/>
                    <a:pt x="45" y="111"/>
                  </a:cubicBezTo>
                  <a:cubicBezTo>
                    <a:pt x="45" y="110"/>
                    <a:pt x="46" y="109"/>
                    <a:pt x="47" y="110"/>
                  </a:cubicBezTo>
                  <a:cubicBezTo>
                    <a:pt x="45" y="110"/>
                    <a:pt x="47" y="111"/>
                    <a:pt x="46" y="112"/>
                  </a:cubicBezTo>
                  <a:cubicBezTo>
                    <a:pt x="45" y="112"/>
                    <a:pt x="43" y="112"/>
                    <a:pt x="42" y="112"/>
                  </a:cubicBezTo>
                  <a:cubicBezTo>
                    <a:pt x="43" y="113"/>
                    <a:pt x="45" y="113"/>
                    <a:pt x="44" y="115"/>
                  </a:cubicBezTo>
                  <a:cubicBezTo>
                    <a:pt x="46" y="114"/>
                    <a:pt x="48" y="114"/>
                    <a:pt x="50" y="115"/>
                  </a:cubicBezTo>
                  <a:cubicBezTo>
                    <a:pt x="48" y="115"/>
                    <a:pt x="47" y="115"/>
                    <a:pt x="45" y="116"/>
                  </a:cubicBezTo>
                  <a:cubicBezTo>
                    <a:pt x="47" y="118"/>
                    <a:pt x="47" y="115"/>
                    <a:pt x="49" y="116"/>
                  </a:cubicBezTo>
                  <a:cubicBezTo>
                    <a:pt x="50" y="117"/>
                    <a:pt x="49" y="117"/>
                    <a:pt x="50" y="118"/>
                  </a:cubicBezTo>
                  <a:cubicBezTo>
                    <a:pt x="50" y="118"/>
                    <a:pt x="50" y="118"/>
                    <a:pt x="50" y="119"/>
                  </a:cubicBezTo>
                  <a:cubicBezTo>
                    <a:pt x="52" y="117"/>
                    <a:pt x="54" y="120"/>
                    <a:pt x="57" y="119"/>
                  </a:cubicBezTo>
                  <a:cubicBezTo>
                    <a:pt x="56" y="119"/>
                    <a:pt x="56" y="120"/>
                    <a:pt x="56" y="120"/>
                  </a:cubicBezTo>
                  <a:cubicBezTo>
                    <a:pt x="57" y="120"/>
                    <a:pt x="57" y="120"/>
                    <a:pt x="57" y="121"/>
                  </a:cubicBezTo>
                  <a:cubicBezTo>
                    <a:pt x="57" y="123"/>
                    <a:pt x="54" y="124"/>
                    <a:pt x="52" y="125"/>
                  </a:cubicBezTo>
                  <a:cubicBezTo>
                    <a:pt x="43" y="131"/>
                    <a:pt x="45" y="145"/>
                    <a:pt x="50" y="156"/>
                  </a:cubicBezTo>
                  <a:cubicBezTo>
                    <a:pt x="53" y="159"/>
                    <a:pt x="56" y="163"/>
                    <a:pt x="60" y="165"/>
                  </a:cubicBezTo>
                  <a:cubicBezTo>
                    <a:pt x="60" y="166"/>
                    <a:pt x="59" y="166"/>
                    <a:pt x="60" y="167"/>
                  </a:cubicBezTo>
                  <a:cubicBezTo>
                    <a:pt x="62" y="168"/>
                    <a:pt x="66" y="168"/>
                    <a:pt x="67" y="170"/>
                  </a:cubicBezTo>
                  <a:cubicBezTo>
                    <a:pt x="65" y="170"/>
                    <a:pt x="62" y="168"/>
                    <a:pt x="61" y="170"/>
                  </a:cubicBezTo>
                  <a:cubicBezTo>
                    <a:pt x="61" y="169"/>
                    <a:pt x="60" y="170"/>
                    <a:pt x="60" y="169"/>
                  </a:cubicBezTo>
                  <a:cubicBezTo>
                    <a:pt x="59" y="169"/>
                    <a:pt x="59" y="169"/>
                    <a:pt x="59" y="170"/>
                  </a:cubicBezTo>
                  <a:cubicBezTo>
                    <a:pt x="58" y="169"/>
                    <a:pt x="59" y="169"/>
                    <a:pt x="58" y="168"/>
                  </a:cubicBezTo>
                  <a:cubicBezTo>
                    <a:pt x="57" y="168"/>
                    <a:pt x="57" y="167"/>
                    <a:pt x="57" y="169"/>
                  </a:cubicBezTo>
                  <a:cubicBezTo>
                    <a:pt x="56" y="168"/>
                    <a:pt x="54" y="166"/>
                    <a:pt x="53" y="167"/>
                  </a:cubicBezTo>
                  <a:cubicBezTo>
                    <a:pt x="55" y="167"/>
                    <a:pt x="52" y="168"/>
                    <a:pt x="53" y="168"/>
                  </a:cubicBezTo>
                  <a:cubicBezTo>
                    <a:pt x="55" y="168"/>
                    <a:pt x="56" y="168"/>
                    <a:pt x="56" y="169"/>
                  </a:cubicBezTo>
                  <a:cubicBezTo>
                    <a:pt x="56" y="169"/>
                    <a:pt x="55" y="169"/>
                    <a:pt x="55" y="169"/>
                  </a:cubicBezTo>
                  <a:cubicBezTo>
                    <a:pt x="56" y="172"/>
                    <a:pt x="59" y="169"/>
                    <a:pt x="60" y="171"/>
                  </a:cubicBezTo>
                  <a:cubicBezTo>
                    <a:pt x="59" y="172"/>
                    <a:pt x="59" y="171"/>
                    <a:pt x="58" y="172"/>
                  </a:cubicBezTo>
                  <a:cubicBezTo>
                    <a:pt x="58" y="172"/>
                    <a:pt x="60" y="173"/>
                    <a:pt x="61" y="172"/>
                  </a:cubicBezTo>
                  <a:cubicBezTo>
                    <a:pt x="61" y="172"/>
                    <a:pt x="61" y="171"/>
                    <a:pt x="61" y="171"/>
                  </a:cubicBezTo>
                  <a:cubicBezTo>
                    <a:pt x="63" y="174"/>
                    <a:pt x="70" y="171"/>
                    <a:pt x="74" y="173"/>
                  </a:cubicBezTo>
                  <a:cubicBezTo>
                    <a:pt x="73" y="174"/>
                    <a:pt x="75" y="175"/>
                    <a:pt x="74" y="176"/>
                  </a:cubicBezTo>
                  <a:cubicBezTo>
                    <a:pt x="73" y="173"/>
                    <a:pt x="71" y="172"/>
                    <a:pt x="68" y="173"/>
                  </a:cubicBezTo>
                  <a:cubicBezTo>
                    <a:pt x="69" y="174"/>
                    <a:pt x="69" y="175"/>
                    <a:pt x="68" y="175"/>
                  </a:cubicBezTo>
                  <a:cubicBezTo>
                    <a:pt x="67" y="174"/>
                    <a:pt x="68" y="173"/>
                    <a:pt x="66" y="173"/>
                  </a:cubicBezTo>
                  <a:cubicBezTo>
                    <a:pt x="67" y="174"/>
                    <a:pt x="66" y="176"/>
                    <a:pt x="65" y="175"/>
                  </a:cubicBezTo>
                  <a:cubicBezTo>
                    <a:pt x="64" y="174"/>
                    <a:pt x="66" y="174"/>
                    <a:pt x="66" y="173"/>
                  </a:cubicBezTo>
                  <a:cubicBezTo>
                    <a:pt x="65" y="173"/>
                    <a:pt x="63" y="173"/>
                    <a:pt x="62" y="173"/>
                  </a:cubicBezTo>
                  <a:cubicBezTo>
                    <a:pt x="62" y="175"/>
                    <a:pt x="64" y="175"/>
                    <a:pt x="64" y="176"/>
                  </a:cubicBezTo>
                  <a:cubicBezTo>
                    <a:pt x="63" y="177"/>
                    <a:pt x="63" y="175"/>
                    <a:pt x="62" y="176"/>
                  </a:cubicBezTo>
                  <a:cubicBezTo>
                    <a:pt x="61" y="177"/>
                    <a:pt x="61" y="178"/>
                    <a:pt x="60" y="178"/>
                  </a:cubicBezTo>
                  <a:cubicBezTo>
                    <a:pt x="61" y="179"/>
                    <a:pt x="62" y="179"/>
                    <a:pt x="62" y="180"/>
                  </a:cubicBezTo>
                  <a:cubicBezTo>
                    <a:pt x="60" y="180"/>
                    <a:pt x="61" y="181"/>
                    <a:pt x="61" y="182"/>
                  </a:cubicBezTo>
                  <a:cubicBezTo>
                    <a:pt x="60" y="182"/>
                    <a:pt x="60" y="181"/>
                    <a:pt x="59" y="181"/>
                  </a:cubicBezTo>
                  <a:cubicBezTo>
                    <a:pt x="59" y="183"/>
                    <a:pt x="57" y="182"/>
                    <a:pt x="56" y="184"/>
                  </a:cubicBezTo>
                  <a:cubicBezTo>
                    <a:pt x="55" y="184"/>
                    <a:pt x="56" y="182"/>
                    <a:pt x="56" y="182"/>
                  </a:cubicBezTo>
                  <a:cubicBezTo>
                    <a:pt x="56" y="182"/>
                    <a:pt x="56" y="182"/>
                    <a:pt x="57" y="182"/>
                  </a:cubicBezTo>
                  <a:cubicBezTo>
                    <a:pt x="56" y="180"/>
                    <a:pt x="61" y="180"/>
                    <a:pt x="59" y="178"/>
                  </a:cubicBezTo>
                  <a:cubicBezTo>
                    <a:pt x="58" y="178"/>
                    <a:pt x="58" y="178"/>
                    <a:pt x="57" y="178"/>
                  </a:cubicBezTo>
                  <a:cubicBezTo>
                    <a:pt x="57" y="180"/>
                    <a:pt x="56" y="181"/>
                    <a:pt x="54" y="183"/>
                  </a:cubicBezTo>
                  <a:cubicBezTo>
                    <a:pt x="54" y="183"/>
                    <a:pt x="53" y="182"/>
                    <a:pt x="52" y="182"/>
                  </a:cubicBezTo>
                  <a:cubicBezTo>
                    <a:pt x="53" y="183"/>
                    <a:pt x="54" y="183"/>
                    <a:pt x="53" y="184"/>
                  </a:cubicBezTo>
                  <a:cubicBezTo>
                    <a:pt x="52" y="184"/>
                    <a:pt x="51" y="186"/>
                    <a:pt x="51" y="187"/>
                  </a:cubicBezTo>
                  <a:cubicBezTo>
                    <a:pt x="51" y="186"/>
                    <a:pt x="50" y="186"/>
                    <a:pt x="49" y="186"/>
                  </a:cubicBezTo>
                  <a:cubicBezTo>
                    <a:pt x="51" y="187"/>
                    <a:pt x="48" y="187"/>
                    <a:pt x="47" y="188"/>
                  </a:cubicBezTo>
                  <a:cubicBezTo>
                    <a:pt x="47" y="189"/>
                    <a:pt x="47" y="190"/>
                    <a:pt x="48" y="190"/>
                  </a:cubicBezTo>
                  <a:cubicBezTo>
                    <a:pt x="48" y="189"/>
                    <a:pt x="48" y="189"/>
                    <a:pt x="49" y="189"/>
                  </a:cubicBezTo>
                  <a:cubicBezTo>
                    <a:pt x="49" y="189"/>
                    <a:pt x="48" y="190"/>
                    <a:pt x="49" y="190"/>
                  </a:cubicBezTo>
                  <a:cubicBezTo>
                    <a:pt x="49" y="190"/>
                    <a:pt x="49" y="189"/>
                    <a:pt x="49" y="190"/>
                  </a:cubicBezTo>
                  <a:cubicBezTo>
                    <a:pt x="49" y="190"/>
                    <a:pt x="49" y="191"/>
                    <a:pt x="48" y="191"/>
                  </a:cubicBezTo>
                  <a:cubicBezTo>
                    <a:pt x="48" y="191"/>
                    <a:pt x="48" y="190"/>
                    <a:pt x="47" y="190"/>
                  </a:cubicBezTo>
                  <a:cubicBezTo>
                    <a:pt x="48" y="191"/>
                    <a:pt x="46" y="193"/>
                    <a:pt x="48" y="194"/>
                  </a:cubicBezTo>
                  <a:cubicBezTo>
                    <a:pt x="47" y="194"/>
                    <a:pt x="47" y="195"/>
                    <a:pt x="46" y="196"/>
                  </a:cubicBezTo>
                  <a:cubicBezTo>
                    <a:pt x="47" y="197"/>
                    <a:pt x="47" y="198"/>
                    <a:pt x="49" y="198"/>
                  </a:cubicBezTo>
                  <a:cubicBezTo>
                    <a:pt x="47" y="198"/>
                    <a:pt x="46" y="200"/>
                    <a:pt x="46" y="199"/>
                  </a:cubicBezTo>
                  <a:cubicBezTo>
                    <a:pt x="46" y="198"/>
                    <a:pt x="47" y="198"/>
                    <a:pt x="46" y="197"/>
                  </a:cubicBezTo>
                  <a:cubicBezTo>
                    <a:pt x="45" y="197"/>
                    <a:pt x="45" y="197"/>
                    <a:pt x="44" y="197"/>
                  </a:cubicBezTo>
                  <a:cubicBezTo>
                    <a:pt x="44" y="198"/>
                    <a:pt x="46" y="199"/>
                    <a:pt x="45" y="200"/>
                  </a:cubicBezTo>
                  <a:cubicBezTo>
                    <a:pt x="43" y="201"/>
                    <a:pt x="42" y="201"/>
                    <a:pt x="40" y="201"/>
                  </a:cubicBezTo>
                  <a:cubicBezTo>
                    <a:pt x="40" y="201"/>
                    <a:pt x="40" y="199"/>
                    <a:pt x="39" y="200"/>
                  </a:cubicBezTo>
                  <a:cubicBezTo>
                    <a:pt x="39" y="201"/>
                    <a:pt x="40" y="203"/>
                    <a:pt x="39" y="204"/>
                  </a:cubicBezTo>
                  <a:cubicBezTo>
                    <a:pt x="40" y="205"/>
                    <a:pt x="41" y="203"/>
                    <a:pt x="42" y="203"/>
                  </a:cubicBezTo>
                  <a:cubicBezTo>
                    <a:pt x="42" y="204"/>
                    <a:pt x="43" y="203"/>
                    <a:pt x="43" y="203"/>
                  </a:cubicBezTo>
                  <a:cubicBezTo>
                    <a:pt x="43" y="204"/>
                    <a:pt x="41" y="204"/>
                    <a:pt x="40" y="205"/>
                  </a:cubicBezTo>
                  <a:cubicBezTo>
                    <a:pt x="40" y="205"/>
                    <a:pt x="41" y="206"/>
                    <a:pt x="41" y="207"/>
                  </a:cubicBezTo>
                  <a:cubicBezTo>
                    <a:pt x="41" y="207"/>
                    <a:pt x="42" y="206"/>
                    <a:pt x="43" y="207"/>
                  </a:cubicBezTo>
                  <a:cubicBezTo>
                    <a:pt x="43" y="207"/>
                    <a:pt x="42" y="208"/>
                    <a:pt x="42" y="208"/>
                  </a:cubicBezTo>
                  <a:cubicBezTo>
                    <a:pt x="41" y="208"/>
                    <a:pt x="39" y="207"/>
                    <a:pt x="38" y="208"/>
                  </a:cubicBezTo>
                  <a:cubicBezTo>
                    <a:pt x="38" y="207"/>
                    <a:pt x="37" y="207"/>
                    <a:pt x="37" y="205"/>
                  </a:cubicBezTo>
                  <a:cubicBezTo>
                    <a:pt x="35" y="206"/>
                    <a:pt x="36" y="207"/>
                    <a:pt x="36" y="208"/>
                  </a:cubicBezTo>
                  <a:cubicBezTo>
                    <a:pt x="33" y="207"/>
                    <a:pt x="32" y="211"/>
                    <a:pt x="30" y="212"/>
                  </a:cubicBezTo>
                  <a:cubicBezTo>
                    <a:pt x="26" y="213"/>
                    <a:pt x="20" y="212"/>
                    <a:pt x="19" y="215"/>
                  </a:cubicBezTo>
                  <a:cubicBezTo>
                    <a:pt x="18" y="214"/>
                    <a:pt x="17" y="214"/>
                    <a:pt x="16" y="214"/>
                  </a:cubicBezTo>
                  <a:cubicBezTo>
                    <a:pt x="16" y="214"/>
                    <a:pt x="17" y="215"/>
                    <a:pt x="16" y="216"/>
                  </a:cubicBezTo>
                  <a:cubicBezTo>
                    <a:pt x="16" y="215"/>
                    <a:pt x="15" y="215"/>
                    <a:pt x="14" y="216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2" y="215"/>
                    <a:pt x="15" y="218"/>
                    <a:pt x="14" y="219"/>
                  </a:cubicBezTo>
                  <a:cubicBezTo>
                    <a:pt x="14" y="219"/>
                    <a:pt x="15" y="220"/>
                    <a:pt x="16" y="219"/>
                  </a:cubicBezTo>
                  <a:cubicBezTo>
                    <a:pt x="16" y="219"/>
                    <a:pt x="16" y="218"/>
                    <a:pt x="16" y="218"/>
                  </a:cubicBezTo>
                  <a:cubicBezTo>
                    <a:pt x="17" y="219"/>
                    <a:pt x="17" y="219"/>
                    <a:pt x="16" y="220"/>
                  </a:cubicBezTo>
                  <a:cubicBezTo>
                    <a:pt x="15" y="221"/>
                    <a:pt x="15" y="220"/>
                    <a:pt x="14" y="221"/>
                  </a:cubicBezTo>
                  <a:cubicBezTo>
                    <a:pt x="14" y="222"/>
                    <a:pt x="16" y="220"/>
                    <a:pt x="16" y="221"/>
                  </a:cubicBezTo>
                  <a:cubicBezTo>
                    <a:pt x="15" y="222"/>
                    <a:pt x="14" y="222"/>
                    <a:pt x="13" y="222"/>
                  </a:cubicBezTo>
                  <a:cubicBezTo>
                    <a:pt x="14" y="225"/>
                    <a:pt x="11" y="224"/>
                    <a:pt x="10" y="224"/>
                  </a:cubicBezTo>
                  <a:cubicBezTo>
                    <a:pt x="10" y="224"/>
                    <a:pt x="11" y="224"/>
                    <a:pt x="12" y="224"/>
                  </a:cubicBezTo>
                  <a:cubicBezTo>
                    <a:pt x="11" y="222"/>
                    <a:pt x="10" y="223"/>
                    <a:pt x="10" y="222"/>
                  </a:cubicBezTo>
                  <a:cubicBezTo>
                    <a:pt x="10" y="221"/>
                    <a:pt x="14" y="221"/>
                    <a:pt x="12" y="219"/>
                  </a:cubicBezTo>
                  <a:cubicBezTo>
                    <a:pt x="11" y="220"/>
                    <a:pt x="10" y="220"/>
                    <a:pt x="8" y="218"/>
                  </a:cubicBezTo>
                  <a:cubicBezTo>
                    <a:pt x="9" y="218"/>
                    <a:pt x="10" y="218"/>
                    <a:pt x="10" y="219"/>
                  </a:cubicBezTo>
                  <a:cubicBezTo>
                    <a:pt x="11" y="219"/>
                    <a:pt x="11" y="218"/>
                    <a:pt x="11" y="218"/>
                  </a:cubicBezTo>
                  <a:cubicBezTo>
                    <a:pt x="11" y="216"/>
                    <a:pt x="10" y="216"/>
                    <a:pt x="9" y="216"/>
                  </a:cubicBezTo>
                  <a:cubicBezTo>
                    <a:pt x="9" y="215"/>
                    <a:pt x="8" y="214"/>
                    <a:pt x="9" y="214"/>
                  </a:cubicBezTo>
                  <a:cubicBezTo>
                    <a:pt x="10" y="214"/>
                    <a:pt x="10" y="215"/>
                    <a:pt x="11" y="214"/>
                  </a:cubicBezTo>
                  <a:cubicBezTo>
                    <a:pt x="12" y="214"/>
                    <a:pt x="12" y="214"/>
                    <a:pt x="11" y="213"/>
                  </a:cubicBezTo>
                  <a:cubicBezTo>
                    <a:pt x="11" y="212"/>
                    <a:pt x="10" y="212"/>
                    <a:pt x="9" y="212"/>
                  </a:cubicBezTo>
                  <a:cubicBezTo>
                    <a:pt x="9" y="211"/>
                    <a:pt x="9" y="210"/>
                    <a:pt x="8" y="209"/>
                  </a:cubicBezTo>
                  <a:cubicBezTo>
                    <a:pt x="8" y="210"/>
                    <a:pt x="8" y="212"/>
                    <a:pt x="5" y="212"/>
                  </a:cubicBezTo>
                  <a:cubicBezTo>
                    <a:pt x="5" y="213"/>
                    <a:pt x="5" y="214"/>
                    <a:pt x="5" y="215"/>
                  </a:cubicBezTo>
                  <a:cubicBezTo>
                    <a:pt x="3" y="217"/>
                    <a:pt x="4" y="221"/>
                    <a:pt x="1" y="222"/>
                  </a:cubicBezTo>
                  <a:cubicBezTo>
                    <a:pt x="0" y="224"/>
                    <a:pt x="3" y="224"/>
                    <a:pt x="4" y="226"/>
                  </a:cubicBezTo>
                  <a:cubicBezTo>
                    <a:pt x="5" y="226"/>
                    <a:pt x="2" y="227"/>
                    <a:pt x="4" y="228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5" y="228"/>
                    <a:pt x="5" y="230"/>
                    <a:pt x="8" y="230"/>
                  </a:cubicBezTo>
                  <a:cubicBezTo>
                    <a:pt x="7" y="231"/>
                    <a:pt x="6" y="231"/>
                    <a:pt x="6" y="231"/>
                  </a:cubicBezTo>
                  <a:cubicBezTo>
                    <a:pt x="8" y="231"/>
                    <a:pt x="7" y="232"/>
                    <a:pt x="7" y="233"/>
                  </a:cubicBezTo>
                  <a:cubicBezTo>
                    <a:pt x="8" y="233"/>
                    <a:pt x="9" y="232"/>
                    <a:pt x="9" y="233"/>
                  </a:cubicBezTo>
                  <a:cubicBezTo>
                    <a:pt x="8" y="233"/>
                    <a:pt x="8" y="234"/>
                    <a:pt x="7" y="234"/>
                  </a:cubicBezTo>
                  <a:cubicBezTo>
                    <a:pt x="7" y="235"/>
                    <a:pt x="8" y="235"/>
                    <a:pt x="8" y="236"/>
                  </a:cubicBezTo>
                  <a:cubicBezTo>
                    <a:pt x="9" y="236"/>
                    <a:pt x="8" y="235"/>
                    <a:pt x="9" y="235"/>
                  </a:cubicBezTo>
                  <a:cubicBezTo>
                    <a:pt x="10" y="235"/>
                    <a:pt x="9" y="237"/>
                    <a:pt x="9" y="237"/>
                  </a:cubicBezTo>
                  <a:cubicBezTo>
                    <a:pt x="9" y="237"/>
                    <a:pt x="9" y="236"/>
                    <a:pt x="8" y="236"/>
                  </a:cubicBezTo>
                  <a:cubicBezTo>
                    <a:pt x="8" y="238"/>
                    <a:pt x="9" y="238"/>
                    <a:pt x="9" y="240"/>
                  </a:cubicBezTo>
                  <a:cubicBezTo>
                    <a:pt x="10" y="240"/>
                    <a:pt x="11" y="240"/>
                    <a:pt x="11" y="241"/>
                  </a:cubicBezTo>
                  <a:cubicBezTo>
                    <a:pt x="13" y="248"/>
                    <a:pt x="21" y="251"/>
                    <a:pt x="26" y="254"/>
                  </a:cubicBezTo>
                  <a:cubicBezTo>
                    <a:pt x="26" y="254"/>
                    <a:pt x="26" y="254"/>
                    <a:pt x="27" y="254"/>
                  </a:cubicBezTo>
                  <a:cubicBezTo>
                    <a:pt x="33" y="261"/>
                    <a:pt x="39" y="269"/>
                    <a:pt x="46" y="275"/>
                  </a:cubicBezTo>
                  <a:cubicBezTo>
                    <a:pt x="51" y="279"/>
                    <a:pt x="56" y="284"/>
                    <a:pt x="61" y="287"/>
                  </a:cubicBezTo>
                  <a:cubicBezTo>
                    <a:pt x="71" y="294"/>
                    <a:pt x="84" y="295"/>
                    <a:pt x="98" y="294"/>
                  </a:cubicBezTo>
                  <a:cubicBezTo>
                    <a:pt x="98" y="294"/>
                    <a:pt x="99" y="295"/>
                    <a:pt x="99" y="295"/>
                  </a:cubicBezTo>
                  <a:cubicBezTo>
                    <a:pt x="99" y="294"/>
                    <a:pt x="100" y="294"/>
                    <a:pt x="100" y="294"/>
                  </a:cubicBezTo>
                  <a:cubicBezTo>
                    <a:pt x="100" y="296"/>
                    <a:pt x="101" y="294"/>
                    <a:pt x="101" y="294"/>
                  </a:cubicBezTo>
                  <a:cubicBezTo>
                    <a:pt x="102" y="295"/>
                    <a:pt x="102" y="295"/>
                    <a:pt x="101" y="295"/>
                  </a:cubicBezTo>
                  <a:cubicBezTo>
                    <a:pt x="103" y="296"/>
                    <a:pt x="105" y="294"/>
                    <a:pt x="105" y="294"/>
                  </a:cubicBezTo>
                  <a:cubicBezTo>
                    <a:pt x="105" y="295"/>
                    <a:pt x="106" y="294"/>
                    <a:pt x="107" y="294"/>
                  </a:cubicBezTo>
                  <a:cubicBezTo>
                    <a:pt x="108" y="295"/>
                    <a:pt x="108" y="295"/>
                    <a:pt x="109" y="296"/>
                  </a:cubicBezTo>
                  <a:cubicBezTo>
                    <a:pt x="110" y="296"/>
                    <a:pt x="108" y="294"/>
                    <a:pt x="109" y="294"/>
                  </a:cubicBezTo>
                  <a:cubicBezTo>
                    <a:pt x="110" y="296"/>
                    <a:pt x="111" y="296"/>
                    <a:pt x="112" y="296"/>
                  </a:cubicBezTo>
                  <a:cubicBezTo>
                    <a:pt x="113" y="296"/>
                    <a:pt x="112" y="294"/>
                    <a:pt x="112" y="294"/>
                  </a:cubicBezTo>
                  <a:cubicBezTo>
                    <a:pt x="114" y="294"/>
                    <a:pt x="113" y="295"/>
                    <a:pt x="113" y="296"/>
                  </a:cubicBezTo>
                  <a:cubicBezTo>
                    <a:pt x="114" y="296"/>
                    <a:pt x="116" y="295"/>
                    <a:pt x="116" y="295"/>
                  </a:cubicBezTo>
                  <a:cubicBezTo>
                    <a:pt x="119" y="296"/>
                    <a:pt x="120" y="298"/>
                    <a:pt x="123" y="300"/>
                  </a:cubicBezTo>
                  <a:cubicBezTo>
                    <a:pt x="126" y="301"/>
                    <a:pt x="129" y="302"/>
                    <a:pt x="131" y="303"/>
                  </a:cubicBezTo>
                  <a:cubicBezTo>
                    <a:pt x="131" y="303"/>
                    <a:pt x="131" y="303"/>
                    <a:pt x="131" y="303"/>
                  </a:cubicBezTo>
                  <a:cubicBezTo>
                    <a:pt x="131" y="303"/>
                    <a:pt x="131" y="303"/>
                    <a:pt x="131" y="303"/>
                  </a:cubicBezTo>
                  <a:cubicBezTo>
                    <a:pt x="129" y="302"/>
                    <a:pt x="133" y="305"/>
                    <a:pt x="134" y="304"/>
                  </a:cubicBezTo>
                  <a:cubicBezTo>
                    <a:pt x="138" y="301"/>
                    <a:pt x="142" y="302"/>
                    <a:pt x="147" y="301"/>
                  </a:cubicBezTo>
                  <a:cubicBezTo>
                    <a:pt x="147" y="299"/>
                    <a:pt x="149" y="300"/>
                    <a:pt x="150" y="300"/>
                  </a:cubicBezTo>
                  <a:cubicBezTo>
                    <a:pt x="149" y="299"/>
                    <a:pt x="150" y="299"/>
                    <a:pt x="150" y="298"/>
                  </a:cubicBezTo>
                  <a:cubicBezTo>
                    <a:pt x="151" y="298"/>
                    <a:pt x="151" y="299"/>
                    <a:pt x="152" y="299"/>
                  </a:cubicBezTo>
                  <a:cubicBezTo>
                    <a:pt x="151" y="298"/>
                    <a:pt x="152" y="298"/>
                    <a:pt x="152" y="297"/>
                  </a:cubicBezTo>
                  <a:cubicBezTo>
                    <a:pt x="152" y="299"/>
                    <a:pt x="154" y="296"/>
                    <a:pt x="153" y="298"/>
                  </a:cubicBezTo>
                  <a:cubicBezTo>
                    <a:pt x="154" y="297"/>
                    <a:pt x="155" y="297"/>
                    <a:pt x="156" y="296"/>
                  </a:cubicBezTo>
                  <a:cubicBezTo>
                    <a:pt x="156" y="298"/>
                    <a:pt x="157" y="298"/>
                    <a:pt x="157" y="298"/>
                  </a:cubicBezTo>
                  <a:cubicBezTo>
                    <a:pt x="158" y="298"/>
                    <a:pt x="158" y="298"/>
                    <a:pt x="158" y="297"/>
                  </a:cubicBezTo>
                  <a:cubicBezTo>
                    <a:pt x="156" y="297"/>
                    <a:pt x="157" y="296"/>
                    <a:pt x="158" y="296"/>
                  </a:cubicBezTo>
                  <a:cubicBezTo>
                    <a:pt x="156" y="296"/>
                    <a:pt x="156" y="296"/>
                    <a:pt x="155" y="295"/>
                  </a:cubicBezTo>
                  <a:cubicBezTo>
                    <a:pt x="156" y="294"/>
                    <a:pt x="157" y="295"/>
                    <a:pt x="157" y="294"/>
                  </a:cubicBezTo>
                  <a:cubicBezTo>
                    <a:pt x="156" y="294"/>
                    <a:pt x="156" y="292"/>
                    <a:pt x="155" y="293"/>
                  </a:cubicBezTo>
                  <a:cubicBezTo>
                    <a:pt x="155" y="293"/>
                    <a:pt x="155" y="293"/>
                    <a:pt x="155" y="294"/>
                  </a:cubicBezTo>
                  <a:cubicBezTo>
                    <a:pt x="155" y="293"/>
                    <a:pt x="154" y="293"/>
                    <a:pt x="154" y="293"/>
                  </a:cubicBezTo>
                  <a:cubicBezTo>
                    <a:pt x="155" y="292"/>
                    <a:pt x="156" y="293"/>
                    <a:pt x="157" y="292"/>
                  </a:cubicBezTo>
                  <a:cubicBezTo>
                    <a:pt x="158" y="293"/>
                    <a:pt x="159" y="292"/>
                    <a:pt x="161" y="293"/>
                  </a:cubicBezTo>
                  <a:cubicBezTo>
                    <a:pt x="160" y="293"/>
                    <a:pt x="158" y="293"/>
                    <a:pt x="159" y="294"/>
                  </a:cubicBezTo>
                  <a:cubicBezTo>
                    <a:pt x="160" y="293"/>
                    <a:pt x="160" y="293"/>
                    <a:pt x="161" y="293"/>
                  </a:cubicBezTo>
                  <a:cubicBezTo>
                    <a:pt x="160" y="292"/>
                    <a:pt x="162" y="291"/>
                    <a:pt x="162" y="290"/>
                  </a:cubicBezTo>
                  <a:cubicBezTo>
                    <a:pt x="163" y="293"/>
                    <a:pt x="166" y="289"/>
                    <a:pt x="170" y="291"/>
                  </a:cubicBezTo>
                  <a:cubicBezTo>
                    <a:pt x="170" y="290"/>
                    <a:pt x="168" y="290"/>
                    <a:pt x="169" y="289"/>
                  </a:cubicBezTo>
                  <a:cubicBezTo>
                    <a:pt x="170" y="289"/>
                    <a:pt x="170" y="289"/>
                    <a:pt x="171" y="289"/>
                  </a:cubicBezTo>
                  <a:cubicBezTo>
                    <a:pt x="170" y="289"/>
                    <a:pt x="171" y="290"/>
                    <a:pt x="172" y="290"/>
                  </a:cubicBezTo>
                  <a:cubicBezTo>
                    <a:pt x="171" y="289"/>
                    <a:pt x="172" y="289"/>
                    <a:pt x="172" y="289"/>
                  </a:cubicBezTo>
                  <a:cubicBezTo>
                    <a:pt x="171" y="287"/>
                    <a:pt x="170" y="287"/>
                    <a:pt x="169" y="286"/>
                  </a:cubicBezTo>
                  <a:cubicBezTo>
                    <a:pt x="169" y="286"/>
                    <a:pt x="171" y="287"/>
                    <a:pt x="171" y="286"/>
                  </a:cubicBezTo>
                  <a:cubicBezTo>
                    <a:pt x="169" y="287"/>
                    <a:pt x="171" y="286"/>
                    <a:pt x="171" y="285"/>
                  </a:cubicBezTo>
                  <a:cubicBezTo>
                    <a:pt x="170" y="285"/>
                    <a:pt x="169" y="285"/>
                    <a:pt x="168" y="287"/>
                  </a:cubicBezTo>
                  <a:cubicBezTo>
                    <a:pt x="168" y="286"/>
                    <a:pt x="168" y="285"/>
                    <a:pt x="168" y="284"/>
                  </a:cubicBezTo>
                  <a:cubicBezTo>
                    <a:pt x="169" y="286"/>
                    <a:pt x="172" y="284"/>
                    <a:pt x="172" y="285"/>
                  </a:cubicBezTo>
                  <a:cubicBezTo>
                    <a:pt x="173" y="284"/>
                    <a:pt x="174" y="283"/>
                    <a:pt x="175" y="283"/>
                  </a:cubicBezTo>
                  <a:cubicBezTo>
                    <a:pt x="174" y="281"/>
                    <a:pt x="173" y="281"/>
                    <a:pt x="172" y="281"/>
                  </a:cubicBezTo>
                  <a:cubicBezTo>
                    <a:pt x="173" y="280"/>
                    <a:pt x="172" y="280"/>
                    <a:pt x="172" y="280"/>
                  </a:cubicBezTo>
                  <a:cubicBezTo>
                    <a:pt x="172" y="279"/>
                    <a:pt x="173" y="279"/>
                    <a:pt x="173" y="279"/>
                  </a:cubicBezTo>
                  <a:cubicBezTo>
                    <a:pt x="172" y="278"/>
                    <a:pt x="174" y="276"/>
                    <a:pt x="172" y="275"/>
                  </a:cubicBezTo>
                  <a:cubicBezTo>
                    <a:pt x="173" y="274"/>
                    <a:pt x="176" y="274"/>
                    <a:pt x="176" y="273"/>
                  </a:cubicBezTo>
                  <a:cubicBezTo>
                    <a:pt x="175" y="273"/>
                    <a:pt x="174" y="273"/>
                    <a:pt x="174" y="273"/>
                  </a:cubicBezTo>
                  <a:cubicBezTo>
                    <a:pt x="175" y="271"/>
                    <a:pt x="178" y="272"/>
                    <a:pt x="179" y="271"/>
                  </a:cubicBezTo>
                  <a:cubicBezTo>
                    <a:pt x="179" y="272"/>
                    <a:pt x="180" y="271"/>
                    <a:pt x="180" y="272"/>
                  </a:cubicBezTo>
                  <a:cubicBezTo>
                    <a:pt x="180" y="272"/>
                    <a:pt x="180" y="272"/>
                    <a:pt x="180" y="273"/>
                  </a:cubicBezTo>
                  <a:cubicBezTo>
                    <a:pt x="181" y="273"/>
                    <a:pt x="181" y="272"/>
                    <a:pt x="181" y="274"/>
                  </a:cubicBezTo>
                  <a:cubicBezTo>
                    <a:pt x="183" y="273"/>
                    <a:pt x="182" y="270"/>
                    <a:pt x="183" y="272"/>
                  </a:cubicBezTo>
                  <a:cubicBezTo>
                    <a:pt x="183" y="271"/>
                    <a:pt x="183" y="270"/>
                    <a:pt x="183" y="270"/>
                  </a:cubicBezTo>
                  <a:cubicBezTo>
                    <a:pt x="181" y="270"/>
                    <a:pt x="179" y="271"/>
                    <a:pt x="177" y="270"/>
                  </a:cubicBezTo>
                  <a:cubicBezTo>
                    <a:pt x="178" y="269"/>
                    <a:pt x="179" y="270"/>
                    <a:pt x="180" y="269"/>
                  </a:cubicBezTo>
                  <a:cubicBezTo>
                    <a:pt x="180" y="268"/>
                    <a:pt x="179" y="268"/>
                    <a:pt x="179" y="269"/>
                  </a:cubicBezTo>
                  <a:cubicBezTo>
                    <a:pt x="179" y="269"/>
                    <a:pt x="179" y="269"/>
                    <a:pt x="179" y="269"/>
                  </a:cubicBezTo>
                  <a:cubicBezTo>
                    <a:pt x="179" y="269"/>
                    <a:pt x="179" y="269"/>
                    <a:pt x="179" y="269"/>
                  </a:cubicBezTo>
                  <a:cubicBezTo>
                    <a:pt x="179" y="265"/>
                    <a:pt x="183" y="263"/>
                    <a:pt x="181" y="258"/>
                  </a:cubicBezTo>
                  <a:cubicBezTo>
                    <a:pt x="183" y="257"/>
                    <a:pt x="185" y="254"/>
                    <a:pt x="186" y="253"/>
                  </a:cubicBezTo>
                  <a:cubicBezTo>
                    <a:pt x="186" y="252"/>
                    <a:pt x="185" y="253"/>
                    <a:pt x="185" y="252"/>
                  </a:cubicBezTo>
                  <a:cubicBezTo>
                    <a:pt x="186" y="246"/>
                    <a:pt x="188" y="240"/>
                    <a:pt x="188" y="234"/>
                  </a:cubicBezTo>
                  <a:cubicBezTo>
                    <a:pt x="189" y="235"/>
                    <a:pt x="189" y="233"/>
                    <a:pt x="189" y="234"/>
                  </a:cubicBezTo>
                  <a:cubicBezTo>
                    <a:pt x="190" y="235"/>
                    <a:pt x="189" y="235"/>
                    <a:pt x="189" y="235"/>
                  </a:cubicBezTo>
                  <a:cubicBezTo>
                    <a:pt x="190" y="235"/>
                    <a:pt x="190" y="235"/>
                    <a:pt x="191" y="235"/>
                  </a:cubicBezTo>
                  <a:cubicBezTo>
                    <a:pt x="190" y="233"/>
                    <a:pt x="190" y="231"/>
                    <a:pt x="192" y="232"/>
                  </a:cubicBezTo>
                  <a:cubicBezTo>
                    <a:pt x="191" y="230"/>
                    <a:pt x="190" y="231"/>
                    <a:pt x="190" y="230"/>
                  </a:cubicBezTo>
                  <a:cubicBezTo>
                    <a:pt x="191" y="230"/>
                    <a:pt x="193" y="228"/>
                    <a:pt x="190" y="227"/>
                  </a:cubicBezTo>
                  <a:cubicBezTo>
                    <a:pt x="191" y="226"/>
                    <a:pt x="192" y="227"/>
                    <a:pt x="192" y="226"/>
                  </a:cubicBezTo>
                  <a:cubicBezTo>
                    <a:pt x="191" y="226"/>
                    <a:pt x="190" y="226"/>
                    <a:pt x="189" y="226"/>
                  </a:cubicBezTo>
                  <a:cubicBezTo>
                    <a:pt x="189" y="225"/>
                    <a:pt x="190" y="225"/>
                    <a:pt x="190" y="224"/>
                  </a:cubicBezTo>
                  <a:cubicBezTo>
                    <a:pt x="190" y="224"/>
                    <a:pt x="191" y="225"/>
                    <a:pt x="192" y="225"/>
                  </a:cubicBezTo>
                  <a:cubicBezTo>
                    <a:pt x="190" y="224"/>
                    <a:pt x="192" y="223"/>
                    <a:pt x="192" y="222"/>
                  </a:cubicBezTo>
                  <a:cubicBezTo>
                    <a:pt x="191" y="222"/>
                    <a:pt x="190" y="222"/>
                    <a:pt x="190" y="221"/>
                  </a:cubicBezTo>
                  <a:cubicBezTo>
                    <a:pt x="190" y="221"/>
                    <a:pt x="191" y="221"/>
                    <a:pt x="192" y="221"/>
                  </a:cubicBezTo>
                  <a:cubicBezTo>
                    <a:pt x="192" y="220"/>
                    <a:pt x="192" y="220"/>
                    <a:pt x="192" y="220"/>
                  </a:cubicBezTo>
                  <a:cubicBezTo>
                    <a:pt x="191" y="218"/>
                    <a:pt x="192" y="217"/>
                    <a:pt x="190" y="217"/>
                  </a:cubicBezTo>
                  <a:cubicBezTo>
                    <a:pt x="192" y="215"/>
                    <a:pt x="192" y="214"/>
                    <a:pt x="193" y="214"/>
                  </a:cubicBezTo>
                  <a:cubicBezTo>
                    <a:pt x="192" y="212"/>
                    <a:pt x="191" y="214"/>
                    <a:pt x="190" y="214"/>
                  </a:cubicBezTo>
                  <a:cubicBezTo>
                    <a:pt x="190" y="213"/>
                    <a:pt x="192" y="213"/>
                    <a:pt x="192" y="212"/>
                  </a:cubicBezTo>
                  <a:cubicBezTo>
                    <a:pt x="192" y="211"/>
                    <a:pt x="191" y="211"/>
                    <a:pt x="192" y="210"/>
                  </a:cubicBezTo>
                  <a:cubicBezTo>
                    <a:pt x="192" y="210"/>
                    <a:pt x="192" y="210"/>
                    <a:pt x="193" y="210"/>
                  </a:cubicBezTo>
                  <a:cubicBezTo>
                    <a:pt x="192" y="208"/>
                    <a:pt x="194" y="210"/>
                    <a:pt x="193" y="208"/>
                  </a:cubicBezTo>
                  <a:cubicBezTo>
                    <a:pt x="192" y="207"/>
                    <a:pt x="192" y="210"/>
                    <a:pt x="192" y="209"/>
                  </a:cubicBezTo>
                  <a:cubicBezTo>
                    <a:pt x="191" y="208"/>
                    <a:pt x="192" y="207"/>
                    <a:pt x="191" y="207"/>
                  </a:cubicBezTo>
                  <a:cubicBezTo>
                    <a:pt x="192" y="207"/>
                    <a:pt x="192" y="207"/>
                    <a:pt x="192" y="206"/>
                  </a:cubicBezTo>
                  <a:cubicBezTo>
                    <a:pt x="193" y="206"/>
                    <a:pt x="193" y="207"/>
                    <a:pt x="194" y="207"/>
                  </a:cubicBezTo>
                  <a:cubicBezTo>
                    <a:pt x="194" y="207"/>
                    <a:pt x="194" y="206"/>
                    <a:pt x="195" y="207"/>
                  </a:cubicBezTo>
                  <a:cubicBezTo>
                    <a:pt x="195" y="206"/>
                    <a:pt x="195" y="205"/>
                    <a:pt x="195" y="204"/>
                  </a:cubicBezTo>
                  <a:cubicBezTo>
                    <a:pt x="194" y="204"/>
                    <a:pt x="192" y="205"/>
                    <a:pt x="192" y="204"/>
                  </a:cubicBezTo>
                  <a:cubicBezTo>
                    <a:pt x="192" y="203"/>
                    <a:pt x="192" y="204"/>
                    <a:pt x="193" y="204"/>
                  </a:cubicBezTo>
                  <a:cubicBezTo>
                    <a:pt x="192" y="203"/>
                    <a:pt x="194" y="202"/>
                    <a:pt x="194" y="202"/>
                  </a:cubicBezTo>
                  <a:cubicBezTo>
                    <a:pt x="194" y="202"/>
                    <a:pt x="194" y="202"/>
                    <a:pt x="196" y="201"/>
                  </a:cubicBezTo>
                  <a:cubicBezTo>
                    <a:pt x="196" y="200"/>
                    <a:pt x="194" y="202"/>
                    <a:pt x="194" y="201"/>
                  </a:cubicBezTo>
                  <a:cubicBezTo>
                    <a:pt x="195" y="200"/>
                    <a:pt x="195" y="199"/>
                    <a:pt x="196" y="200"/>
                  </a:cubicBezTo>
                  <a:cubicBezTo>
                    <a:pt x="196" y="198"/>
                    <a:pt x="193" y="198"/>
                    <a:pt x="194" y="197"/>
                  </a:cubicBezTo>
                  <a:cubicBezTo>
                    <a:pt x="195" y="197"/>
                    <a:pt x="196" y="200"/>
                    <a:pt x="197" y="198"/>
                  </a:cubicBezTo>
                  <a:cubicBezTo>
                    <a:pt x="197" y="198"/>
                    <a:pt x="196" y="198"/>
                    <a:pt x="196" y="198"/>
                  </a:cubicBezTo>
                  <a:cubicBezTo>
                    <a:pt x="197" y="198"/>
                    <a:pt x="197" y="197"/>
                    <a:pt x="196" y="196"/>
                  </a:cubicBezTo>
                  <a:cubicBezTo>
                    <a:pt x="196" y="196"/>
                    <a:pt x="196" y="198"/>
                    <a:pt x="195" y="197"/>
                  </a:cubicBezTo>
                  <a:cubicBezTo>
                    <a:pt x="195" y="196"/>
                    <a:pt x="196" y="194"/>
                    <a:pt x="197" y="195"/>
                  </a:cubicBezTo>
                  <a:cubicBezTo>
                    <a:pt x="196" y="194"/>
                    <a:pt x="196" y="194"/>
                    <a:pt x="197" y="193"/>
                  </a:cubicBezTo>
                  <a:cubicBezTo>
                    <a:pt x="197" y="192"/>
                    <a:pt x="195" y="193"/>
                    <a:pt x="195" y="192"/>
                  </a:cubicBezTo>
                  <a:cubicBezTo>
                    <a:pt x="196" y="192"/>
                    <a:pt x="196" y="192"/>
                    <a:pt x="197" y="192"/>
                  </a:cubicBezTo>
                  <a:cubicBezTo>
                    <a:pt x="196" y="191"/>
                    <a:pt x="196" y="192"/>
                    <a:pt x="196" y="191"/>
                  </a:cubicBezTo>
                  <a:cubicBezTo>
                    <a:pt x="195" y="190"/>
                    <a:pt x="197" y="190"/>
                    <a:pt x="197" y="189"/>
                  </a:cubicBezTo>
                  <a:cubicBezTo>
                    <a:pt x="196" y="189"/>
                    <a:pt x="196" y="187"/>
                    <a:pt x="195" y="187"/>
                  </a:cubicBezTo>
                  <a:cubicBezTo>
                    <a:pt x="195" y="186"/>
                    <a:pt x="195" y="186"/>
                    <a:pt x="196" y="186"/>
                  </a:cubicBezTo>
                  <a:cubicBezTo>
                    <a:pt x="196" y="185"/>
                    <a:pt x="194" y="186"/>
                    <a:pt x="194" y="186"/>
                  </a:cubicBezTo>
                  <a:cubicBezTo>
                    <a:pt x="192" y="180"/>
                    <a:pt x="186" y="186"/>
                    <a:pt x="182" y="184"/>
                  </a:cubicBezTo>
                  <a:cubicBezTo>
                    <a:pt x="185" y="183"/>
                    <a:pt x="190" y="182"/>
                    <a:pt x="192" y="182"/>
                  </a:cubicBezTo>
                  <a:cubicBezTo>
                    <a:pt x="192" y="181"/>
                    <a:pt x="192" y="180"/>
                    <a:pt x="192" y="180"/>
                  </a:cubicBezTo>
                  <a:cubicBezTo>
                    <a:pt x="192" y="180"/>
                    <a:pt x="192" y="180"/>
                    <a:pt x="192" y="180"/>
                  </a:cubicBezTo>
                  <a:cubicBezTo>
                    <a:pt x="193" y="181"/>
                    <a:pt x="196" y="180"/>
                    <a:pt x="195" y="179"/>
                  </a:cubicBezTo>
                  <a:cubicBezTo>
                    <a:pt x="194" y="178"/>
                    <a:pt x="194" y="178"/>
                    <a:pt x="193" y="178"/>
                  </a:cubicBezTo>
                  <a:cubicBezTo>
                    <a:pt x="194" y="178"/>
                    <a:pt x="194" y="178"/>
                    <a:pt x="194" y="176"/>
                  </a:cubicBezTo>
                  <a:cubicBezTo>
                    <a:pt x="193" y="176"/>
                    <a:pt x="192" y="178"/>
                    <a:pt x="192" y="177"/>
                  </a:cubicBezTo>
                  <a:cubicBezTo>
                    <a:pt x="192" y="176"/>
                    <a:pt x="192" y="176"/>
                    <a:pt x="193" y="175"/>
                  </a:cubicBezTo>
                  <a:cubicBezTo>
                    <a:pt x="193" y="174"/>
                    <a:pt x="192" y="175"/>
                    <a:pt x="192" y="175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193" y="175"/>
                    <a:pt x="194" y="175"/>
                    <a:pt x="194" y="176"/>
                  </a:cubicBezTo>
                  <a:cubicBezTo>
                    <a:pt x="195" y="176"/>
                    <a:pt x="195" y="175"/>
                    <a:pt x="195" y="175"/>
                  </a:cubicBezTo>
                  <a:cubicBezTo>
                    <a:pt x="196" y="176"/>
                    <a:pt x="197" y="177"/>
                    <a:pt x="198" y="177"/>
                  </a:cubicBezTo>
                  <a:cubicBezTo>
                    <a:pt x="196" y="177"/>
                    <a:pt x="197" y="176"/>
                    <a:pt x="198" y="175"/>
                  </a:cubicBezTo>
                  <a:cubicBezTo>
                    <a:pt x="195" y="175"/>
                    <a:pt x="194" y="174"/>
                    <a:pt x="193" y="173"/>
                  </a:cubicBezTo>
                  <a:cubicBezTo>
                    <a:pt x="193" y="172"/>
                    <a:pt x="195" y="172"/>
                    <a:pt x="194" y="171"/>
                  </a:cubicBezTo>
                  <a:cubicBezTo>
                    <a:pt x="193" y="172"/>
                    <a:pt x="194" y="171"/>
                    <a:pt x="194" y="170"/>
                  </a:cubicBezTo>
                  <a:cubicBezTo>
                    <a:pt x="193" y="170"/>
                    <a:pt x="192" y="170"/>
                    <a:pt x="191" y="169"/>
                  </a:cubicBezTo>
                  <a:cubicBezTo>
                    <a:pt x="192" y="170"/>
                    <a:pt x="193" y="168"/>
                    <a:pt x="195" y="169"/>
                  </a:cubicBezTo>
                  <a:cubicBezTo>
                    <a:pt x="195" y="167"/>
                    <a:pt x="195" y="167"/>
                    <a:pt x="194" y="167"/>
                  </a:cubicBezTo>
                  <a:cubicBezTo>
                    <a:pt x="196" y="167"/>
                    <a:pt x="197" y="168"/>
                    <a:pt x="197" y="168"/>
                  </a:cubicBezTo>
                  <a:cubicBezTo>
                    <a:pt x="197" y="167"/>
                    <a:pt x="197" y="166"/>
                    <a:pt x="198" y="166"/>
                  </a:cubicBezTo>
                  <a:cubicBezTo>
                    <a:pt x="197" y="165"/>
                    <a:pt x="197" y="165"/>
                    <a:pt x="196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4" y="163"/>
                    <a:pt x="191" y="167"/>
                    <a:pt x="190" y="163"/>
                  </a:cubicBezTo>
                  <a:cubicBezTo>
                    <a:pt x="194" y="163"/>
                    <a:pt x="197" y="163"/>
                    <a:pt x="200" y="165"/>
                  </a:cubicBezTo>
                  <a:cubicBezTo>
                    <a:pt x="199" y="163"/>
                    <a:pt x="200" y="165"/>
                    <a:pt x="201" y="165"/>
                  </a:cubicBezTo>
                  <a:cubicBezTo>
                    <a:pt x="201" y="163"/>
                    <a:pt x="199" y="163"/>
                    <a:pt x="199" y="163"/>
                  </a:cubicBezTo>
                  <a:cubicBezTo>
                    <a:pt x="200" y="162"/>
                    <a:pt x="201" y="163"/>
                    <a:pt x="201" y="163"/>
                  </a:cubicBezTo>
                  <a:cubicBezTo>
                    <a:pt x="201" y="162"/>
                    <a:pt x="200" y="161"/>
                    <a:pt x="201" y="161"/>
                  </a:cubicBezTo>
                  <a:cubicBezTo>
                    <a:pt x="201" y="160"/>
                    <a:pt x="201" y="160"/>
                    <a:pt x="200" y="159"/>
                  </a:cubicBezTo>
                  <a:cubicBezTo>
                    <a:pt x="201" y="159"/>
                    <a:pt x="201" y="160"/>
                    <a:pt x="202" y="159"/>
                  </a:cubicBezTo>
                  <a:cubicBezTo>
                    <a:pt x="201" y="158"/>
                    <a:pt x="202" y="157"/>
                    <a:pt x="201" y="156"/>
                  </a:cubicBezTo>
                  <a:cubicBezTo>
                    <a:pt x="203" y="157"/>
                    <a:pt x="201" y="154"/>
                    <a:pt x="202" y="153"/>
                  </a:cubicBezTo>
                  <a:cubicBezTo>
                    <a:pt x="202" y="152"/>
                    <a:pt x="201" y="153"/>
                    <a:pt x="201" y="152"/>
                  </a:cubicBezTo>
                  <a:cubicBezTo>
                    <a:pt x="201" y="152"/>
                    <a:pt x="202" y="152"/>
                    <a:pt x="203" y="152"/>
                  </a:cubicBezTo>
                  <a:cubicBezTo>
                    <a:pt x="201" y="151"/>
                    <a:pt x="202" y="151"/>
                    <a:pt x="202" y="149"/>
                  </a:cubicBezTo>
                  <a:cubicBezTo>
                    <a:pt x="201" y="149"/>
                    <a:pt x="200" y="150"/>
                    <a:pt x="200" y="149"/>
                  </a:cubicBezTo>
                  <a:cubicBezTo>
                    <a:pt x="202" y="147"/>
                    <a:pt x="198" y="144"/>
                    <a:pt x="197" y="143"/>
                  </a:cubicBezTo>
                  <a:cubicBezTo>
                    <a:pt x="199" y="143"/>
                    <a:pt x="200" y="143"/>
                    <a:pt x="201" y="143"/>
                  </a:cubicBezTo>
                  <a:cubicBezTo>
                    <a:pt x="201" y="143"/>
                    <a:pt x="201" y="142"/>
                    <a:pt x="200" y="142"/>
                  </a:cubicBezTo>
                  <a:cubicBezTo>
                    <a:pt x="199" y="142"/>
                    <a:pt x="197" y="142"/>
                    <a:pt x="198" y="141"/>
                  </a:cubicBezTo>
                  <a:cubicBezTo>
                    <a:pt x="202" y="142"/>
                    <a:pt x="205" y="141"/>
                    <a:pt x="207" y="138"/>
                  </a:cubicBezTo>
                  <a:cubicBezTo>
                    <a:pt x="207" y="137"/>
                    <a:pt x="206" y="134"/>
                    <a:pt x="208" y="133"/>
                  </a:cubicBezTo>
                  <a:cubicBezTo>
                    <a:pt x="208" y="130"/>
                    <a:pt x="210" y="128"/>
                    <a:pt x="211" y="125"/>
                  </a:cubicBezTo>
                  <a:cubicBezTo>
                    <a:pt x="215" y="123"/>
                    <a:pt x="220" y="119"/>
                    <a:pt x="221" y="115"/>
                  </a:cubicBezTo>
                  <a:cubicBezTo>
                    <a:pt x="221" y="114"/>
                    <a:pt x="222" y="114"/>
                    <a:pt x="222" y="114"/>
                  </a:cubicBezTo>
                  <a:cubicBezTo>
                    <a:pt x="223" y="116"/>
                    <a:pt x="224" y="113"/>
                    <a:pt x="225" y="114"/>
                  </a:cubicBezTo>
                  <a:cubicBezTo>
                    <a:pt x="225" y="114"/>
                    <a:pt x="224" y="112"/>
                    <a:pt x="225" y="112"/>
                  </a:cubicBezTo>
                  <a:cubicBezTo>
                    <a:pt x="230" y="115"/>
                    <a:pt x="232" y="108"/>
                    <a:pt x="235" y="105"/>
                  </a:cubicBezTo>
                  <a:cubicBezTo>
                    <a:pt x="238" y="104"/>
                    <a:pt x="238" y="101"/>
                    <a:pt x="241" y="99"/>
                  </a:cubicBezTo>
                  <a:cubicBezTo>
                    <a:pt x="241" y="99"/>
                    <a:pt x="240" y="98"/>
                    <a:pt x="241" y="98"/>
                  </a:cubicBezTo>
                  <a:cubicBezTo>
                    <a:pt x="242" y="98"/>
                    <a:pt x="245" y="92"/>
                    <a:pt x="242" y="91"/>
                  </a:cubicBezTo>
                  <a:cubicBezTo>
                    <a:pt x="243" y="90"/>
                    <a:pt x="242" y="89"/>
                    <a:pt x="243" y="89"/>
                  </a:cubicBezTo>
                  <a:cubicBezTo>
                    <a:pt x="243" y="89"/>
                    <a:pt x="243" y="90"/>
                    <a:pt x="244" y="90"/>
                  </a:cubicBezTo>
                  <a:cubicBezTo>
                    <a:pt x="245" y="89"/>
                    <a:pt x="243" y="88"/>
                    <a:pt x="244" y="87"/>
                  </a:cubicBezTo>
                  <a:cubicBezTo>
                    <a:pt x="246" y="92"/>
                    <a:pt x="251" y="86"/>
                    <a:pt x="253" y="83"/>
                  </a:cubicBezTo>
                  <a:cubicBezTo>
                    <a:pt x="255" y="79"/>
                    <a:pt x="256" y="76"/>
                    <a:pt x="257" y="73"/>
                  </a:cubicBezTo>
                  <a:cubicBezTo>
                    <a:pt x="257" y="72"/>
                    <a:pt x="255" y="73"/>
                    <a:pt x="255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57">
              <a:extLst>
                <a:ext uri="{FF2B5EF4-FFF2-40B4-BE49-F238E27FC236}">
                  <a16:creationId xmlns:a16="http://schemas.microsoft.com/office/drawing/2014/main" id="{A9F19B39-4298-4892-ADC4-80C9C86F2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419" y="6046695"/>
              <a:ext cx="5738" cy="57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3"/>
                    <a:pt x="2" y="1"/>
                    <a:pt x="1" y="1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3"/>
                    <a:pt x="4" y="0"/>
                    <a:pt x="3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58">
              <a:extLst>
                <a:ext uri="{FF2B5EF4-FFF2-40B4-BE49-F238E27FC236}">
                  <a16:creationId xmlns:a16="http://schemas.microsoft.com/office/drawing/2014/main" id="{3CE5AE3F-4B3F-4E1A-9234-6ADAD6050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774" y="5804428"/>
              <a:ext cx="7651" cy="573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r" b="b"/>
              <a:pathLst>
                <a:path w="5" h="4">
                  <a:moveTo>
                    <a:pt x="1" y="3"/>
                  </a:moveTo>
                  <a:cubicBezTo>
                    <a:pt x="2" y="2"/>
                    <a:pt x="4" y="4"/>
                    <a:pt x="5" y="3"/>
                  </a:cubicBezTo>
                  <a:cubicBezTo>
                    <a:pt x="3" y="3"/>
                    <a:pt x="1" y="0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59">
              <a:extLst>
                <a:ext uri="{FF2B5EF4-FFF2-40B4-BE49-F238E27FC236}">
                  <a16:creationId xmlns:a16="http://schemas.microsoft.com/office/drawing/2014/main" id="{5FE17037-C44C-4ADD-A710-47C400ECA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5590" y="5614439"/>
              <a:ext cx="54829" cy="182338"/>
            </a:xfrm>
            <a:custGeom>
              <a:avLst/>
              <a:gdLst/>
              <a:ahLst/>
              <a:cxnLst>
                <a:cxn ang="0">
                  <a:pos x="25" y="88"/>
                </a:cxn>
                <a:cxn ang="0">
                  <a:pos x="23" y="88"/>
                </a:cxn>
                <a:cxn ang="0">
                  <a:pos x="23" y="87"/>
                </a:cxn>
                <a:cxn ang="0">
                  <a:pos x="30" y="87"/>
                </a:cxn>
                <a:cxn ang="0">
                  <a:pos x="29" y="88"/>
                </a:cxn>
                <a:cxn ang="0">
                  <a:pos x="29" y="54"/>
                </a:cxn>
                <a:cxn ang="0">
                  <a:pos x="29" y="54"/>
                </a:cxn>
                <a:cxn ang="0">
                  <a:pos x="0" y="104"/>
                </a:cxn>
                <a:cxn ang="0">
                  <a:pos x="1" y="113"/>
                </a:cxn>
                <a:cxn ang="0">
                  <a:pos x="6" y="119"/>
                </a:cxn>
                <a:cxn ang="0">
                  <a:pos x="9" y="119"/>
                </a:cxn>
                <a:cxn ang="0">
                  <a:pos x="22" y="119"/>
                </a:cxn>
                <a:cxn ang="0">
                  <a:pos x="22" y="121"/>
                </a:cxn>
                <a:cxn ang="0">
                  <a:pos x="27" y="113"/>
                </a:cxn>
                <a:cxn ang="0">
                  <a:pos x="31" y="107"/>
                </a:cxn>
                <a:cxn ang="0">
                  <a:pos x="31" y="91"/>
                </a:cxn>
                <a:cxn ang="0">
                  <a:pos x="31" y="88"/>
                </a:cxn>
                <a:cxn ang="0">
                  <a:pos x="32" y="77"/>
                </a:cxn>
                <a:cxn ang="0">
                  <a:pos x="31" y="59"/>
                </a:cxn>
                <a:cxn ang="0">
                  <a:pos x="32" y="58"/>
                </a:cxn>
                <a:cxn ang="0">
                  <a:pos x="32" y="56"/>
                </a:cxn>
                <a:cxn ang="0">
                  <a:pos x="31" y="54"/>
                </a:cxn>
                <a:cxn ang="0">
                  <a:pos x="31" y="53"/>
                </a:cxn>
                <a:cxn ang="0">
                  <a:pos x="32" y="51"/>
                </a:cxn>
                <a:cxn ang="0">
                  <a:pos x="27" y="47"/>
                </a:cxn>
                <a:cxn ang="0">
                  <a:pos x="29" y="47"/>
                </a:cxn>
                <a:cxn ang="0">
                  <a:pos x="36" y="35"/>
                </a:cxn>
                <a:cxn ang="0">
                  <a:pos x="30" y="21"/>
                </a:cxn>
                <a:cxn ang="0">
                  <a:pos x="28" y="18"/>
                </a:cxn>
                <a:cxn ang="0">
                  <a:pos x="27" y="9"/>
                </a:cxn>
                <a:cxn ang="0">
                  <a:pos x="26" y="6"/>
                </a:cxn>
                <a:cxn ang="0">
                  <a:pos x="29" y="4"/>
                </a:cxn>
                <a:cxn ang="0">
                  <a:pos x="26" y="3"/>
                </a:cxn>
                <a:cxn ang="0">
                  <a:pos x="25" y="1"/>
                </a:cxn>
                <a:cxn ang="0">
                  <a:pos x="22" y="0"/>
                </a:cxn>
                <a:cxn ang="0">
                  <a:pos x="18" y="1"/>
                </a:cxn>
                <a:cxn ang="0">
                  <a:pos x="14" y="5"/>
                </a:cxn>
                <a:cxn ang="0">
                  <a:pos x="8" y="11"/>
                </a:cxn>
                <a:cxn ang="0">
                  <a:pos x="7" y="13"/>
                </a:cxn>
                <a:cxn ang="0">
                  <a:pos x="9" y="1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7" y="24"/>
                </a:cxn>
                <a:cxn ang="0">
                  <a:pos x="8" y="25"/>
                </a:cxn>
                <a:cxn ang="0">
                  <a:pos x="7" y="28"/>
                </a:cxn>
                <a:cxn ang="0">
                  <a:pos x="4" y="31"/>
                </a:cxn>
                <a:cxn ang="0">
                  <a:pos x="5" y="35"/>
                </a:cxn>
                <a:cxn ang="0">
                  <a:pos x="7" y="44"/>
                </a:cxn>
                <a:cxn ang="0">
                  <a:pos x="9" y="44"/>
                </a:cxn>
                <a:cxn ang="0">
                  <a:pos x="9" y="45"/>
                </a:cxn>
                <a:cxn ang="0">
                  <a:pos x="7" y="47"/>
                </a:cxn>
                <a:cxn ang="0">
                  <a:pos x="8" y="73"/>
                </a:cxn>
                <a:cxn ang="0">
                  <a:pos x="10" y="81"/>
                </a:cxn>
                <a:cxn ang="0">
                  <a:pos x="9" y="84"/>
                </a:cxn>
                <a:cxn ang="0">
                  <a:pos x="7" y="86"/>
                </a:cxn>
              </a:cxnLst>
              <a:rect l="0" t="0" r="r" b="b"/>
              <a:pathLst>
                <a:path w="36" h="121">
                  <a:moveTo>
                    <a:pt x="23" y="87"/>
                  </a:moveTo>
                  <a:cubicBezTo>
                    <a:pt x="24" y="86"/>
                    <a:pt x="24" y="89"/>
                    <a:pt x="25" y="88"/>
                  </a:cubicBezTo>
                  <a:cubicBezTo>
                    <a:pt x="26" y="88"/>
                    <a:pt x="25" y="88"/>
                    <a:pt x="25" y="89"/>
                  </a:cubicBezTo>
                  <a:cubicBezTo>
                    <a:pt x="25" y="89"/>
                    <a:pt x="23" y="87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7"/>
                    <a:pt x="23" y="87"/>
                    <a:pt x="23" y="87"/>
                  </a:cubicBezTo>
                  <a:close/>
                  <a:moveTo>
                    <a:pt x="28" y="87"/>
                  </a:moveTo>
                  <a:cubicBezTo>
                    <a:pt x="29" y="87"/>
                    <a:pt x="30" y="86"/>
                    <a:pt x="30" y="8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30" y="88"/>
                    <a:pt x="28" y="88"/>
                    <a:pt x="28" y="87"/>
                  </a:cubicBezTo>
                  <a:close/>
                  <a:moveTo>
                    <a:pt x="29" y="54"/>
                  </a:moveTo>
                  <a:cubicBezTo>
                    <a:pt x="30" y="54"/>
                    <a:pt x="30" y="55"/>
                    <a:pt x="29" y="56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1" y="103"/>
                  </a:moveTo>
                  <a:cubicBezTo>
                    <a:pt x="1" y="104"/>
                    <a:pt x="1" y="104"/>
                    <a:pt x="0" y="104"/>
                  </a:cubicBezTo>
                  <a:cubicBezTo>
                    <a:pt x="3" y="105"/>
                    <a:pt x="1" y="110"/>
                    <a:pt x="3" y="112"/>
                  </a:cubicBezTo>
                  <a:cubicBezTo>
                    <a:pt x="2" y="113"/>
                    <a:pt x="2" y="112"/>
                    <a:pt x="1" y="113"/>
                  </a:cubicBezTo>
                  <a:cubicBezTo>
                    <a:pt x="2" y="115"/>
                    <a:pt x="3" y="116"/>
                    <a:pt x="3" y="118"/>
                  </a:cubicBezTo>
                  <a:cubicBezTo>
                    <a:pt x="4" y="118"/>
                    <a:pt x="5" y="119"/>
                    <a:pt x="6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7"/>
                    <a:pt x="8" y="117"/>
                    <a:pt x="9" y="119"/>
                  </a:cubicBezTo>
                  <a:cubicBezTo>
                    <a:pt x="13" y="119"/>
                    <a:pt x="17" y="120"/>
                    <a:pt x="21" y="120"/>
                  </a:cubicBezTo>
                  <a:cubicBezTo>
                    <a:pt x="21" y="120"/>
                    <a:pt x="21" y="119"/>
                    <a:pt x="22" y="119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2" y="120"/>
                    <a:pt x="21" y="120"/>
                    <a:pt x="22" y="121"/>
                  </a:cubicBezTo>
                  <a:cubicBezTo>
                    <a:pt x="23" y="121"/>
                    <a:pt x="23" y="120"/>
                    <a:pt x="26" y="120"/>
                  </a:cubicBezTo>
                  <a:cubicBezTo>
                    <a:pt x="27" y="118"/>
                    <a:pt x="27" y="115"/>
                    <a:pt x="27" y="113"/>
                  </a:cubicBezTo>
                  <a:cubicBezTo>
                    <a:pt x="27" y="113"/>
                    <a:pt x="27" y="114"/>
                    <a:pt x="27" y="113"/>
                  </a:cubicBezTo>
                  <a:cubicBezTo>
                    <a:pt x="28" y="111"/>
                    <a:pt x="28" y="109"/>
                    <a:pt x="31" y="107"/>
                  </a:cubicBezTo>
                  <a:cubicBezTo>
                    <a:pt x="32" y="104"/>
                    <a:pt x="35" y="96"/>
                    <a:pt x="32" y="92"/>
                  </a:cubicBezTo>
                  <a:cubicBezTo>
                    <a:pt x="32" y="91"/>
                    <a:pt x="31" y="91"/>
                    <a:pt x="31" y="91"/>
                  </a:cubicBezTo>
                  <a:cubicBezTo>
                    <a:pt x="31" y="90"/>
                    <a:pt x="32" y="90"/>
                    <a:pt x="32" y="90"/>
                  </a:cubicBezTo>
                  <a:cubicBezTo>
                    <a:pt x="33" y="89"/>
                    <a:pt x="32" y="89"/>
                    <a:pt x="31" y="88"/>
                  </a:cubicBezTo>
                  <a:cubicBezTo>
                    <a:pt x="32" y="87"/>
                    <a:pt x="32" y="86"/>
                    <a:pt x="31" y="84"/>
                  </a:cubicBezTo>
                  <a:cubicBezTo>
                    <a:pt x="32" y="82"/>
                    <a:pt x="34" y="79"/>
                    <a:pt x="32" y="77"/>
                  </a:cubicBezTo>
                  <a:cubicBezTo>
                    <a:pt x="34" y="72"/>
                    <a:pt x="31" y="64"/>
                    <a:pt x="33" y="60"/>
                  </a:cubicBezTo>
                  <a:cubicBezTo>
                    <a:pt x="32" y="60"/>
                    <a:pt x="31" y="60"/>
                    <a:pt x="31" y="59"/>
                  </a:cubicBezTo>
                  <a:cubicBezTo>
                    <a:pt x="32" y="58"/>
                    <a:pt x="32" y="59"/>
                    <a:pt x="32" y="5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6"/>
                    <a:pt x="31" y="58"/>
                    <a:pt x="31" y="57"/>
                  </a:cubicBezTo>
                  <a:cubicBezTo>
                    <a:pt x="31" y="56"/>
                    <a:pt x="32" y="56"/>
                    <a:pt x="32" y="56"/>
                  </a:cubicBezTo>
                  <a:cubicBezTo>
                    <a:pt x="32" y="55"/>
                    <a:pt x="31" y="56"/>
                    <a:pt x="30" y="54"/>
                  </a:cubicBezTo>
                  <a:cubicBezTo>
                    <a:pt x="31" y="54"/>
                    <a:pt x="30" y="54"/>
                    <a:pt x="31" y="54"/>
                  </a:cubicBezTo>
                  <a:cubicBezTo>
                    <a:pt x="31" y="54"/>
                    <a:pt x="32" y="54"/>
                    <a:pt x="32" y="54"/>
                  </a:cubicBezTo>
                  <a:cubicBezTo>
                    <a:pt x="33" y="53"/>
                    <a:pt x="30" y="53"/>
                    <a:pt x="31" y="53"/>
                  </a:cubicBezTo>
                  <a:cubicBezTo>
                    <a:pt x="31" y="52"/>
                    <a:pt x="32" y="53"/>
                    <a:pt x="32" y="53"/>
                  </a:cubicBezTo>
                  <a:cubicBezTo>
                    <a:pt x="32" y="52"/>
                    <a:pt x="32" y="51"/>
                    <a:pt x="32" y="51"/>
                  </a:cubicBezTo>
                  <a:cubicBezTo>
                    <a:pt x="30" y="51"/>
                    <a:pt x="29" y="49"/>
                    <a:pt x="27" y="49"/>
                  </a:cubicBezTo>
                  <a:cubicBezTo>
                    <a:pt x="27" y="49"/>
                    <a:pt x="27" y="48"/>
                    <a:pt x="27" y="47"/>
                  </a:cubicBezTo>
                  <a:cubicBezTo>
                    <a:pt x="28" y="47"/>
                    <a:pt x="28" y="47"/>
                    <a:pt x="29" y="47"/>
                  </a:cubicBezTo>
                  <a:cubicBezTo>
                    <a:pt x="28" y="48"/>
                    <a:pt x="29" y="48"/>
                    <a:pt x="29" y="47"/>
                  </a:cubicBezTo>
                  <a:cubicBezTo>
                    <a:pt x="32" y="50"/>
                    <a:pt x="34" y="46"/>
                    <a:pt x="35" y="44"/>
                  </a:cubicBezTo>
                  <a:cubicBezTo>
                    <a:pt x="35" y="42"/>
                    <a:pt x="34" y="37"/>
                    <a:pt x="36" y="35"/>
                  </a:cubicBezTo>
                  <a:cubicBezTo>
                    <a:pt x="35" y="29"/>
                    <a:pt x="35" y="25"/>
                    <a:pt x="32" y="22"/>
                  </a:cubicBezTo>
                  <a:cubicBezTo>
                    <a:pt x="31" y="22"/>
                    <a:pt x="31" y="22"/>
                    <a:pt x="30" y="21"/>
                  </a:cubicBezTo>
                  <a:cubicBezTo>
                    <a:pt x="29" y="23"/>
                    <a:pt x="28" y="25"/>
                    <a:pt x="26" y="24"/>
                  </a:cubicBezTo>
                  <a:cubicBezTo>
                    <a:pt x="26" y="22"/>
                    <a:pt x="26" y="20"/>
                    <a:pt x="28" y="18"/>
                  </a:cubicBezTo>
                  <a:cubicBezTo>
                    <a:pt x="27" y="16"/>
                    <a:pt x="27" y="14"/>
                    <a:pt x="28" y="12"/>
                  </a:cubicBezTo>
                  <a:cubicBezTo>
                    <a:pt x="28" y="11"/>
                    <a:pt x="27" y="10"/>
                    <a:pt x="27" y="9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8"/>
                    <a:pt x="27" y="7"/>
                    <a:pt x="26" y="6"/>
                  </a:cubicBezTo>
                  <a:cubicBezTo>
                    <a:pt x="27" y="6"/>
                    <a:pt x="27" y="5"/>
                    <a:pt x="28" y="5"/>
                  </a:cubicBezTo>
                  <a:cubicBezTo>
                    <a:pt x="27" y="4"/>
                    <a:pt x="28" y="5"/>
                    <a:pt x="29" y="4"/>
                  </a:cubicBezTo>
                  <a:cubicBezTo>
                    <a:pt x="28" y="3"/>
                    <a:pt x="27" y="3"/>
                    <a:pt x="27" y="2"/>
                  </a:cubicBezTo>
                  <a:cubicBezTo>
                    <a:pt x="27" y="2"/>
                    <a:pt x="27" y="3"/>
                    <a:pt x="26" y="3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2"/>
                    <a:pt x="25" y="2"/>
                    <a:pt x="25" y="1"/>
                  </a:cubicBezTo>
                  <a:cubicBezTo>
                    <a:pt x="25" y="2"/>
                    <a:pt x="24" y="1"/>
                    <a:pt x="24" y="0"/>
                  </a:cubicBezTo>
                  <a:cubicBezTo>
                    <a:pt x="23" y="2"/>
                    <a:pt x="23" y="0"/>
                    <a:pt x="22" y="0"/>
                  </a:cubicBezTo>
                  <a:cubicBezTo>
                    <a:pt x="21" y="1"/>
                    <a:pt x="20" y="3"/>
                    <a:pt x="18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6" y="2"/>
                    <a:pt x="12" y="2"/>
                    <a:pt x="12" y="5"/>
                  </a:cubicBezTo>
                  <a:cubicBezTo>
                    <a:pt x="13" y="5"/>
                    <a:pt x="14" y="4"/>
                    <a:pt x="14" y="5"/>
                  </a:cubicBezTo>
                  <a:cubicBezTo>
                    <a:pt x="11" y="6"/>
                    <a:pt x="11" y="8"/>
                    <a:pt x="8" y="9"/>
                  </a:cubicBezTo>
                  <a:cubicBezTo>
                    <a:pt x="9" y="10"/>
                    <a:pt x="6" y="11"/>
                    <a:pt x="8" y="11"/>
                  </a:cubicBezTo>
                  <a:cubicBezTo>
                    <a:pt x="8" y="12"/>
                    <a:pt x="7" y="11"/>
                    <a:pt x="7" y="12"/>
                  </a:cubicBezTo>
                  <a:cubicBezTo>
                    <a:pt x="8" y="12"/>
                    <a:pt x="6" y="12"/>
                    <a:pt x="7" y="13"/>
                  </a:cubicBezTo>
                  <a:cubicBezTo>
                    <a:pt x="7" y="14"/>
                    <a:pt x="8" y="11"/>
                    <a:pt x="9" y="12"/>
                  </a:cubicBezTo>
                  <a:cubicBezTo>
                    <a:pt x="8" y="12"/>
                    <a:pt x="8" y="13"/>
                    <a:pt x="9" y="14"/>
                  </a:cubicBezTo>
                  <a:cubicBezTo>
                    <a:pt x="7" y="15"/>
                    <a:pt x="5" y="17"/>
                    <a:pt x="7" y="16"/>
                  </a:cubicBezTo>
                  <a:cubicBezTo>
                    <a:pt x="6" y="18"/>
                    <a:pt x="4" y="20"/>
                    <a:pt x="6" y="23"/>
                  </a:cubicBezTo>
                  <a:cubicBezTo>
                    <a:pt x="6" y="22"/>
                    <a:pt x="6" y="21"/>
                    <a:pt x="7" y="21"/>
                  </a:cubicBezTo>
                  <a:cubicBezTo>
                    <a:pt x="7" y="22"/>
                    <a:pt x="6" y="23"/>
                    <a:pt x="6" y="23"/>
                  </a:cubicBezTo>
                  <a:cubicBezTo>
                    <a:pt x="7" y="23"/>
                    <a:pt x="7" y="22"/>
                    <a:pt x="7" y="23"/>
                  </a:cubicBezTo>
                  <a:cubicBezTo>
                    <a:pt x="7" y="23"/>
                    <a:pt x="7" y="24"/>
                    <a:pt x="7" y="24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7" y="26"/>
                    <a:pt x="5" y="28"/>
                    <a:pt x="6" y="28"/>
                  </a:cubicBezTo>
                  <a:cubicBezTo>
                    <a:pt x="6" y="28"/>
                    <a:pt x="7" y="27"/>
                    <a:pt x="7" y="28"/>
                  </a:cubicBezTo>
                  <a:cubicBezTo>
                    <a:pt x="7" y="29"/>
                    <a:pt x="4" y="30"/>
                    <a:pt x="6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3"/>
                    <a:pt x="6" y="35"/>
                    <a:pt x="5" y="35"/>
                  </a:cubicBezTo>
                  <a:cubicBezTo>
                    <a:pt x="6" y="39"/>
                    <a:pt x="5" y="42"/>
                    <a:pt x="6" y="44"/>
                  </a:cubicBezTo>
                  <a:cubicBezTo>
                    <a:pt x="6" y="43"/>
                    <a:pt x="7" y="45"/>
                    <a:pt x="7" y="44"/>
                  </a:cubicBezTo>
                  <a:cubicBezTo>
                    <a:pt x="6" y="44"/>
                    <a:pt x="7" y="42"/>
                    <a:pt x="7" y="42"/>
                  </a:cubicBezTo>
                  <a:cubicBezTo>
                    <a:pt x="8" y="44"/>
                    <a:pt x="9" y="43"/>
                    <a:pt x="9" y="44"/>
                  </a:cubicBezTo>
                  <a:cubicBezTo>
                    <a:pt x="9" y="45"/>
                    <a:pt x="8" y="44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8" y="47"/>
                    <a:pt x="8" y="46"/>
                    <a:pt x="7" y="47"/>
                  </a:cubicBezTo>
                  <a:cubicBezTo>
                    <a:pt x="7" y="47"/>
                    <a:pt x="8" y="47"/>
                    <a:pt x="8" y="49"/>
                  </a:cubicBezTo>
                  <a:cubicBezTo>
                    <a:pt x="6" y="56"/>
                    <a:pt x="2" y="65"/>
                    <a:pt x="8" y="73"/>
                  </a:cubicBezTo>
                  <a:cubicBezTo>
                    <a:pt x="10" y="75"/>
                    <a:pt x="12" y="78"/>
                    <a:pt x="12" y="80"/>
                  </a:cubicBezTo>
                  <a:cubicBezTo>
                    <a:pt x="11" y="81"/>
                    <a:pt x="11" y="80"/>
                    <a:pt x="10" y="81"/>
                  </a:cubicBezTo>
                  <a:cubicBezTo>
                    <a:pt x="10" y="81"/>
                    <a:pt x="11" y="84"/>
                    <a:pt x="9" y="83"/>
                  </a:cubicBezTo>
                  <a:cubicBezTo>
                    <a:pt x="9" y="83"/>
                    <a:pt x="10" y="84"/>
                    <a:pt x="9" y="84"/>
                  </a:cubicBezTo>
                  <a:cubicBezTo>
                    <a:pt x="9" y="84"/>
                    <a:pt x="8" y="84"/>
                    <a:pt x="8" y="84"/>
                  </a:cubicBezTo>
                  <a:cubicBezTo>
                    <a:pt x="8" y="85"/>
                    <a:pt x="8" y="85"/>
                    <a:pt x="7" y="86"/>
                  </a:cubicBezTo>
                  <a:cubicBezTo>
                    <a:pt x="1" y="87"/>
                    <a:pt x="0" y="97"/>
                    <a:pt x="1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60">
              <a:extLst>
                <a:ext uri="{FF2B5EF4-FFF2-40B4-BE49-F238E27FC236}">
                  <a16:creationId xmlns:a16="http://schemas.microsoft.com/office/drawing/2014/main" id="{B890D08B-52B5-42F4-8A60-D8E2EA013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774" y="5750236"/>
              <a:ext cx="7651" cy="57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1"/>
                    <a:pt x="5" y="4"/>
                    <a:pt x="4" y="1"/>
                  </a:cubicBezTo>
                  <a:cubicBezTo>
                    <a:pt x="2" y="3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61">
              <a:extLst>
                <a:ext uri="{FF2B5EF4-FFF2-40B4-BE49-F238E27FC236}">
                  <a16:creationId xmlns:a16="http://schemas.microsoft.com/office/drawing/2014/main" id="{E2ACE751-453B-49B5-AF5A-809FAE427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6818" y="5877745"/>
              <a:ext cx="121771" cy="94994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58" y="47"/>
                </a:cxn>
                <a:cxn ang="0">
                  <a:pos x="40" y="55"/>
                </a:cxn>
                <a:cxn ang="0">
                  <a:pos x="41" y="56"/>
                </a:cxn>
                <a:cxn ang="0">
                  <a:pos x="73" y="50"/>
                </a:cxn>
                <a:cxn ang="0">
                  <a:pos x="70" y="51"/>
                </a:cxn>
                <a:cxn ang="0">
                  <a:pos x="76" y="58"/>
                </a:cxn>
                <a:cxn ang="0">
                  <a:pos x="81" y="52"/>
                </a:cxn>
                <a:cxn ang="0">
                  <a:pos x="78" y="49"/>
                </a:cxn>
                <a:cxn ang="0">
                  <a:pos x="75" y="51"/>
                </a:cxn>
                <a:cxn ang="0">
                  <a:pos x="73" y="46"/>
                </a:cxn>
                <a:cxn ang="0">
                  <a:pos x="74" y="43"/>
                </a:cxn>
                <a:cxn ang="0">
                  <a:pos x="74" y="40"/>
                </a:cxn>
                <a:cxn ang="0">
                  <a:pos x="71" y="37"/>
                </a:cxn>
                <a:cxn ang="0">
                  <a:pos x="66" y="38"/>
                </a:cxn>
                <a:cxn ang="0">
                  <a:pos x="65" y="34"/>
                </a:cxn>
                <a:cxn ang="0">
                  <a:pos x="69" y="29"/>
                </a:cxn>
                <a:cxn ang="0">
                  <a:pos x="63" y="28"/>
                </a:cxn>
                <a:cxn ang="0">
                  <a:pos x="51" y="25"/>
                </a:cxn>
                <a:cxn ang="0">
                  <a:pos x="46" y="15"/>
                </a:cxn>
                <a:cxn ang="0">
                  <a:pos x="39" y="8"/>
                </a:cxn>
                <a:cxn ang="0">
                  <a:pos x="3" y="7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5"/>
                </a:cxn>
                <a:cxn ang="0">
                  <a:pos x="8" y="14"/>
                </a:cxn>
                <a:cxn ang="0">
                  <a:pos x="9" y="14"/>
                </a:cxn>
                <a:cxn ang="0">
                  <a:pos x="11" y="21"/>
                </a:cxn>
                <a:cxn ang="0">
                  <a:pos x="22" y="36"/>
                </a:cxn>
                <a:cxn ang="0">
                  <a:pos x="22" y="39"/>
                </a:cxn>
                <a:cxn ang="0">
                  <a:pos x="32" y="50"/>
                </a:cxn>
                <a:cxn ang="0">
                  <a:pos x="35" y="51"/>
                </a:cxn>
                <a:cxn ang="0">
                  <a:pos x="36" y="55"/>
                </a:cxn>
                <a:cxn ang="0">
                  <a:pos x="38" y="54"/>
                </a:cxn>
                <a:cxn ang="0">
                  <a:pos x="40" y="56"/>
                </a:cxn>
                <a:cxn ang="0">
                  <a:pos x="43" y="57"/>
                </a:cxn>
                <a:cxn ang="0">
                  <a:pos x="42" y="60"/>
                </a:cxn>
                <a:cxn ang="0">
                  <a:pos x="46" y="58"/>
                </a:cxn>
                <a:cxn ang="0">
                  <a:pos x="50" y="58"/>
                </a:cxn>
                <a:cxn ang="0">
                  <a:pos x="50" y="59"/>
                </a:cxn>
                <a:cxn ang="0">
                  <a:pos x="60" y="55"/>
                </a:cxn>
                <a:cxn ang="0">
                  <a:pos x="61" y="57"/>
                </a:cxn>
                <a:cxn ang="0">
                  <a:pos x="65" y="55"/>
                </a:cxn>
                <a:cxn ang="0">
                  <a:pos x="70" y="58"/>
                </a:cxn>
                <a:cxn ang="0">
                  <a:pos x="77" y="60"/>
                </a:cxn>
              </a:cxnLst>
              <a:rect l="0" t="0" r="r" b="b"/>
              <a:pathLst>
                <a:path w="81" h="63">
                  <a:moveTo>
                    <a:pt x="58" y="47"/>
                  </a:moveTo>
                  <a:cubicBezTo>
                    <a:pt x="58" y="46"/>
                    <a:pt x="58" y="47"/>
                    <a:pt x="57" y="47"/>
                  </a:cubicBezTo>
                  <a:cubicBezTo>
                    <a:pt x="57" y="46"/>
                    <a:pt x="57" y="45"/>
                    <a:pt x="57" y="44"/>
                  </a:cubicBezTo>
                  <a:cubicBezTo>
                    <a:pt x="58" y="45"/>
                    <a:pt x="60" y="46"/>
                    <a:pt x="58" y="47"/>
                  </a:cubicBezTo>
                  <a:close/>
                  <a:moveTo>
                    <a:pt x="41" y="56"/>
                  </a:moveTo>
                  <a:cubicBezTo>
                    <a:pt x="41" y="57"/>
                    <a:pt x="40" y="55"/>
                    <a:pt x="40" y="55"/>
                  </a:cubicBezTo>
                  <a:cubicBezTo>
                    <a:pt x="40" y="55"/>
                    <a:pt x="39" y="55"/>
                    <a:pt x="39" y="56"/>
                  </a:cubicBezTo>
                  <a:cubicBezTo>
                    <a:pt x="38" y="55"/>
                    <a:pt x="41" y="54"/>
                    <a:pt x="41" y="56"/>
                  </a:cubicBezTo>
                  <a:close/>
                  <a:moveTo>
                    <a:pt x="70" y="51"/>
                  </a:moveTo>
                  <a:cubicBezTo>
                    <a:pt x="71" y="51"/>
                    <a:pt x="72" y="51"/>
                    <a:pt x="73" y="50"/>
                  </a:cubicBezTo>
                  <a:cubicBezTo>
                    <a:pt x="72" y="51"/>
                    <a:pt x="72" y="52"/>
                    <a:pt x="71" y="53"/>
                  </a:cubicBezTo>
                  <a:cubicBezTo>
                    <a:pt x="70" y="52"/>
                    <a:pt x="70" y="52"/>
                    <a:pt x="70" y="51"/>
                  </a:cubicBezTo>
                  <a:close/>
                  <a:moveTo>
                    <a:pt x="77" y="60"/>
                  </a:moveTo>
                  <a:cubicBezTo>
                    <a:pt x="76" y="59"/>
                    <a:pt x="76" y="59"/>
                    <a:pt x="76" y="58"/>
                  </a:cubicBezTo>
                  <a:cubicBezTo>
                    <a:pt x="78" y="59"/>
                    <a:pt x="79" y="56"/>
                    <a:pt x="78" y="55"/>
                  </a:cubicBezTo>
                  <a:cubicBezTo>
                    <a:pt x="79" y="54"/>
                    <a:pt x="79" y="53"/>
                    <a:pt x="81" y="52"/>
                  </a:cubicBezTo>
                  <a:cubicBezTo>
                    <a:pt x="81" y="51"/>
                    <a:pt x="79" y="51"/>
                    <a:pt x="78" y="51"/>
                  </a:cubicBezTo>
                  <a:cubicBezTo>
                    <a:pt x="78" y="50"/>
                    <a:pt x="77" y="50"/>
                    <a:pt x="78" y="49"/>
                  </a:cubicBezTo>
                  <a:cubicBezTo>
                    <a:pt x="77" y="49"/>
                    <a:pt x="76" y="49"/>
                    <a:pt x="76" y="49"/>
                  </a:cubicBezTo>
                  <a:cubicBezTo>
                    <a:pt x="75" y="50"/>
                    <a:pt x="76" y="51"/>
                    <a:pt x="75" y="51"/>
                  </a:cubicBezTo>
                  <a:cubicBezTo>
                    <a:pt x="74" y="50"/>
                    <a:pt x="76" y="49"/>
                    <a:pt x="75" y="47"/>
                  </a:cubicBezTo>
                  <a:cubicBezTo>
                    <a:pt x="74" y="47"/>
                    <a:pt x="74" y="46"/>
                    <a:pt x="73" y="46"/>
                  </a:cubicBezTo>
                  <a:cubicBezTo>
                    <a:pt x="74" y="45"/>
                    <a:pt x="74" y="44"/>
                    <a:pt x="73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3" y="42"/>
                    <a:pt x="72" y="41"/>
                  </a:cubicBezTo>
                  <a:cubicBezTo>
                    <a:pt x="73" y="40"/>
                    <a:pt x="74" y="41"/>
                    <a:pt x="74" y="40"/>
                  </a:cubicBezTo>
                  <a:cubicBezTo>
                    <a:pt x="73" y="40"/>
                    <a:pt x="72" y="41"/>
                    <a:pt x="72" y="41"/>
                  </a:cubicBezTo>
                  <a:cubicBezTo>
                    <a:pt x="72" y="39"/>
                    <a:pt x="72" y="39"/>
                    <a:pt x="71" y="37"/>
                  </a:cubicBezTo>
                  <a:cubicBezTo>
                    <a:pt x="68" y="38"/>
                    <a:pt x="68" y="36"/>
                    <a:pt x="67" y="35"/>
                  </a:cubicBezTo>
                  <a:cubicBezTo>
                    <a:pt x="67" y="36"/>
                    <a:pt x="67" y="37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7" y="37"/>
                    <a:pt x="64" y="35"/>
                    <a:pt x="65" y="34"/>
                  </a:cubicBezTo>
                  <a:cubicBezTo>
                    <a:pt x="67" y="33"/>
                    <a:pt x="70" y="32"/>
                    <a:pt x="70" y="31"/>
                  </a:cubicBezTo>
                  <a:cubicBezTo>
                    <a:pt x="69" y="31"/>
                    <a:pt x="70" y="30"/>
                    <a:pt x="69" y="29"/>
                  </a:cubicBezTo>
                  <a:cubicBezTo>
                    <a:pt x="67" y="29"/>
                    <a:pt x="66" y="29"/>
                    <a:pt x="64" y="30"/>
                  </a:cubicBezTo>
                  <a:cubicBezTo>
                    <a:pt x="64" y="29"/>
                    <a:pt x="64" y="28"/>
                    <a:pt x="63" y="28"/>
                  </a:cubicBezTo>
                  <a:cubicBezTo>
                    <a:pt x="61" y="29"/>
                    <a:pt x="62" y="30"/>
                    <a:pt x="61" y="30"/>
                  </a:cubicBezTo>
                  <a:cubicBezTo>
                    <a:pt x="59" y="25"/>
                    <a:pt x="55" y="24"/>
                    <a:pt x="51" y="25"/>
                  </a:cubicBezTo>
                  <a:cubicBezTo>
                    <a:pt x="52" y="23"/>
                    <a:pt x="50" y="20"/>
                    <a:pt x="49" y="20"/>
                  </a:cubicBezTo>
                  <a:cubicBezTo>
                    <a:pt x="49" y="18"/>
                    <a:pt x="47" y="16"/>
                    <a:pt x="46" y="15"/>
                  </a:cubicBezTo>
                  <a:cubicBezTo>
                    <a:pt x="45" y="14"/>
                    <a:pt x="45" y="13"/>
                    <a:pt x="45" y="12"/>
                  </a:cubicBezTo>
                  <a:cubicBezTo>
                    <a:pt x="44" y="11"/>
                    <a:pt x="41" y="9"/>
                    <a:pt x="39" y="8"/>
                  </a:cubicBezTo>
                  <a:cubicBezTo>
                    <a:pt x="32" y="2"/>
                    <a:pt x="23" y="0"/>
                    <a:pt x="14" y="3"/>
                  </a:cubicBezTo>
                  <a:cubicBezTo>
                    <a:pt x="8" y="4"/>
                    <a:pt x="8" y="6"/>
                    <a:pt x="3" y="7"/>
                  </a:cubicBezTo>
                  <a:cubicBezTo>
                    <a:pt x="5" y="10"/>
                    <a:pt x="0" y="13"/>
                    <a:pt x="0" y="17"/>
                  </a:cubicBezTo>
                  <a:cubicBezTo>
                    <a:pt x="1" y="17"/>
                    <a:pt x="1" y="15"/>
                    <a:pt x="1" y="16"/>
                  </a:cubicBezTo>
                  <a:cubicBezTo>
                    <a:pt x="2" y="17"/>
                    <a:pt x="1" y="19"/>
                    <a:pt x="3" y="20"/>
                  </a:cubicBezTo>
                  <a:cubicBezTo>
                    <a:pt x="2" y="15"/>
                    <a:pt x="0" y="14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3" y="11"/>
                    <a:pt x="2" y="14"/>
                    <a:pt x="3" y="14"/>
                  </a:cubicBezTo>
                  <a:cubicBezTo>
                    <a:pt x="3" y="13"/>
                    <a:pt x="3" y="13"/>
                    <a:pt x="4" y="12"/>
                  </a:cubicBezTo>
                  <a:cubicBezTo>
                    <a:pt x="4" y="13"/>
                    <a:pt x="3" y="15"/>
                    <a:pt x="3" y="15"/>
                  </a:cubicBezTo>
                  <a:cubicBezTo>
                    <a:pt x="4" y="14"/>
                    <a:pt x="4" y="12"/>
                    <a:pt x="5" y="13"/>
                  </a:cubicBezTo>
                  <a:cubicBezTo>
                    <a:pt x="5" y="13"/>
                    <a:pt x="4" y="15"/>
                    <a:pt x="5" y="16"/>
                  </a:cubicBezTo>
                  <a:cubicBezTo>
                    <a:pt x="5" y="15"/>
                    <a:pt x="5" y="13"/>
                    <a:pt x="6" y="13"/>
                  </a:cubicBezTo>
                  <a:cubicBezTo>
                    <a:pt x="6" y="14"/>
                    <a:pt x="5" y="16"/>
                    <a:pt x="6" y="17"/>
                  </a:cubicBezTo>
                  <a:cubicBezTo>
                    <a:pt x="6" y="16"/>
                    <a:pt x="6" y="14"/>
                    <a:pt x="7" y="15"/>
                  </a:cubicBezTo>
                  <a:cubicBezTo>
                    <a:pt x="7" y="15"/>
                    <a:pt x="7" y="18"/>
                    <a:pt x="8" y="19"/>
                  </a:cubicBezTo>
                  <a:cubicBezTo>
                    <a:pt x="8" y="17"/>
                    <a:pt x="7" y="15"/>
                    <a:pt x="8" y="14"/>
                  </a:cubicBezTo>
                  <a:cubicBezTo>
                    <a:pt x="8" y="16"/>
                    <a:pt x="8" y="19"/>
                    <a:pt x="9" y="20"/>
                  </a:cubicBezTo>
                  <a:cubicBezTo>
                    <a:pt x="9" y="18"/>
                    <a:pt x="8" y="16"/>
                    <a:pt x="9" y="14"/>
                  </a:cubicBezTo>
                  <a:cubicBezTo>
                    <a:pt x="9" y="17"/>
                    <a:pt x="10" y="24"/>
                    <a:pt x="10" y="17"/>
                  </a:cubicBezTo>
                  <a:cubicBezTo>
                    <a:pt x="10" y="19"/>
                    <a:pt x="10" y="20"/>
                    <a:pt x="11" y="21"/>
                  </a:cubicBezTo>
                  <a:cubicBezTo>
                    <a:pt x="12" y="20"/>
                    <a:pt x="16" y="33"/>
                    <a:pt x="16" y="28"/>
                  </a:cubicBezTo>
                  <a:cubicBezTo>
                    <a:pt x="18" y="31"/>
                    <a:pt x="21" y="34"/>
                    <a:pt x="22" y="36"/>
                  </a:cubicBezTo>
                  <a:cubicBezTo>
                    <a:pt x="23" y="37"/>
                    <a:pt x="23" y="37"/>
                    <a:pt x="23" y="38"/>
                  </a:cubicBezTo>
                  <a:cubicBezTo>
                    <a:pt x="23" y="38"/>
                    <a:pt x="22" y="38"/>
                    <a:pt x="22" y="39"/>
                  </a:cubicBezTo>
                  <a:cubicBezTo>
                    <a:pt x="24" y="42"/>
                    <a:pt x="27" y="44"/>
                    <a:pt x="31" y="48"/>
                  </a:cubicBezTo>
                  <a:cubicBezTo>
                    <a:pt x="32" y="49"/>
                    <a:pt x="30" y="50"/>
                    <a:pt x="32" y="50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50"/>
                    <a:pt x="34" y="50"/>
                    <a:pt x="35" y="51"/>
                  </a:cubicBezTo>
                  <a:cubicBezTo>
                    <a:pt x="35" y="52"/>
                    <a:pt x="33" y="54"/>
                    <a:pt x="34" y="54"/>
                  </a:cubicBezTo>
                  <a:cubicBezTo>
                    <a:pt x="35" y="52"/>
                    <a:pt x="35" y="55"/>
                    <a:pt x="36" y="55"/>
                  </a:cubicBezTo>
                  <a:cubicBezTo>
                    <a:pt x="36" y="54"/>
                    <a:pt x="37" y="54"/>
                    <a:pt x="37" y="53"/>
                  </a:cubicBezTo>
                  <a:cubicBezTo>
                    <a:pt x="38" y="54"/>
                    <a:pt x="38" y="53"/>
                    <a:pt x="38" y="54"/>
                  </a:cubicBezTo>
                  <a:cubicBezTo>
                    <a:pt x="38" y="55"/>
                    <a:pt x="39" y="57"/>
                    <a:pt x="40" y="57"/>
                  </a:cubicBezTo>
                  <a:cubicBezTo>
                    <a:pt x="40" y="57"/>
                    <a:pt x="39" y="56"/>
                    <a:pt x="40" y="56"/>
                  </a:cubicBezTo>
                  <a:cubicBezTo>
                    <a:pt x="41" y="57"/>
                    <a:pt x="43" y="56"/>
                    <a:pt x="43" y="55"/>
                  </a:cubicBezTo>
                  <a:cubicBezTo>
                    <a:pt x="43" y="56"/>
                    <a:pt x="43" y="57"/>
                    <a:pt x="43" y="57"/>
                  </a:cubicBezTo>
                  <a:cubicBezTo>
                    <a:pt x="42" y="57"/>
                    <a:pt x="42" y="57"/>
                    <a:pt x="41" y="57"/>
                  </a:cubicBezTo>
                  <a:cubicBezTo>
                    <a:pt x="42" y="58"/>
                    <a:pt x="43" y="59"/>
                    <a:pt x="42" y="60"/>
                  </a:cubicBezTo>
                  <a:cubicBezTo>
                    <a:pt x="44" y="59"/>
                    <a:pt x="43" y="58"/>
                    <a:pt x="44" y="57"/>
                  </a:cubicBezTo>
                  <a:cubicBezTo>
                    <a:pt x="44" y="59"/>
                    <a:pt x="45" y="57"/>
                    <a:pt x="46" y="58"/>
                  </a:cubicBezTo>
                  <a:cubicBezTo>
                    <a:pt x="45" y="58"/>
                    <a:pt x="46" y="59"/>
                    <a:pt x="46" y="60"/>
                  </a:cubicBezTo>
                  <a:cubicBezTo>
                    <a:pt x="47" y="58"/>
                    <a:pt x="48" y="57"/>
                    <a:pt x="50" y="58"/>
                  </a:cubicBezTo>
                  <a:cubicBezTo>
                    <a:pt x="49" y="57"/>
                    <a:pt x="50" y="55"/>
                    <a:pt x="51" y="56"/>
                  </a:cubicBezTo>
                  <a:cubicBezTo>
                    <a:pt x="51" y="57"/>
                    <a:pt x="50" y="58"/>
                    <a:pt x="50" y="59"/>
                  </a:cubicBezTo>
                  <a:cubicBezTo>
                    <a:pt x="51" y="59"/>
                    <a:pt x="52" y="57"/>
                    <a:pt x="54" y="56"/>
                  </a:cubicBezTo>
                  <a:cubicBezTo>
                    <a:pt x="56" y="57"/>
                    <a:pt x="58" y="57"/>
                    <a:pt x="60" y="55"/>
                  </a:cubicBezTo>
                  <a:cubicBezTo>
                    <a:pt x="60" y="56"/>
                    <a:pt x="59" y="56"/>
                    <a:pt x="59" y="57"/>
                  </a:cubicBezTo>
                  <a:cubicBezTo>
                    <a:pt x="60" y="57"/>
                    <a:pt x="60" y="58"/>
                    <a:pt x="61" y="57"/>
                  </a:cubicBezTo>
                  <a:cubicBezTo>
                    <a:pt x="61" y="56"/>
                    <a:pt x="61" y="55"/>
                    <a:pt x="63" y="55"/>
                  </a:cubicBezTo>
                  <a:cubicBezTo>
                    <a:pt x="63" y="56"/>
                    <a:pt x="65" y="55"/>
                    <a:pt x="65" y="55"/>
                  </a:cubicBezTo>
                  <a:cubicBezTo>
                    <a:pt x="64" y="56"/>
                    <a:pt x="63" y="55"/>
                    <a:pt x="62" y="57"/>
                  </a:cubicBezTo>
                  <a:cubicBezTo>
                    <a:pt x="64" y="58"/>
                    <a:pt x="69" y="60"/>
                    <a:pt x="70" y="58"/>
                  </a:cubicBezTo>
                  <a:cubicBezTo>
                    <a:pt x="72" y="58"/>
                    <a:pt x="71" y="61"/>
                    <a:pt x="69" y="61"/>
                  </a:cubicBezTo>
                  <a:cubicBezTo>
                    <a:pt x="71" y="63"/>
                    <a:pt x="73" y="61"/>
                    <a:pt x="77" y="6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62">
              <a:extLst>
                <a:ext uri="{FF2B5EF4-FFF2-40B4-BE49-F238E27FC236}">
                  <a16:creationId xmlns:a16="http://schemas.microsoft.com/office/drawing/2014/main" id="{8C0AE2C9-503A-4CF1-B342-38CECAE8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359" y="5951700"/>
              <a:ext cx="7651" cy="76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3" y="1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3" y="2"/>
                    <a:pt x="0" y="2"/>
                    <a:pt x="2" y="4"/>
                  </a:cubicBezTo>
                  <a:cubicBezTo>
                    <a:pt x="3" y="4"/>
                    <a:pt x="3" y="5"/>
                    <a:pt x="5" y="4"/>
                  </a:cubicBezTo>
                  <a:cubicBezTo>
                    <a:pt x="3" y="3"/>
                    <a:pt x="5" y="0"/>
                    <a:pt x="3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63">
              <a:extLst>
                <a:ext uri="{FF2B5EF4-FFF2-40B4-BE49-F238E27FC236}">
                  <a16:creationId xmlns:a16="http://schemas.microsoft.com/office/drawing/2014/main" id="{A89412C8-E3A6-464F-9E97-C45D933C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156" y="5905160"/>
              <a:ext cx="13389" cy="573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4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</a:cxnLst>
              <a:rect l="0" t="0" r="r" b="b"/>
              <a:pathLst>
                <a:path w="9" h="4">
                  <a:moveTo>
                    <a:pt x="2" y="3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5" y="4"/>
                    <a:pt x="5" y="3"/>
                    <a:pt x="7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9" y="4"/>
                    <a:pt x="9" y="1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2"/>
                    <a:pt x="6" y="1"/>
                    <a:pt x="5" y="2"/>
                  </a:cubicBezTo>
                  <a:cubicBezTo>
                    <a:pt x="4" y="2"/>
                    <a:pt x="4" y="1"/>
                    <a:pt x="2" y="1"/>
                  </a:cubicBezTo>
                  <a:cubicBezTo>
                    <a:pt x="2" y="2"/>
                    <a:pt x="4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3"/>
                    <a:pt x="2" y="2"/>
                    <a:pt x="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85">
              <a:extLst>
                <a:ext uri="{FF2B5EF4-FFF2-40B4-BE49-F238E27FC236}">
                  <a16:creationId xmlns:a16="http://schemas.microsoft.com/office/drawing/2014/main" id="{91D49FE2-A810-4114-AB57-7B983BD17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1092" y="5395762"/>
              <a:ext cx="894475" cy="895112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1"/>
                    <a:pt x="0" y="297"/>
                  </a:cubicBezTo>
                  <a:cubicBezTo>
                    <a:pt x="0" y="134"/>
                    <a:pt x="133" y="0"/>
                    <a:pt x="297" y="0"/>
                  </a:cubicBezTo>
                  <a:cubicBezTo>
                    <a:pt x="460" y="0"/>
                    <a:pt x="594" y="134"/>
                    <a:pt x="594" y="297"/>
                  </a:cubicBezTo>
                  <a:cubicBezTo>
                    <a:pt x="594" y="461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6"/>
                    <a:pt x="40" y="297"/>
                  </a:cubicBezTo>
                  <a:cubicBezTo>
                    <a:pt x="40" y="439"/>
                    <a:pt x="155" y="554"/>
                    <a:pt x="297" y="554"/>
                  </a:cubicBezTo>
                  <a:cubicBezTo>
                    <a:pt x="438" y="554"/>
                    <a:pt x="554" y="439"/>
                    <a:pt x="554" y="297"/>
                  </a:cubicBezTo>
                  <a:cubicBezTo>
                    <a:pt x="554" y="156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id="{66FEEF1B-E5A0-4F7B-A050-3C3B19492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059" y="5683932"/>
              <a:ext cx="105195" cy="88619"/>
            </a:xfrm>
            <a:custGeom>
              <a:avLst/>
              <a:gdLst/>
              <a:ahLst/>
              <a:cxnLst>
                <a:cxn ang="0">
                  <a:pos x="70" y="43"/>
                </a:cxn>
                <a:cxn ang="0">
                  <a:pos x="66" y="59"/>
                </a:cxn>
                <a:cxn ang="0">
                  <a:pos x="0" y="44"/>
                </a:cxn>
                <a:cxn ang="0">
                  <a:pos x="5" y="22"/>
                </a:cxn>
                <a:cxn ang="0">
                  <a:pos x="8" y="12"/>
                </a:cxn>
                <a:cxn ang="0">
                  <a:pos x="12" y="6"/>
                </a:cxn>
                <a:cxn ang="0">
                  <a:pos x="22" y="1"/>
                </a:cxn>
                <a:cxn ang="0">
                  <a:pos x="33" y="1"/>
                </a:cxn>
                <a:cxn ang="0">
                  <a:pos x="44" y="7"/>
                </a:cxn>
                <a:cxn ang="0">
                  <a:pos x="50" y="17"/>
                </a:cxn>
                <a:cxn ang="0">
                  <a:pos x="51" y="23"/>
                </a:cxn>
                <a:cxn ang="0">
                  <a:pos x="50" y="34"/>
                </a:cxn>
                <a:cxn ang="0">
                  <a:pos x="49" y="38"/>
                </a:cxn>
                <a:cxn ang="0">
                  <a:pos x="70" y="43"/>
                </a:cxn>
                <a:cxn ang="0">
                  <a:pos x="34" y="35"/>
                </a:cxn>
                <a:cxn ang="0">
                  <a:pos x="35" y="32"/>
                </a:cxn>
                <a:cxn ang="0">
                  <a:pos x="35" y="22"/>
                </a:cxn>
                <a:cxn ang="0">
                  <a:pos x="30" y="18"/>
                </a:cxn>
                <a:cxn ang="0">
                  <a:pos x="23" y="19"/>
                </a:cxn>
                <a:cxn ang="0">
                  <a:pos x="19" y="27"/>
                </a:cxn>
                <a:cxn ang="0">
                  <a:pos x="18" y="31"/>
                </a:cxn>
                <a:cxn ang="0">
                  <a:pos x="34" y="35"/>
                </a:cxn>
              </a:cxnLst>
              <a:rect l="0" t="0" r="r" b="b"/>
              <a:pathLst>
                <a:path w="70" h="59">
                  <a:moveTo>
                    <a:pt x="70" y="43"/>
                  </a:moveTo>
                  <a:cubicBezTo>
                    <a:pt x="66" y="59"/>
                    <a:pt x="66" y="59"/>
                    <a:pt x="66" y="5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8"/>
                    <a:pt x="7" y="14"/>
                    <a:pt x="8" y="12"/>
                  </a:cubicBezTo>
                  <a:cubicBezTo>
                    <a:pt x="9" y="10"/>
                    <a:pt x="11" y="8"/>
                    <a:pt x="12" y="6"/>
                  </a:cubicBezTo>
                  <a:cubicBezTo>
                    <a:pt x="15" y="4"/>
                    <a:pt x="18" y="2"/>
                    <a:pt x="22" y="1"/>
                  </a:cubicBezTo>
                  <a:cubicBezTo>
                    <a:pt x="25" y="0"/>
                    <a:pt x="29" y="0"/>
                    <a:pt x="33" y="1"/>
                  </a:cubicBezTo>
                  <a:cubicBezTo>
                    <a:pt x="37" y="2"/>
                    <a:pt x="41" y="4"/>
                    <a:pt x="44" y="7"/>
                  </a:cubicBezTo>
                  <a:cubicBezTo>
                    <a:pt x="47" y="9"/>
                    <a:pt x="49" y="13"/>
                    <a:pt x="50" y="17"/>
                  </a:cubicBezTo>
                  <a:cubicBezTo>
                    <a:pt x="51" y="19"/>
                    <a:pt x="51" y="21"/>
                    <a:pt x="51" y="23"/>
                  </a:cubicBezTo>
                  <a:cubicBezTo>
                    <a:pt x="51" y="26"/>
                    <a:pt x="51" y="29"/>
                    <a:pt x="50" y="34"/>
                  </a:cubicBezTo>
                  <a:cubicBezTo>
                    <a:pt x="49" y="38"/>
                    <a:pt x="49" y="38"/>
                    <a:pt x="49" y="38"/>
                  </a:cubicBezTo>
                  <a:lnTo>
                    <a:pt x="70" y="43"/>
                  </a:lnTo>
                  <a:close/>
                  <a:moveTo>
                    <a:pt x="34" y="35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27"/>
                    <a:pt x="36" y="24"/>
                    <a:pt x="35" y="22"/>
                  </a:cubicBezTo>
                  <a:cubicBezTo>
                    <a:pt x="34" y="20"/>
                    <a:pt x="33" y="19"/>
                    <a:pt x="30" y="18"/>
                  </a:cubicBezTo>
                  <a:cubicBezTo>
                    <a:pt x="27" y="17"/>
                    <a:pt x="25" y="18"/>
                    <a:pt x="23" y="19"/>
                  </a:cubicBezTo>
                  <a:cubicBezTo>
                    <a:pt x="22" y="21"/>
                    <a:pt x="20" y="23"/>
                    <a:pt x="19" y="27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34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88">
              <a:extLst>
                <a:ext uri="{FF2B5EF4-FFF2-40B4-BE49-F238E27FC236}">
                  <a16:creationId xmlns:a16="http://schemas.microsoft.com/office/drawing/2014/main" id="{FAD0A3A2-F3AC-4AD0-9750-E7A2250B2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0560" y="5594675"/>
              <a:ext cx="123684" cy="98182"/>
            </a:xfrm>
            <a:custGeom>
              <a:avLst/>
              <a:gdLst/>
              <a:ahLst/>
              <a:cxnLst>
                <a:cxn ang="0">
                  <a:pos x="69" y="50"/>
                </a:cxn>
                <a:cxn ang="0">
                  <a:pos x="62" y="65"/>
                </a:cxn>
                <a:cxn ang="0">
                  <a:pos x="0" y="38"/>
                </a:cxn>
                <a:cxn ang="0">
                  <a:pos x="8" y="17"/>
                </a:cxn>
                <a:cxn ang="0">
                  <a:pos x="13" y="8"/>
                </a:cxn>
                <a:cxn ang="0">
                  <a:pos x="19" y="3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1" y="11"/>
                </a:cxn>
                <a:cxn ang="0">
                  <a:pos x="54" y="25"/>
                </a:cxn>
                <a:cxn ang="0">
                  <a:pos x="82" y="19"/>
                </a:cxn>
                <a:cxn ang="0">
                  <a:pos x="74" y="38"/>
                </a:cxn>
                <a:cxn ang="0">
                  <a:pos x="49" y="41"/>
                </a:cxn>
                <a:cxn ang="0">
                  <a:pos x="69" y="50"/>
                </a:cxn>
                <a:cxn ang="0">
                  <a:pos x="35" y="35"/>
                </a:cxn>
                <a:cxn ang="0">
                  <a:pos x="36" y="32"/>
                </a:cxn>
                <a:cxn ang="0">
                  <a:pos x="38" y="23"/>
                </a:cxn>
                <a:cxn ang="0">
                  <a:pos x="34" y="18"/>
                </a:cxn>
                <a:cxn ang="0">
                  <a:pos x="27" y="18"/>
                </a:cxn>
                <a:cxn ang="0">
                  <a:pos x="22" y="25"/>
                </a:cxn>
                <a:cxn ang="0">
                  <a:pos x="20" y="29"/>
                </a:cxn>
                <a:cxn ang="0">
                  <a:pos x="35" y="35"/>
                </a:cxn>
              </a:cxnLst>
              <a:rect l="0" t="0" r="r" b="b"/>
              <a:pathLst>
                <a:path w="82" h="65">
                  <a:moveTo>
                    <a:pt x="69" y="50"/>
                  </a:moveTo>
                  <a:cubicBezTo>
                    <a:pt x="62" y="65"/>
                    <a:pt x="62" y="65"/>
                    <a:pt x="62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3"/>
                    <a:pt x="12" y="10"/>
                    <a:pt x="13" y="8"/>
                  </a:cubicBezTo>
                  <a:cubicBezTo>
                    <a:pt x="15" y="6"/>
                    <a:pt x="17" y="4"/>
                    <a:pt x="19" y="3"/>
                  </a:cubicBezTo>
                  <a:cubicBezTo>
                    <a:pt x="22" y="1"/>
                    <a:pt x="25" y="0"/>
                    <a:pt x="29" y="0"/>
                  </a:cubicBezTo>
                  <a:cubicBezTo>
                    <a:pt x="32" y="0"/>
                    <a:pt x="36" y="0"/>
                    <a:pt x="40" y="2"/>
                  </a:cubicBezTo>
                  <a:cubicBezTo>
                    <a:pt x="45" y="4"/>
                    <a:pt x="49" y="7"/>
                    <a:pt x="51" y="11"/>
                  </a:cubicBezTo>
                  <a:cubicBezTo>
                    <a:pt x="54" y="15"/>
                    <a:pt x="55" y="20"/>
                    <a:pt x="54" y="2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69" y="50"/>
                  </a:lnTo>
                  <a:close/>
                  <a:moveTo>
                    <a:pt x="35" y="35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8" y="28"/>
                    <a:pt x="39" y="25"/>
                    <a:pt x="38" y="23"/>
                  </a:cubicBezTo>
                  <a:cubicBezTo>
                    <a:pt x="38" y="21"/>
                    <a:pt x="36" y="19"/>
                    <a:pt x="34" y="18"/>
                  </a:cubicBezTo>
                  <a:cubicBezTo>
                    <a:pt x="31" y="17"/>
                    <a:pt x="29" y="17"/>
                    <a:pt x="27" y="18"/>
                  </a:cubicBezTo>
                  <a:cubicBezTo>
                    <a:pt x="25" y="19"/>
                    <a:pt x="23" y="21"/>
                    <a:pt x="22" y="25"/>
                  </a:cubicBezTo>
                  <a:cubicBezTo>
                    <a:pt x="20" y="29"/>
                    <a:pt x="20" y="29"/>
                    <a:pt x="20" y="29"/>
                  </a:cubicBezTo>
                  <a:lnTo>
                    <a:pt x="35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89">
              <a:extLst>
                <a:ext uri="{FF2B5EF4-FFF2-40B4-BE49-F238E27FC236}">
                  <a16:creationId xmlns:a16="http://schemas.microsoft.com/office/drawing/2014/main" id="{E3EE7189-DC23-4249-B0B8-A4F3E403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363" y="5541759"/>
              <a:ext cx="100732" cy="73955"/>
            </a:xfrm>
            <a:custGeom>
              <a:avLst/>
              <a:gdLst/>
              <a:ahLst/>
              <a:cxnLst>
                <a:cxn ang="0">
                  <a:pos x="158" y="83"/>
                </a:cxn>
                <a:cxn ang="0">
                  <a:pos x="139" y="116"/>
                </a:cxn>
                <a:cxn ang="0">
                  <a:pos x="0" y="34"/>
                </a:cxn>
                <a:cxn ang="0">
                  <a:pos x="21" y="0"/>
                </a:cxn>
                <a:cxn ang="0">
                  <a:pos x="158" y="83"/>
                </a:cxn>
              </a:cxnLst>
              <a:rect l="0" t="0" r="r" b="b"/>
              <a:pathLst>
                <a:path w="158" h="116">
                  <a:moveTo>
                    <a:pt x="158" y="83"/>
                  </a:moveTo>
                  <a:lnTo>
                    <a:pt x="139" y="116"/>
                  </a:lnTo>
                  <a:lnTo>
                    <a:pt x="0" y="34"/>
                  </a:lnTo>
                  <a:lnTo>
                    <a:pt x="21" y="0"/>
                  </a:lnTo>
                  <a:lnTo>
                    <a:pt x="158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90">
              <a:extLst>
                <a:ext uri="{FF2B5EF4-FFF2-40B4-BE49-F238E27FC236}">
                  <a16:creationId xmlns:a16="http://schemas.microsoft.com/office/drawing/2014/main" id="{66F7E9FC-580D-448E-934E-2E5FDDCFF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140" y="5433377"/>
              <a:ext cx="149185" cy="149185"/>
            </a:xfrm>
            <a:custGeom>
              <a:avLst/>
              <a:gdLst/>
              <a:ahLst/>
              <a:cxnLst>
                <a:cxn ang="0">
                  <a:pos x="147" y="206"/>
                </a:cxn>
                <a:cxn ang="0">
                  <a:pos x="123" y="234"/>
                </a:cxn>
                <a:cxn ang="0">
                  <a:pos x="0" y="130"/>
                </a:cxn>
                <a:cxn ang="0">
                  <a:pos x="36" y="90"/>
                </a:cxn>
                <a:cxn ang="0">
                  <a:pos x="130" y="130"/>
                </a:cxn>
                <a:cxn ang="0">
                  <a:pos x="76" y="43"/>
                </a:cxn>
                <a:cxn ang="0">
                  <a:pos x="111" y="0"/>
                </a:cxn>
                <a:cxn ang="0">
                  <a:pos x="234" y="104"/>
                </a:cxn>
                <a:cxn ang="0">
                  <a:pos x="208" y="135"/>
                </a:cxn>
                <a:cxn ang="0">
                  <a:pos x="128" y="64"/>
                </a:cxn>
                <a:cxn ang="0">
                  <a:pos x="187" y="159"/>
                </a:cxn>
                <a:cxn ang="0">
                  <a:pos x="168" y="180"/>
                </a:cxn>
                <a:cxn ang="0">
                  <a:pos x="66" y="137"/>
                </a:cxn>
                <a:cxn ang="0">
                  <a:pos x="147" y="206"/>
                </a:cxn>
              </a:cxnLst>
              <a:rect l="0" t="0" r="r" b="b"/>
              <a:pathLst>
                <a:path w="234" h="234">
                  <a:moveTo>
                    <a:pt x="147" y="206"/>
                  </a:moveTo>
                  <a:lnTo>
                    <a:pt x="123" y="234"/>
                  </a:lnTo>
                  <a:lnTo>
                    <a:pt x="0" y="130"/>
                  </a:lnTo>
                  <a:lnTo>
                    <a:pt x="36" y="90"/>
                  </a:lnTo>
                  <a:lnTo>
                    <a:pt x="130" y="130"/>
                  </a:lnTo>
                  <a:lnTo>
                    <a:pt x="76" y="43"/>
                  </a:lnTo>
                  <a:lnTo>
                    <a:pt x="111" y="0"/>
                  </a:lnTo>
                  <a:lnTo>
                    <a:pt x="234" y="104"/>
                  </a:lnTo>
                  <a:lnTo>
                    <a:pt x="208" y="135"/>
                  </a:lnTo>
                  <a:lnTo>
                    <a:pt x="128" y="64"/>
                  </a:lnTo>
                  <a:lnTo>
                    <a:pt x="187" y="159"/>
                  </a:lnTo>
                  <a:lnTo>
                    <a:pt x="168" y="180"/>
                  </a:lnTo>
                  <a:lnTo>
                    <a:pt x="66" y="137"/>
                  </a:lnTo>
                  <a:lnTo>
                    <a:pt x="147" y="2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91">
              <a:extLst>
                <a:ext uri="{FF2B5EF4-FFF2-40B4-BE49-F238E27FC236}">
                  <a16:creationId xmlns:a16="http://schemas.microsoft.com/office/drawing/2014/main" id="{931DCE7A-7204-4501-863C-CB103E446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4173" y="5385561"/>
              <a:ext cx="109658" cy="117308"/>
            </a:xfrm>
            <a:custGeom>
              <a:avLst/>
              <a:gdLst/>
              <a:ahLst/>
              <a:cxnLst>
                <a:cxn ang="0">
                  <a:pos x="73" y="134"/>
                </a:cxn>
                <a:cxn ang="0">
                  <a:pos x="83" y="158"/>
                </a:cxn>
                <a:cxn ang="0">
                  <a:pos x="47" y="184"/>
                </a:cxn>
                <a:cxn ang="0">
                  <a:pos x="0" y="19"/>
                </a:cxn>
                <a:cxn ang="0">
                  <a:pos x="24" y="0"/>
                </a:cxn>
                <a:cxn ang="0">
                  <a:pos x="172" y="89"/>
                </a:cxn>
                <a:cxn ang="0">
                  <a:pos x="137" y="115"/>
                </a:cxn>
                <a:cxn ang="0">
                  <a:pos x="116" y="101"/>
                </a:cxn>
                <a:cxn ang="0">
                  <a:pos x="73" y="134"/>
                </a:cxn>
                <a:cxn ang="0">
                  <a:pos x="87" y="82"/>
                </a:cxn>
                <a:cxn ang="0">
                  <a:pos x="45" y="52"/>
                </a:cxn>
                <a:cxn ang="0">
                  <a:pos x="61" y="101"/>
                </a:cxn>
                <a:cxn ang="0">
                  <a:pos x="87" y="82"/>
                </a:cxn>
              </a:cxnLst>
              <a:rect l="0" t="0" r="r" b="b"/>
              <a:pathLst>
                <a:path w="172" h="184">
                  <a:moveTo>
                    <a:pt x="73" y="134"/>
                  </a:moveTo>
                  <a:lnTo>
                    <a:pt x="83" y="158"/>
                  </a:lnTo>
                  <a:lnTo>
                    <a:pt x="47" y="184"/>
                  </a:lnTo>
                  <a:lnTo>
                    <a:pt x="0" y="19"/>
                  </a:lnTo>
                  <a:lnTo>
                    <a:pt x="24" y="0"/>
                  </a:lnTo>
                  <a:lnTo>
                    <a:pt x="172" y="89"/>
                  </a:lnTo>
                  <a:lnTo>
                    <a:pt x="137" y="115"/>
                  </a:lnTo>
                  <a:lnTo>
                    <a:pt x="116" y="101"/>
                  </a:lnTo>
                  <a:lnTo>
                    <a:pt x="73" y="134"/>
                  </a:lnTo>
                  <a:close/>
                  <a:moveTo>
                    <a:pt x="87" y="82"/>
                  </a:moveTo>
                  <a:lnTo>
                    <a:pt x="45" y="52"/>
                  </a:lnTo>
                  <a:lnTo>
                    <a:pt x="61" y="101"/>
                  </a:lnTo>
                  <a:lnTo>
                    <a:pt x="87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92">
              <a:extLst>
                <a:ext uri="{FF2B5EF4-FFF2-40B4-BE49-F238E27FC236}">
                  <a16:creationId xmlns:a16="http://schemas.microsoft.com/office/drawing/2014/main" id="{90B88FD7-27D9-411A-BCAA-141F910BC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015" y="5329457"/>
              <a:ext cx="114121" cy="114758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31" y="76"/>
                </a:cxn>
                <a:cxn ang="0">
                  <a:pos x="0" y="16"/>
                </a:cxn>
                <a:cxn ang="0">
                  <a:pos x="20" y="5"/>
                </a:cxn>
                <a:cxn ang="0">
                  <a:pos x="30" y="1"/>
                </a:cxn>
                <a:cxn ang="0">
                  <a:pos x="37" y="1"/>
                </a:cxn>
                <a:cxn ang="0">
                  <a:pos x="47" y="5"/>
                </a:cxn>
                <a:cxn ang="0">
                  <a:pos x="54" y="14"/>
                </a:cxn>
                <a:cxn ang="0">
                  <a:pos x="57" y="28"/>
                </a:cxn>
                <a:cxn ang="0">
                  <a:pos x="50" y="40"/>
                </a:cxn>
                <a:cxn ang="0">
                  <a:pos x="76" y="53"/>
                </a:cxn>
                <a:cxn ang="0">
                  <a:pos x="57" y="63"/>
                </a:cxn>
                <a:cxn ang="0">
                  <a:pos x="36" y="49"/>
                </a:cxn>
                <a:cxn ang="0">
                  <a:pos x="46" y="69"/>
                </a:cxn>
                <a:cxn ang="0">
                  <a:pos x="29" y="36"/>
                </a:cxn>
                <a:cxn ang="0">
                  <a:pos x="32" y="35"/>
                </a:cxn>
                <a:cxn ang="0">
                  <a:pos x="39" y="29"/>
                </a:cxn>
                <a:cxn ang="0">
                  <a:pos x="39" y="22"/>
                </a:cxn>
                <a:cxn ang="0">
                  <a:pos x="34" y="17"/>
                </a:cxn>
                <a:cxn ang="0">
                  <a:pos x="26" y="20"/>
                </a:cxn>
                <a:cxn ang="0">
                  <a:pos x="21" y="22"/>
                </a:cxn>
                <a:cxn ang="0">
                  <a:pos x="29" y="36"/>
                </a:cxn>
              </a:cxnLst>
              <a:rect l="0" t="0" r="r" b="b"/>
              <a:pathLst>
                <a:path w="76" h="76">
                  <a:moveTo>
                    <a:pt x="46" y="69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4" y="3"/>
                    <a:pt x="27" y="2"/>
                    <a:pt x="30" y="1"/>
                  </a:cubicBezTo>
                  <a:cubicBezTo>
                    <a:pt x="32" y="1"/>
                    <a:pt x="35" y="0"/>
                    <a:pt x="37" y="1"/>
                  </a:cubicBezTo>
                  <a:cubicBezTo>
                    <a:pt x="41" y="1"/>
                    <a:pt x="44" y="3"/>
                    <a:pt x="47" y="5"/>
                  </a:cubicBezTo>
                  <a:cubicBezTo>
                    <a:pt x="49" y="7"/>
                    <a:pt x="52" y="10"/>
                    <a:pt x="54" y="14"/>
                  </a:cubicBezTo>
                  <a:cubicBezTo>
                    <a:pt x="56" y="18"/>
                    <a:pt x="57" y="23"/>
                    <a:pt x="57" y="28"/>
                  </a:cubicBezTo>
                  <a:cubicBezTo>
                    <a:pt x="56" y="33"/>
                    <a:pt x="54" y="37"/>
                    <a:pt x="50" y="40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36" y="49"/>
                    <a:pt x="36" y="49"/>
                    <a:pt x="36" y="49"/>
                  </a:cubicBezTo>
                  <a:lnTo>
                    <a:pt x="46" y="69"/>
                  </a:lnTo>
                  <a:close/>
                  <a:moveTo>
                    <a:pt x="29" y="36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6" y="33"/>
                    <a:pt x="38" y="31"/>
                    <a:pt x="39" y="29"/>
                  </a:cubicBezTo>
                  <a:cubicBezTo>
                    <a:pt x="40" y="27"/>
                    <a:pt x="40" y="24"/>
                    <a:pt x="39" y="22"/>
                  </a:cubicBezTo>
                  <a:cubicBezTo>
                    <a:pt x="38" y="19"/>
                    <a:pt x="36" y="18"/>
                    <a:pt x="34" y="17"/>
                  </a:cubicBezTo>
                  <a:cubicBezTo>
                    <a:pt x="32" y="17"/>
                    <a:pt x="29" y="18"/>
                    <a:pt x="26" y="20"/>
                  </a:cubicBezTo>
                  <a:cubicBezTo>
                    <a:pt x="21" y="22"/>
                    <a:pt x="21" y="22"/>
                    <a:pt x="21" y="22"/>
                  </a:cubicBezTo>
                  <a:lnTo>
                    <a:pt x="29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93">
              <a:extLst>
                <a:ext uri="{FF2B5EF4-FFF2-40B4-BE49-F238E27FC236}">
                  <a16:creationId xmlns:a16="http://schemas.microsoft.com/office/drawing/2014/main" id="{A341A3D1-36BD-416D-B473-553C3FE5F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970" y="5288654"/>
              <a:ext cx="84156" cy="114758"/>
            </a:xfrm>
            <a:custGeom>
              <a:avLst/>
              <a:gdLst/>
              <a:ahLst/>
              <a:cxnLst>
                <a:cxn ang="0">
                  <a:pos x="132" y="168"/>
                </a:cxn>
                <a:cxn ang="0">
                  <a:pos x="94" y="180"/>
                </a:cxn>
                <a:cxn ang="0">
                  <a:pos x="75" y="123"/>
                </a:cxn>
                <a:cxn ang="0">
                  <a:pos x="0" y="41"/>
                </a:cxn>
                <a:cxn ang="0">
                  <a:pos x="42" y="29"/>
                </a:cxn>
                <a:cxn ang="0">
                  <a:pos x="82" y="76"/>
                </a:cxn>
                <a:cxn ang="0">
                  <a:pos x="87" y="12"/>
                </a:cxn>
                <a:cxn ang="0">
                  <a:pos x="127" y="0"/>
                </a:cxn>
                <a:cxn ang="0">
                  <a:pos x="113" y="112"/>
                </a:cxn>
                <a:cxn ang="0">
                  <a:pos x="132" y="168"/>
                </a:cxn>
              </a:cxnLst>
              <a:rect l="0" t="0" r="r" b="b"/>
              <a:pathLst>
                <a:path w="132" h="180">
                  <a:moveTo>
                    <a:pt x="132" y="168"/>
                  </a:moveTo>
                  <a:lnTo>
                    <a:pt x="94" y="180"/>
                  </a:lnTo>
                  <a:lnTo>
                    <a:pt x="75" y="123"/>
                  </a:lnTo>
                  <a:lnTo>
                    <a:pt x="0" y="41"/>
                  </a:lnTo>
                  <a:lnTo>
                    <a:pt x="42" y="29"/>
                  </a:lnTo>
                  <a:lnTo>
                    <a:pt x="82" y="76"/>
                  </a:lnTo>
                  <a:lnTo>
                    <a:pt x="87" y="12"/>
                  </a:lnTo>
                  <a:lnTo>
                    <a:pt x="127" y="0"/>
                  </a:lnTo>
                  <a:lnTo>
                    <a:pt x="113" y="112"/>
                  </a:lnTo>
                  <a:lnTo>
                    <a:pt x="132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94">
              <a:extLst>
                <a:ext uri="{FF2B5EF4-FFF2-40B4-BE49-F238E27FC236}">
                  <a16:creationId xmlns:a16="http://schemas.microsoft.com/office/drawing/2014/main" id="{D3DA376C-0DB8-4711-96CB-D4AF46793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055" y="5273991"/>
              <a:ext cx="63754" cy="107107"/>
            </a:xfrm>
            <a:custGeom>
              <a:avLst/>
              <a:gdLst/>
              <a:ahLst/>
              <a:cxnLst>
                <a:cxn ang="0">
                  <a:pos x="100" y="161"/>
                </a:cxn>
                <a:cxn ang="0">
                  <a:pos x="12" y="168"/>
                </a:cxn>
                <a:cxn ang="0">
                  <a:pos x="0" y="7"/>
                </a:cxn>
                <a:cxn ang="0">
                  <a:pos x="88" y="0"/>
                </a:cxn>
                <a:cxn ang="0">
                  <a:pos x="90" y="35"/>
                </a:cxn>
                <a:cxn ang="0">
                  <a:pos x="43" y="38"/>
                </a:cxn>
                <a:cxn ang="0">
                  <a:pos x="45" y="64"/>
                </a:cxn>
                <a:cxn ang="0">
                  <a:pos x="93" y="61"/>
                </a:cxn>
                <a:cxn ang="0">
                  <a:pos x="95" y="97"/>
                </a:cxn>
                <a:cxn ang="0">
                  <a:pos x="48" y="101"/>
                </a:cxn>
                <a:cxn ang="0">
                  <a:pos x="50" y="127"/>
                </a:cxn>
                <a:cxn ang="0">
                  <a:pos x="97" y="125"/>
                </a:cxn>
                <a:cxn ang="0">
                  <a:pos x="100" y="161"/>
                </a:cxn>
              </a:cxnLst>
              <a:rect l="0" t="0" r="r" b="b"/>
              <a:pathLst>
                <a:path w="100" h="168">
                  <a:moveTo>
                    <a:pt x="100" y="161"/>
                  </a:moveTo>
                  <a:lnTo>
                    <a:pt x="12" y="168"/>
                  </a:lnTo>
                  <a:lnTo>
                    <a:pt x="0" y="7"/>
                  </a:lnTo>
                  <a:lnTo>
                    <a:pt x="88" y="0"/>
                  </a:lnTo>
                  <a:lnTo>
                    <a:pt x="90" y="35"/>
                  </a:lnTo>
                  <a:lnTo>
                    <a:pt x="43" y="38"/>
                  </a:lnTo>
                  <a:lnTo>
                    <a:pt x="45" y="64"/>
                  </a:lnTo>
                  <a:lnTo>
                    <a:pt x="93" y="61"/>
                  </a:lnTo>
                  <a:lnTo>
                    <a:pt x="95" y="97"/>
                  </a:lnTo>
                  <a:lnTo>
                    <a:pt x="48" y="101"/>
                  </a:lnTo>
                  <a:lnTo>
                    <a:pt x="50" y="127"/>
                  </a:lnTo>
                  <a:lnTo>
                    <a:pt x="97" y="125"/>
                  </a:lnTo>
                  <a:lnTo>
                    <a:pt x="100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95">
              <a:extLst>
                <a:ext uri="{FF2B5EF4-FFF2-40B4-BE49-F238E27FC236}">
                  <a16:creationId xmlns:a16="http://schemas.microsoft.com/office/drawing/2014/main" id="{3914F2CD-7935-40F9-B44C-D12F447A3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923" y="5272078"/>
              <a:ext cx="93081" cy="107107"/>
            </a:xfrm>
            <a:custGeom>
              <a:avLst/>
              <a:gdLst/>
              <a:ahLst/>
              <a:cxnLst>
                <a:cxn ang="0">
                  <a:pos x="26" y="70"/>
                </a:cxn>
                <a:cxn ang="0">
                  <a:pos x="0" y="68"/>
                </a:cxn>
                <a:cxn ang="0">
                  <a:pos x="6" y="0"/>
                </a:cxn>
                <a:cxn ang="0">
                  <a:pos x="30" y="2"/>
                </a:cxn>
                <a:cxn ang="0">
                  <a:pos x="45" y="6"/>
                </a:cxn>
                <a:cxn ang="0">
                  <a:pos x="54" y="13"/>
                </a:cxn>
                <a:cxn ang="0">
                  <a:pos x="61" y="25"/>
                </a:cxn>
                <a:cxn ang="0">
                  <a:pos x="62" y="40"/>
                </a:cxn>
                <a:cxn ang="0">
                  <a:pos x="58" y="54"/>
                </a:cxn>
                <a:cxn ang="0">
                  <a:pos x="50" y="64"/>
                </a:cxn>
                <a:cxn ang="0">
                  <a:pos x="39" y="70"/>
                </a:cxn>
                <a:cxn ang="0">
                  <a:pos x="26" y="70"/>
                </a:cxn>
                <a:cxn ang="0">
                  <a:pos x="25" y="55"/>
                </a:cxn>
                <a:cxn ang="0">
                  <a:pos x="39" y="52"/>
                </a:cxn>
                <a:cxn ang="0">
                  <a:pos x="45" y="38"/>
                </a:cxn>
                <a:cxn ang="0">
                  <a:pos x="42" y="23"/>
                </a:cxn>
                <a:cxn ang="0">
                  <a:pos x="28" y="17"/>
                </a:cxn>
                <a:cxn ang="0">
                  <a:pos x="22" y="16"/>
                </a:cxn>
                <a:cxn ang="0">
                  <a:pos x="18" y="55"/>
                </a:cxn>
                <a:cxn ang="0">
                  <a:pos x="25" y="55"/>
                </a:cxn>
              </a:cxnLst>
              <a:rect l="0" t="0" r="r" b="b"/>
              <a:pathLst>
                <a:path w="62" h="71">
                  <a:moveTo>
                    <a:pt x="26" y="7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6" y="3"/>
                    <a:pt x="41" y="4"/>
                    <a:pt x="45" y="6"/>
                  </a:cubicBezTo>
                  <a:cubicBezTo>
                    <a:pt x="48" y="7"/>
                    <a:pt x="51" y="10"/>
                    <a:pt x="54" y="13"/>
                  </a:cubicBezTo>
                  <a:cubicBezTo>
                    <a:pt x="57" y="16"/>
                    <a:pt x="59" y="20"/>
                    <a:pt x="61" y="25"/>
                  </a:cubicBezTo>
                  <a:cubicBezTo>
                    <a:pt x="62" y="29"/>
                    <a:pt x="62" y="34"/>
                    <a:pt x="62" y="40"/>
                  </a:cubicBezTo>
                  <a:cubicBezTo>
                    <a:pt x="61" y="45"/>
                    <a:pt x="60" y="50"/>
                    <a:pt x="58" y="54"/>
                  </a:cubicBezTo>
                  <a:cubicBezTo>
                    <a:pt x="56" y="58"/>
                    <a:pt x="53" y="61"/>
                    <a:pt x="50" y="64"/>
                  </a:cubicBezTo>
                  <a:cubicBezTo>
                    <a:pt x="46" y="67"/>
                    <a:pt x="43" y="69"/>
                    <a:pt x="39" y="70"/>
                  </a:cubicBezTo>
                  <a:cubicBezTo>
                    <a:pt x="36" y="71"/>
                    <a:pt x="31" y="71"/>
                    <a:pt x="26" y="70"/>
                  </a:cubicBezTo>
                  <a:close/>
                  <a:moveTo>
                    <a:pt x="25" y="55"/>
                  </a:moveTo>
                  <a:cubicBezTo>
                    <a:pt x="31" y="56"/>
                    <a:pt x="36" y="55"/>
                    <a:pt x="39" y="52"/>
                  </a:cubicBezTo>
                  <a:cubicBezTo>
                    <a:pt x="43" y="49"/>
                    <a:pt x="45" y="44"/>
                    <a:pt x="45" y="38"/>
                  </a:cubicBezTo>
                  <a:cubicBezTo>
                    <a:pt x="46" y="32"/>
                    <a:pt x="45" y="27"/>
                    <a:pt x="42" y="23"/>
                  </a:cubicBezTo>
                  <a:cubicBezTo>
                    <a:pt x="39" y="20"/>
                    <a:pt x="34" y="17"/>
                    <a:pt x="28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55"/>
                    <a:pt x="18" y="55"/>
                    <a:pt x="18" y="55"/>
                  </a:cubicBezTo>
                  <a:lnTo>
                    <a:pt x="25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96">
              <a:extLst>
                <a:ext uri="{FF2B5EF4-FFF2-40B4-BE49-F238E27FC236}">
                  <a16:creationId xmlns:a16="http://schemas.microsoft.com/office/drawing/2014/main" id="{1DAE8DCC-8096-4B30-824D-DAC8E2AA4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930" y="5287379"/>
              <a:ext cx="94994" cy="11284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4"/>
                </a:cxn>
                <a:cxn ang="0">
                  <a:pos x="19" y="45"/>
                </a:cxn>
                <a:cxn ang="0">
                  <a:pos x="18" y="54"/>
                </a:cxn>
                <a:cxn ang="0">
                  <a:pos x="23" y="58"/>
                </a:cxn>
                <a:cxn ang="0">
                  <a:pos x="30" y="57"/>
                </a:cxn>
                <a:cxn ang="0">
                  <a:pos x="35" y="49"/>
                </a:cxn>
                <a:cxn ang="0">
                  <a:pos x="47" y="9"/>
                </a:cxn>
                <a:cxn ang="0">
                  <a:pos x="63" y="14"/>
                </a:cxn>
                <a:cxn ang="0">
                  <a:pos x="51" y="55"/>
                </a:cxn>
                <a:cxn ang="0">
                  <a:pos x="39" y="71"/>
                </a:cxn>
                <a:cxn ang="0">
                  <a:pos x="19" y="73"/>
                </a:cxn>
                <a:cxn ang="0">
                  <a:pos x="3" y="61"/>
                </a:cxn>
                <a:cxn ang="0">
                  <a:pos x="3" y="40"/>
                </a:cxn>
                <a:cxn ang="0">
                  <a:pos x="15" y="0"/>
                </a:cxn>
              </a:cxnLst>
              <a:rect l="0" t="0" r="r" b="b"/>
              <a:pathLst>
                <a:path w="63" h="75">
                  <a:moveTo>
                    <a:pt x="15" y="0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8"/>
                    <a:pt x="17" y="51"/>
                    <a:pt x="18" y="54"/>
                  </a:cubicBezTo>
                  <a:cubicBezTo>
                    <a:pt x="19" y="56"/>
                    <a:pt x="21" y="57"/>
                    <a:pt x="23" y="58"/>
                  </a:cubicBezTo>
                  <a:cubicBezTo>
                    <a:pt x="26" y="59"/>
                    <a:pt x="28" y="59"/>
                    <a:pt x="30" y="57"/>
                  </a:cubicBezTo>
                  <a:cubicBezTo>
                    <a:pt x="32" y="56"/>
                    <a:pt x="34" y="53"/>
                    <a:pt x="35" y="4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8" y="63"/>
                    <a:pt x="44" y="68"/>
                    <a:pt x="39" y="71"/>
                  </a:cubicBezTo>
                  <a:cubicBezTo>
                    <a:pt x="33" y="75"/>
                    <a:pt x="26" y="75"/>
                    <a:pt x="19" y="73"/>
                  </a:cubicBezTo>
                  <a:cubicBezTo>
                    <a:pt x="11" y="71"/>
                    <a:pt x="6" y="67"/>
                    <a:pt x="3" y="61"/>
                  </a:cubicBezTo>
                  <a:cubicBezTo>
                    <a:pt x="0" y="55"/>
                    <a:pt x="0" y="49"/>
                    <a:pt x="3" y="4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97">
              <a:extLst>
                <a:ext uri="{FF2B5EF4-FFF2-40B4-BE49-F238E27FC236}">
                  <a16:creationId xmlns:a16="http://schemas.microsoft.com/office/drawing/2014/main" id="{A14C3193-ADB2-42DB-81A9-F5ED3095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86" y="5333920"/>
              <a:ext cx="108383" cy="108383"/>
            </a:xfrm>
            <a:custGeom>
              <a:avLst/>
              <a:gdLst/>
              <a:ahLst/>
              <a:cxnLst>
                <a:cxn ang="0">
                  <a:pos x="62" y="60"/>
                </a:cxn>
                <a:cxn ang="0">
                  <a:pos x="41" y="71"/>
                </a:cxn>
                <a:cxn ang="0">
                  <a:pos x="19" y="67"/>
                </a:cxn>
                <a:cxn ang="0">
                  <a:pos x="8" y="58"/>
                </a:cxn>
                <a:cxn ang="0">
                  <a:pos x="2" y="45"/>
                </a:cxn>
                <a:cxn ang="0">
                  <a:pos x="1" y="32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6" y="2"/>
                </a:cxn>
                <a:cxn ang="0">
                  <a:pos x="40" y="1"/>
                </a:cxn>
                <a:cxn ang="0">
                  <a:pos x="53" y="5"/>
                </a:cxn>
                <a:cxn ang="0">
                  <a:pos x="68" y="21"/>
                </a:cxn>
                <a:cxn ang="0">
                  <a:pos x="70" y="45"/>
                </a:cxn>
                <a:cxn ang="0">
                  <a:pos x="54" y="36"/>
                </a:cxn>
                <a:cxn ang="0">
                  <a:pos x="52" y="26"/>
                </a:cxn>
                <a:cxn ang="0">
                  <a:pos x="45" y="20"/>
                </a:cxn>
                <a:cxn ang="0">
                  <a:pos x="31" y="18"/>
                </a:cxn>
                <a:cxn ang="0">
                  <a:pos x="21" y="27"/>
                </a:cxn>
                <a:cxn ang="0">
                  <a:pos x="19" y="41"/>
                </a:cxn>
                <a:cxn ang="0">
                  <a:pos x="27" y="52"/>
                </a:cxn>
                <a:cxn ang="0">
                  <a:pos x="36" y="54"/>
                </a:cxn>
                <a:cxn ang="0">
                  <a:pos x="46" y="51"/>
                </a:cxn>
                <a:cxn ang="0">
                  <a:pos x="62" y="60"/>
                </a:cxn>
              </a:cxnLst>
              <a:rect l="0" t="0" r="r" b="b"/>
              <a:pathLst>
                <a:path w="72" h="72">
                  <a:moveTo>
                    <a:pt x="62" y="60"/>
                  </a:moveTo>
                  <a:cubicBezTo>
                    <a:pt x="56" y="66"/>
                    <a:pt x="49" y="70"/>
                    <a:pt x="41" y="71"/>
                  </a:cubicBezTo>
                  <a:cubicBezTo>
                    <a:pt x="34" y="72"/>
                    <a:pt x="26" y="71"/>
                    <a:pt x="19" y="67"/>
                  </a:cubicBezTo>
                  <a:cubicBezTo>
                    <a:pt x="15" y="65"/>
                    <a:pt x="11" y="62"/>
                    <a:pt x="8" y="58"/>
                  </a:cubicBezTo>
                  <a:cubicBezTo>
                    <a:pt x="5" y="54"/>
                    <a:pt x="3" y="50"/>
                    <a:pt x="2" y="45"/>
                  </a:cubicBezTo>
                  <a:cubicBezTo>
                    <a:pt x="1" y="41"/>
                    <a:pt x="0" y="36"/>
                    <a:pt x="1" y="32"/>
                  </a:cubicBezTo>
                  <a:cubicBezTo>
                    <a:pt x="2" y="27"/>
                    <a:pt x="3" y="23"/>
                    <a:pt x="5" y="18"/>
                  </a:cubicBezTo>
                  <a:cubicBezTo>
                    <a:pt x="8" y="14"/>
                    <a:pt x="11" y="11"/>
                    <a:pt x="14" y="8"/>
                  </a:cubicBezTo>
                  <a:cubicBezTo>
                    <a:pt x="18" y="5"/>
                    <a:pt x="22" y="3"/>
                    <a:pt x="26" y="2"/>
                  </a:cubicBezTo>
                  <a:cubicBezTo>
                    <a:pt x="31" y="0"/>
                    <a:pt x="35" y="0"/>
                    <a:pt x="40" y="1"/>
                  </a:cubicBezTo>
                  <a:cubicBezTo>
                    <a:pt x="44" y="1"/>
                    <a:pt x="49" y="2"/>
                    <a:pt x="53" y="5"/>
                  </a:cubicBezTo>
                  <a:cubicBezTo>
                    <a:pt x="60" y="9"/>
                    <a:pt x="65" y="14"/>
                    <a:pt x="68" y="21"/>
                  </a:cubicBezTo>
                  <a:cubicBezTo>
                    <a:pt x="71" y="29"/>
                    <a:pt x="72" y="37"/>
                    <a:pt x="70" y="45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2"/>
                    <a:pt x="53" y="29"/>
                    <a:pt x="52" y="26"/>
                  </a:cubicBezTo>
                  <a:cubicBezTo>
                    <a:pt x="50" y="24"/>
                    <a:pt x="48" y="21"/>
                    <a:pt x="45" y="20"/>
                  </a:cubicBezTo>
                  <a:cubicBezTo>
                    <a:pt x="41" y="17"/>
                    <a:pt x="36" y="17"/>
                    <a:pt x="31" y="18"/>
                  </a:cubicBezTo>
                  <a:cubicBezTo>
                    <a:pt x="27" y="19"/>
                    <a:pt x="23" y="22"/>
                    <a:pt x="21" y="27"/>
                  </a:cubicBezTo>
                  <a:cubicBezTo>
                    <a:pt x="18" y="31"/>
                    <a:pt x="17" y="36"/>
                    <a:pt x="19" y="41"/>
                  </a:cubicBezTo>
                  <a:cubicBezTo>
                    <a:pt x="20" y="46"/>
                    <a:pt x="23" y="50"/>
                    <a:pt x="27" y="52"/>
                  </a:cubicBezTo>
                  <a:cubicBezTo>
                    <a:pt x="30" y="54"/>
                    <a:pt x="33" y="54"/>
                    <a:pt x="36" y="54"/>
                  </a:cubicBezTo>
                  <a:cubicBezTo>
                    <a:pt x="39" y="54"/>
                    <a:pt x="43" y="53"/>
                    <a:pt x="46" y="51"/>
                  </a:cubicBezTo>
                  <a:lnTo>
                    <a:pt x="62" y="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98">
              <a:extLst>
                <a:ext uri="{FF2B5EF4-FFF2-40B4-BE49-F238E27FC236}">
                  <a16:creationId xmlns:a16="http://schemas.microsoft.com/office/drawing/2014/main" id="{748C5F40-86D7-459D-8C31-CCC2CDDB1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0041" y="5400225"/>
              <a:ext cx="111570" cy="117946"/>
            </a:xfrm>
            <a:custGeom>
              <a:avLst/>
              <a:gdLst/>
              <a:ahLst/>
              <a:cxnLst>
                <a:cxn ang="0">
                  <a:pos x="55" y="100"/>
                </a:cxn>
                <a:cxn ang="0">
                  <a:pos x="33" y="111"/>
                </a:cxn>
                <a:cxn ang="0">
                  <a:pos x="0" y="85"/>
                </a:cxn>
                <a:cxn ang="0">
                  <a:pos x="151" y="0"/>
                </a:cxn>
                <a:cxn ang="0">
                  <a:pos x="175" y="22"/>
                </a:cxn>
                <a:cxn ang="0">
                  <a:pos x="118" y="185"/>
                </a:cxn>
                <a:cxn ang="0">
                  <a:pos x="85" y="156"/>
                </a:cxn>
                <a:cxn ang="0">
                  <a:pos x="95" y="133"/>
                </a:cxn>
                <a:cxn ang="0">
                  <a:pos x="55" y="100"/>
                </a:cxn>
                <a:cxn ang="0">
                  <a:pos x="109" y="102"/>
                </a:cxn>
                <a:cxn ang="0">
                  <a:pos x="128" y="52"/>
                </a:cxn>
                <a:cxn ang="0">
                  <a:pos x="83" y="81"/>
                </a:cxn>
                <a:cxn ang="0">
                  <a:pos x="109" y="102"/>
                </a:cxn>
              </a:cxnLst>
              <a:rect l="0" t="0" r="r" b="b"/>
              <a:pathLst>
                <a:path w="175" h="185">
                  <a:moveTo>
                    <a:pt x="55" y="100"/>
                  </a:moveTo>
                  <a:lnTo>
                    <a:pt x="33" y="111"/>
                  </a:lnTo>
                  <a:lnTo>
                    <a:pt x="0" y="85"/>
                  </a:lnTo>
                  <a:lnTo>
                    <a:pt x="151" y="0"/>
                  </a:lnTo>
                  <a:lnTo>
                    <a:pt x="175" y="22"/>
                  </a:lnTo>
                  <a:lnTo>
                    <a:pt x="118" y="185"/>
                  </a:lnTo>
                  <a:lnTo>
                    <a:pt x="85" y="156"/>
                  </a:lnTo>
                  <a:lnTo>
                    <a:pt x="95" y="133"/>
                  </a:lnTo>
                  <a:lnTo>
                    <a:pt x="55" y="100"/>
                  </a:lnTo>
                  <a:close/>
                  <a:moveTo>
                    <a:pt x="109" y="102"/>
                  </a:moveTo>
                  <a:lnTo>
                    <a:pt x="128" y="52"/>
                  </a:lnTo>
                  <a:lnTo>
                    <a:pt x="83" y="81"/>
                  </a:lnTo>
                  <a:lnTo>
                    <a:pt x="109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Freeform 99">
              <a:extLst>
                <a:ext uri="{FF2B5EF4-FFF2-40B4-BE49-F238E27FC236}">
                  <a16:creationId xmlns:a16="http://schemas.microsoft.com/office/drawing/2014/main" id="{54B2E0BA-BCB9-4BAD-8BC5-CFA396385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459" y="5442303"/>
              <a:ext cx="107107" cy="101370"/>
            </a:xfrm>
            <a:custGeom>
              <a:avLst/>
              <a:gdLst/>
              <a:ahLst/>
              <a:cxnLst>
                <a:cxn ang="0">
                  <a:pos x="26" y="159"/>
                </a:cxn>
                <a:cxn ang="0">
                  <a:pos x="0" y="130"/>
                </a:cxn>
                <a:cxn ang="0">
                  <a:pos x="95" y="48"/>
                </a:cxn>
                <a:cxn ang="0">
                  <a:pos x="73" y="24"/>
                </a:cxn>
                <a:cxn ang="0">
                  <a:pos x="102" y="0"/>
                </a:cxn>
                <a:cxn ang="0">
                  <a:pos x="168" y="76"/>
                </a:cxn>
                <a:cxn ang="0">
                  <a:pos x="139" y="100"/>
                </a:cxn>
                <a:cxn ang="0">
                  <a:pos x="121" y="76"/>
                </a:cxn>
                <a:cxn ang="0">
                  <a:pos x="26" y="159"/>
                </a:cxn>
              </a:cxnLst>
              <a:rect l="0" t="0" r="r" b="b"/>
              <a:pathLst>
                <a:path w="168" h="159">
                  <a:moveTo>
                    <a:pt x="26" y="159"/>
                  </a:moveTo>
                  <a:lnTo>
                    <a:pt x="0" y="130"/>
                  </a:lnTo>
                  <a:lnTo>
                    <a:pt x="95" y="48"/>
                  </a:lnTo>
                  <a:lnTo>
                    <a:pt x="73" y="24"/>
                  </a:lnTo>
                  <a:lnTo>
                    <a:pt x="102" y="0"/>
                  </a:lnTo>
                  <a:lnTo>
                    <a:pt x="168" y="76"/>
                  </a:lnTo>
                  <a:lnTo>
                    <a:pt x="139" y="100"/>
                  </a:lnTo>
                  <a:lnTo>
                    <a:pt x="121" y="76"/>
                  </a:lnTo>
                  <a:lnTo>
                    <a:pt x="26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100">
              <a:extLst>
                <a:ext uri="{FF2B5EF4-FFF2-40B4-BE49-F238E27FC236}">
                  <a16:creationId xmlns:a16="http://schemas.microsoft.com/office/drawing/2014/main" id="{E74E1433-80EF-454B-BCF7-63B93DB6A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611" y="5502869"/>
              <a:ext cx="98182" cy="79693"/>
            </a:xfrm>
            <a:custGeom>
              <a:avLst/>
              <a:gdLst/>
              <a:ahLst/>
              <a:cxnLst>
                <a:cxn ang="0">
                  <a:pos x="21" y="125"/>
                </a:cxn>
                <a:cxn ang="0">
                  <a:pos x="0" y="95"/>
                </a:cxn>
                <a:cxn ang="0">
                  <a:pos x="130" y="0"/>
                </a:cxn>
                <a:cxn ang="0">
                  <a:pos x="154" y="33"/>
                </a:cxn>
                <a:cxn ang="0">
                  <a:pos x="21" y="125"/>
                </a:cxn>
              </a:cxnLst>
              <a:rect l="0" t="0" r="r" b="b"/>
              <a:pathLst>
                <a:path w="154" h="125">
                  <a:moveTo>
                    <a:pt x="21" y="125"/>
                  </a:moveTo>
                  <a:lnTo>
                    <a:pt x="0" y="95"/>
                  </a:lnTo>
                  <a:lnTo>
                    <a:pt x="130" y="0"/>
                  </a:lnTo>
                  <a:lnTo>
                    <a:pt x="154" y="33"/>
                  </a:lnTo>
                  <a:lnTo>
                    <a:pt x="21" y="1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101">
              <a:extLst>
                <a:ext uri="{FF2B5EF4-FFF2-40B4-BE49-F238E27FC236}">
                  <a16:creationId xmlns:a16="http://schemas.microsoft.com/office/drawing/2014/main" id="{276BC6AE-02B1-4C47-8DD8-0CC77F5A2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7951" y="5560248"/>
              <a:ext cx="108383" cy="107107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9"/>
                </a:cxn>
                <a:cxn ang="0">
                  <a:pos x="68" y="20"/>
                </a:cxn>
                <a:cxn ang="0">
                  <a:pos x="71" y="33"/>
                </a:cxn>
                <a:cxn ang="0">
                  <a:pos x="70" y="46"/>
                </a:cxn>
                <a:cxn ang="0">
                  <a:pos x="63" y="58"/>
                </a:cxn>
                <a:cxn ang="0">
                  <a:pos x="52" y="67"/>
                </a:cxn>
                <a:cxn ang="0">
                  <a:pos x="39" y="70"/>
                </a:cxn>
                <a:cxn ang="0">
                  <a:pos x="25" y="69"/>
                </a:cxn>
                <a:cxn ang="0">
                  <a:pos x="13" y="62"/>
                </a:cxn>
                <a:cxn ang="0">
                  <a:pos x="4" y="51"/>
                </a:cxn>
                <a:cxn ang="0">
                  <a:pos x="1" y="37"/>
                </a:cxn>
                <a:cxn ang="0">
                  <a:pos x="3" y="24"/>
                </a:cxn>
                <a:cxn ang="0">
                  <a:pos x="10" y="12"/>
                </a:cxn>
                <a:cxn ang="0">
                  <a:pos x="21" y="4"/>
                </a:cxn>
                <a:cxn ang="0">
                  <a:pos x="29" y="19"/>
                </a:cxn>
                <a:cxn ang="0">
                  <a:pos x="19" y="30"/>
                </a:cxn>
                <a:cxn ang="0">
                  <a:pos x="20" y="44"/>
                </a:cxn>
                <a:cxn ang="0">
                  <a:pos x="30" y="53"/>
                </a:cxn>
                <a:cxn ang="0">
                  <a:pos x="44" y="51"/>
                </a:cxn>
                <a:cxn ang="0">
                  <a:pos x="54" y="41"/>
                </a:cxn>
                <a:cxn ang="0">
                  <a:pos x="53" y="27"/>
                </a:cxn>
                <a:cxn ang="0">
                  <a:pos x="42" y="18"/>
                </a:cxn>
                <a:cxn ang="0">
                  <a:pos x="29" y="19"/>
                </a:cxn>
              </a:cxnLst>
              <a:rect l="0" t="0" r="r" b="b"/>
              <a:pathLst>
                <a:path w="72" h="71">
                  <a:moveTo>
                    <a:pt x="21" y="4"/>
                  </a:moveTo>
                  <a:cubicBezTo>
                    <a:pt x="25" y="1"/>
                    <a:pt x="30" y="0"/>
                    <a:pt x="34" y="0"/>
                  </a:cubicBezTo>
                  <a:cubicBezTo>
                    <a:pt x="39" y="0"/>
                    <a:pt x="43" y="0"/>
                    <a:pt x="48" y="2"/>
                  </a:cubicBezTo>
                  <a:cubicBezTo>
                    <a:pt x="52" y="3"/>
                    <a:pt x="56" y="6"/>
                    <a:pt x="60" y="9"/>
                  </a:cubicBezTo>
                  <a:cubicBezTo>
                    <a:pt x="63" y="12"/>
                    <a:pt x="66" y="15"/>
                    <a:pt x="68" y="20"/>
                  </a:cubicBezTo>
                  <a:cubicBezTo>
                    <a:pt x="70" y="24"/>
                    <a:pt x="71" y="28"/>
                    <a:pt x="71" y="33"/>
                  </a:cubicBezTo>
                  <a:cubicBezTo>
                    <a:pt x="72" y="37"/>
                    <a:pt x="71" y="42"/>
                    <a:pt x="70" y="46"/>
                  </a:cubicBezTo>
                  <a:cubicBezTo>
                    <a:pt x="68" y="51"/>
                    <a:pt x="66" y="55"/>
                    <a:pt x="63" y="58"/>
                  </a:cubicBezTo>
                  <a:cubicBezTo>
                    <a:pt x="60" y="62"/>
                    <a:pt x="56" y="64"/>
                    <a:pt x="52" y="67"/>
                  </a:cubicBezTo>
                  <a:cubicBezTo>
                    <a:pt x="48" y="69"/>
                    <a:pt x="43" y="70"/>
                    <a:pt x="39" y="70"/>
                  </a:cubicBezTo>
                  <a:cubicBezTo>
                    <a:pt x="34" y="71"/>
                    <a:pt x="30" y="70"/>
                    <a:pt x="25" y="69"/>
                  </a:cubicBezTo>
                  <a:cubicBezTo>
                    <a:pt x="21" y="67"/>
                    <a:pt x="17" y="65"/>
                    <a:pt x="13" y="62"/>
                  </a:cubicBezTo>
                  <a:cubicBezTo>
                    <a:pt x="9" y="59"/>
                    <a:pt x="7" y="55"/>
                    <a:pt x="4" y="51"/>
                  </a:cubicBezTo>
                  <a:cubicBezTo>
                    <a:pt x="2" y="47"/>
                    <a:pt x="1" y="42"/>
                    <a:pt x="1" y="37"/>
                  </a:cubicBezTo>
                  <a:cubicBezTo>
                    <a:pt x="0" y="33"/>
                    <a:pt x="1" y="28"/>
                    <a:pt x="3" y="24"/>
                  </a:cubicBezTo>
                  <a:cubicBezTo>
                    <a:pt x="4" y="19"/>
                    <a:pt x="7" y="15"/>
                    <a:pt x="10" y="12"/>
                  </a:cubicBezTo>
                  <a:cubicBezTo>
                    <a:pt x="13" y="9"/>
                    <a:pt x="17" y="6"/>
                    <a:pt x="21" y="4"/>
                  </a:cubicBezTo>
                  <a:close/>
                  <a:moveTo>
                    <a:pt x="29" y="19"/>
                  </a:moveTo>
                  <a:cubicBezTo>
                    <a:pt x="24" y="21"/>
                    <a:pt x="21" y="25"/>
                    <a:pt x="19" y="30"/>
                  </a:cubicBezTo>
                  <a:cubicBezTo>
                    <a:pt x="17" y="35"/>
                    <a:pt x="17" y="39"/>
                    <a:pt x="20" y="44"/>
                  </a:cubicBezTo>
                  <a:cubicBezTo>
                    <a:pt x="22" y="48"/>
                    <a:pt x="25" y="51"/>
                    <a:pt x="30" y="53"/>
                  </a:cubicBezTo>
                  <a:cubicBezTo>
                    <a:pt x="35" y="54"/>
                    <a:pt x="40" y="53"/>
                    <a:pt x="44" y="51"/>
                  </a:cubicBezTo>
                  <a:cubicBezTo>
                    <a:pt x="49" y="49"/>
                    <a:pt x="52" y="45"/>
                    <a:pt x="54" y="41"/>
                  </a:cubicBezTo>
                  <a:cubicBezTo>
                    <a:pt x="55" y="36"/>
                    <a:pt x="55" y="32"/>
                    <a:pt x="53" y="27"/>
                  </a:cubicBezTo>
                  <a:cubicBezTo>
                    <a:pt x="50" y="23"/>
                    <a:pt x="47" y="20"/>
                    <a:pt x="42" y="18"/>
                  </a:cubicBezTo>
                  <a:cubicBezTo>
                    <a:pt x="38" y="17"/>
                    <a:pt x="33" y="17"/>
                    <a:pt x="29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102">
              <a:extLst>
                <a:ext uri="{FF2B5EF4-FFF2-40B4-BE49-F238E27FC236}">
                  <a16:creationId xmlns:a16="http://schemas.microsoft.com/office/drawing/2014/main" id="{FEB2A777-D0E9-46DE-B8C6-440342477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104" y="5665443"/>
              <a:ext cx="120496" cy="108383"/>
            </a:xfrm>
            <a:custGeom>
              <a:avLst/>
              <a:gdLst/>
              <a:ahLst/>
              <a:cxnLst>
                <a:cxn ang="0">
                  <a:pos x="9" y="78"/>
                </a:cxn>
                <a:cxn ang="0">
                  <a:pos x="0" y="40"/>
                </a:cxn>
                <a:cxn ang="0">
                  <a:pos x="156" y="0"/>
                </a:cxn>
                <a:cxn ang="0">
                  <a:pos x="165" y="36"/>
                </a:cxn>
                <a:cxn ang="0">
                  <a:pos x="92" y="114"/>
                </a:cxn>
                <a:cxn ang="0">
                  <a:pos x="179" y="92"/>
                </a:cxn>
                <a:cxn ang="0">
                  <a:pos x="189" y="133"/>
                </a:cxn>
                <a:cxn ang="0">
                  <a:pos x="33" y="170"/>
                </a:cxn>
                <a:cxn ang="0">
                  <a:pos x="23" y="137"/>
                </a:cxn>
                <a:cxn ang="0">
                  <a:pos x="97" y="57"/>
                </a:cxn>
                <a:cxn ang="0">
                  <a:pos x="9" y="78"/>
                </a:cxn>
              </a:cxnLst>
              <a:rect l="0" t="0" r="r" b="b"/>
              <a:pathLst>
                <a:path w="189" h="170">
                  <a:moveTo>
                    <a:pt x="9" y="78"/>
                  </a:moveTo>
                  <a:lnTo>
                    <a:pt x="0" y="40"/>
                  </a:lnTo>
                  <a:lnTo>
                    <a:pt x="156" y="0"/>
                  </a:lnTo>
                  <a:lnTo>
                    <a:pt x="165" y="36"/>
                  </a:lnTo>
                  <a:lnTo>
                    <a:pt x="92" y="114"/>
                  </a:lnTo>
                  <a:lnTo>
                    <a:pt x="179" y="92"/>
                  </a:lnTo>
                  <a:lnTo>
                    <a:pt x="189" y="133"/>
                  </a:lnTo>
                  <a:lnTo>
                    <a:pt x="33" y="170"/>
                  </a:lnTo>
                  <a:lnTo>
                    <a:pt x="23" y="137"/>
                  </a:lnTo>
                  <a:lnTo>
                    <a:pt x="97" y="57"/>
                  </a:lnTo>
                  <a:lnTo>
                    <a:pt x="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763ADFE-91B8-4AE3-8E1D-D9F6211DD93C}"/>
              </a:ext>
            </a:extLst>
          </p:cNvPr>
          <p:cNvGrpSpPr>
            <a:grpSpLocks noChangeAspect="1"/>
          </p:cNvGrpSpPr>
          <p:nvPr/>
        </p:nvGrpSpPr>
        <p:grpSpPr>
          <a:xfrm>
            <a:off x="3223586" y="4982433"/>
            <a:ext cx="791662" cy="900000"/>
            <a:chOff x="7207444" y="5248489"/>
            <a:chExt cx="894475" cy="1016883"/>
          </a:xfrm>
          <a:solidFill>
            <a:srgbClr val="2E469D"/>
          </a:solidFill>
        </p:grpSpPr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22DC2CC8-FF67-4896-9A77-6226FBD3A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7869" y="5638666"/>
              <a:ext cx="533625" cy="358300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351" y="53"/>
                </a:cxn>
                <a:cxn ang="0">
                  <a:pos x="354" y="56"/>
                </a:cxn>
                <a:cxn ang="0">
                  <a:pos x="351" y="60"/>
                </a:cxn>
                <a:cxn ang="0">
                  <a:pos x="282" y="90"/>
                </a:cxn>
                <a:cxn ang="0">
                  <a:pos x="301" y="104"/>
                </a:cxn>
                <a:cxn ang="0">
                  <a:pos x="313" y="156"/>
                </a:cxn>
                <a:cxn ang="0">
                  <a:pos x="322" y="167"/>
                </a:cxn>
                <a:cxn ang="0">
                  <a:pos x="321" y="173"/>
                </a:cxn>
                <a:cxn ang="0">
                  <a:pos x="345" y="232"/>
                </a:cxn>
                <a:cxn ang="0">
                  <a:pos x="313" y="238"/>
                </a:cxn>
                <a:cxn ang="0">
                  <a:pos x="308" y="178"/>
                </a:cxn>
                <a:cxn ang="0">
                  <a:pos x="300" y="166"/>
                </a:cxn>
                <a:cxn ang="0">
                  <a:pos x="304" y="158"/>
                </a:cxn>
                <a:cxn ang="0">
                  <a:pos x="292" y="108"/>
                </a:cxn>
                <a:cxn ang="0">
                  <a:pos x="268" y="94"/>
                </a:cxn>
                <a:cxn ang="0">
                  <a:pos x="174" y="60"/>
                </a:cxn>
                <a:cxn ang="0">
                  <a:pos x="172" y="58"/>
                </a:cxn>
                <a:cxn ang="0">
                  <a:pos x="175" y="65"/>
                </a:cxn>
                <a:cxn ang="0">
                  <a:pos x="258" y="100"/>
                </a:cxn>
                <a:cxn ang="0">
                  <a:pos x="179" y="136"/>
                </a:cxn>
                <a:cxn ang="0">
                  <a:pos x="175" y="136"/>
                </a:cxn>
                <a:cxn ang="0">
                  <a:pos x="2" y="60"/>
                </a:cxn>
                <a:cxn ang="0">
                  <a:pos x="0" y="56"/>
                </a:cxn>
                <a:cxn ang="0">
                  <a:pos x="2" y="53"/>
                </a:cxn>
                <a:cxn ang="0">
                  <a:pos x="176" y="0"/>
                </a:cxn>
                <a:cxn ang="0">
                  <a:pos x="178" y="0"/>
                </a:cxn>
                <a:cxn ang="0">
                  <a:pos x="75" y="104"/>
                </a:cxn>
                <a:cxn ang="0">
                  <a:pos x="71" y="179"/>
                </a:cxn>
                <a:cxn ang="0">
                  <a:pos x="71" y="181"/>
                </a:cxn>
                <a:cxn ang="0">
                  <a:pos x="74" y="181"/>
                </a:cxn>
                <a:cxn ang="0">
                  <a:pos x="175" y="228"/>
                </a:cxn>
                <a:cxn ang="0">
                  <a:pos x="178" y="228"/>
                </a:cxn>
                <a:cxn ang="0">
                  <a:pos x="280" y="181"/>
                </a:cxn>
                <a:cxn ang="0">
                  <a:pos x="282" y="181"/>
                </a:cxn>
                <a:cxn ang="0">
                  <a:pos x="282" y="179"/>
                </a:cxn>
                <a:cxn ang="0">
                  <a:pos x="277" y="106"/>
                </a:cxn>
                <a:cxn ang="0">
                  <a:pos x="184" y="146"/>
                </a:cxn>
                <a:cxn ang="0">
                  <a:pos x="170" y="146"/>
                </a:cxn>
                <a:cxn ang="0">
                  <a:pos x="75" y="104"/>
                </a:cxn>
              </a:cxnLst>
              <a:rect l="0" t="0" r="r" b="b"/>
              <a:pathLst>
                <a:path w="354" h="238">
                  <a:moveTo>
                    <a:pt x="178" y="0"/>
                  </a:moveTo>
                  <a:cubicBezTo>
                    <a:pt x="351" y="53"/>
                    <a:pt x="351" y="53"/>
                    <a:pt x="351" y="53"/>
                  </a:cubicBezTo>
                  <a:cubicBezTo>
                    <a:pt x="353" y="53"/>
                    <a:pt x="354" y="54"/>
                    <a:pt x="354" y="56"/>
                  </a:cubicBezTo>
                  <a:cubicBezTo>
                    <a:pt x="354" y="58"/>
                    <a:pt x="354" y="60"/>
                    <a:pt x="351" y="60"/>
                  </a:cubicBezTo>
                  <a:cubicBezTo>
                    <a:pt x="282" y="90"/>
                    <a:pt x="282" y="90"/>
                    <a:pt x="282" y="90"/>
                  </a:cubicBezTo>
                  <a:cubicBezTo>
                    <a:pt x="292" y="95"/>
                    <a:pt x="296" y="94"/>
                    <a:pt x="301" y="104"/>
                  </a:cubicBezTo>
                  <a:cubicBezTo>
                    <a:pt x="305" y="114"/>
                    <a:pt x="309" y="133"/>
                    <a:pt x="313" y="156"/>
                  </a:cubicBezTo>
                  <a:cubicBezTo>
                    <a:pt x="320" y="157"/>
                    <a:pt x="322" y="165"/>
                    <a:pt x="322" y="167"/>
                  </a:cubicBezTo>
                  <a:cubicBezTo>
                    <a:pt x="322" y="171"/>
                    <a:pt x="322" y="171"/>
                    <a:pt x="321" y="173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13" y="238"/>
                    <a:pt x="313" y="238"/>
                    <a:pt x="313" y="238"/>
                  </a:cubicBezTo>
                  <a:cubicBezTo>
                    <a:pt x="308" y="178"/>
                    <a:pt x="308" y="178"/>
                    <a:pt x="308" y="178"/>
                  </a:cubicBezTo>
                  <a:cubicBezTo>
                    <a:pt x="302" y="177"/>
                    <a:pt x="298" y="170"/>
                    <a:pt x="300" y="166"/>
                  </a:cubicBezTo>
                  <a:cubicBezTo>
                    <a:pt x="300" y="162"/>
                    <a:pt x="301" y="160"/>
                    <a:pt x="304" y="158"/>
                  </a:cubicBezTo>
                  <a:cubicBezTo>
                    <a:pt x="300" y="136"/>
                    <a:pt x="296" y="116"/>
                    <a:pt x="292" y="108"/>
                  </a:cubicBezTo>
                  <a:cubicBezTo>
                    <a:pt x="289" y="100"/>
                    <a:pt x="277" y="96"/>
                    <a:pt x="268" y="94"/>
                  </a:cubicBezTo>
                  <a:cubicBezTo>
                    <a:pt x="236" y="81"/>
                    <a:pt x="205" y="70"/>
                    <a:pt x="174" y="60"/>
                  </a:cubicBezTo>
                  <a:cubicBezTo>
                    <a:pt x="172" y="60"/>
                    <a:pt x="172" y="60"/>
                    <a:pt x="172" y="58"/>
                  </a:cubicBezTo>
                  <a:cubicBezTo>
                    <a:pt x="171" y="61"/>
                    <a:pt x="172" y="64"/>
                    <a:pt x="175" y="65"/>
                  </a:cubicBezTo>
                  <a:cubicBezTo>
                    <a:pt x="199" y="74"/>
                    <a:pt x="225" y="85"/>
                    <a:pt x="258" y="100"/>
                  </a:cubicBezTo>
                  <a:cubicBezTo>
                    <a:pt x="179" y="136"/>
                    <a:pt x="179" y="136"/>
                    <a:pt x="179" y="136"/>
                  </a:cubicBezTo>
                  <a:cubicBezTo>
                    <a:pt x="178" y="136"/>
                    <a:pt x="176" y="136"/>
                    <a:pt x="175" y="136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8"/>
                    <a:pt x="0" y="56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75" y="104"/>
                  </a:moveTo>
                  <a:cubicBezTo>
                    <a:pt x="71" y="179"/>
                    <a:pt x="71" y="179"/>
                    <a:pt x="71" y="179"/>
                  </a:cubicBezTo>
                  <a:cubicBezTo>
                    <a:pt x="71" y="181"/>
                    <a:pt x="71" y="181"/>
                    <a:pt x="71" y="181"/>
                  </a:cubicBezTo>
                  <a:cubicBezTo>
                    <a:pt x="73" y="181"/>
                    <a:pt x="73" y="181"/>
                    <a:pt x="74" y="181"/>
                  </a:cubicBezTo>
                  <a:cubicBezTo>
                    <a:pt x="109" y="173"/>
                    <a:pt x="147" y="190"/>
                    <a:pt x="175" y="228"/>
                  </a:cubicBezTo>
                  <a:cubicBezTo>
                    <a:pt x="176" y="229"/>
                    <a:pt x="178" y="229"/>
                    <a:pt x="178" y="228"/>
                  </a:cubicBezTo>
                  <a:cubicBezTo>
                    <a:pt x="205" y="190"/>
                    <a:pt x="245" y="173"/>
                    <a:pt x="280" y="181"/>
                  </a:cubicBezTo>
                  <a:cubicBezTo>
                    <a:pt x="281" y="181"/>
                    <a:pt x="281" y="181"/>
                    <a:pt x="282" y="181"/>
                  </a:cubicBezTo>
                  <a:cubicBezTo>
                    <a:pt x="282" y="179"/>
                    <a:pt x="282" y="179"/>
                    <a:pt x="282" y="179"/>
                  </a:cubicBezTo>
                  <a:cubicBezTo>
                    <a:pt x="277" y="106"/>
                    <a:pt x="277" y="106"/>
                    <a:pt x="277" y="10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79" y="148"/>
                    <a:pt x="174" y="148"/>
                    <a:pt x="170" y="146"/>
                  </a:cubicBezTo>
                  <a:cubicBezTo>
                    <a:pt x="75" y="104"/>
                    <a:pt x="75" y="104"/>
                    <a:pt x="75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104">
              <a:extLst>
                <a:ext uri="{FF2B5EF4-FFF2-40B4-BE49-F238E27FC236}">
                  <a16:creationId xmlns:a16="http://schemas.microsoft.com/office/drawing/2014/main" id="{7F41BE32-3348-4D6C-981B-5C4EC81A1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211" y="5343483"/>
              <a:ext cx="109658" cy="11539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3" y="20"/>
                </a:cxn>
                <a:cxn ang="0">
                  <a:pos x="39" y="54"/>
                </a:cxn>
                <a:cxn ang="0">
                  <a:pos x="45" y="59"/>
                </a:cxn>
                <a:cxn ang="0">
                  <a:pos x="52" y="58"/>
                </a:cxn>
                <a:cxn ang="0">
                  <a:pos x="55" y="52"/>
                </a:cxn>
                <a:cxn ang="0">
                  <a:pos x="52" y="43"/>
                </a:cxn>
                <a:cxn ang="0">
                  <a:pos x="26" y="10"/>
                </a:cxn>
                <a:cxn ang="0">
                  <a:pos x="40" y="0"/>
                </a:cxn>
                <a:cxn ang="0">
                  <a:pos x="65" y="34"/>
                </a:cxn>
                <a:cxn ang="0">
                  <a:pos x="72" y="53"/>
                </a:cxn>
                <a:cxn ang="0">
                  <a:pos x="62" y="70"/>
                </a:cxn>
                <a:cxn ang="0">
                  <a:pos x="43" y="76"/>
                </a:cxn>
                <a:cxn ang="0">
                  <a:pos x="26" y="64"/>
                </a:cxn>
                <a:cxn ang="0">
                  <a:pos x="0" y="30"/>
                </a:cxn>
              </a:cxnLst>
              <a:rect l="0" t="0" r="r" b="b"/>
              <a:pathLst>
                <a:path w="73" h="77">
                  <a:moveTo>
                    <a:pt x="0" y="3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1" y="57"/>
                    <a:pt x="43" y="59"/>
                    <a:pt x="45" y="59"/>
                  </a:cubicBezTo>
                  <a:cubicBezTo>
                    <a:pt x="48" y="60"/>
                    <a:pt x="50" y="60"/>
                    <a:pt x="52" y="58"/>
                  </a:cubicBezTo>
                  <a:cubicBezTo>
                    <a:pt x="54" y="56"/>
                    <a:pt x="55" y="54"/>
                    <a:pt x="55" y="52"/>
                  </a:cubicBezTo>
                  <a:cubicBezTo>
                    <a:pt x="55" y="49"/>
                    <a:pt x="54" y="46"/>
                    <a:pt x="52" y="4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70" y="40"/>
                    <a:pt x="73" y="47"/>
                    <a:pt x="72" y="53"/>
                  </a:cubicBezTo>
                  <a:cubicBezTo>
                    <a:pt x="71" y="60"/>
                    <a:pt x="68" y="66"/>
                    <a:pt x="62" y="70"/>
                  </a:cubicBezTo>
                  <a:cubicBezTo>
                    <a:pt x="55" y="75"/>
                    <a:pt x="49" y="77"/>
                    <a:pt x="43" y="76"/>
                  </a:cubicBezTo>
                  <a:cubicBezTo>
                    <a:pt x="37" y="75"/>
                    <a:pt x="31" y="71"/>
                    <a:pt x="26" y="64"/>
                  </a:cubicBezTo>
                  <a:lnTo>
                    <a:pt x="0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105">
              <a:extLst>
                <a:ext uri="{FF2B5EF4-FFF2-40B4-BE49-F238E27FC236}">
                  <a16:creationId xmlns:a16="http://schemas.microsoft.com/office/drawing/2014/main" id="{92E8BE2E-AD95-4446-A327-5E5F43C8B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279" y="5287379"/>
              <a:ext cx="121771" cy="131334"/>
            </a:xfrm>
            <a:custGeom>
              <a:avLst/>
              <a:gdLst/>
              <a:ahLst/>
              <a:cxnLst>
                <a:cxn ang="0">
                  <a:pos x="106" y="187"/>
                </a:cxn>
                <a:cxn ang="0">
                  <a:pos x="71" y="206"/>
                </a:cxn>
                <a:cxn ang="0">
                  <a:pos x="0" y="59"/>
                </a:cxn>
                <a:cxn ang="0">
                  <a:pos x="33" y="45"/>
                </a:cxn>
                <a:cxn ang="0">
                  <a:pos x="125" y="99"/>
                </a:cxn>
                <a:cxn ang="0">
                  <a:pos x="85" y="19"/>
                </a:cxn>
                <a:cxn ang="0">
                  <a:pos x="120" y="0"/>
                </a:cxn>
                <a:cxn ang="0">
                  <a:pos x="191" y="144"/>
                </a:cxn>
                <a:cxn ang="0">
                  <a:pos x="160" y="161"/>
                </a:cxn>
                <a:cxn ang="0">
                  <a:pos x="68" y="106"/>
                </a:cxn>
                <a:cxn ang="0">
                  <a:pos x="106" y="187"/>
                </a:cxn>
              </a:cxnLst>
              <a:rect l="0" t="0" r="r" b="b"/>
              <a:pathLst>
                <a:path w="191" h="206">
                  <a:moveTo>
                    <a:pt x="106" y="187"/>
                  </a:moveTo>
                  <a:lnTo>
                    <a:pt x="71" y="206"/>
                  </a:lnTo>
                  <a:lnTo>
                    <a:pt x="0" y="59"/>
                  </a:lnTo>
                  <a:lnTo>
                    <a:pt x="33" y="45"/>
                  </a:lnTo>
                  <a:lnTo>
                    <a:pt x="125" y="99"/>
                  </a:lnTo>
                  <a:lnTo>
                    <a:pt x="85" y="19"/>
                  </a:lnTo>
                  <a:lnTo>
                    <a:pt x="120" y="0"/>
                  </a:lnTo>
                  <a:lnTo>
                    <a:pt x="191" y="144"/>
                  </a:lnTo>
                  <a:lnTo>
                    <a:pt x="160" y="161"/>
                  </a:lnTo>
                  <a:lnTo>
                    <a:pt x="68" y="106"/>
                  </a:lnTo>
                  <a:lnTo>
                    <a:pt x="106" y="1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106">
              <a:extLst>
                <a:ext uri="{FF2B5EF4-FFF2-40B4-BE49-F238E27FC236}">
                  <a16:creationId xmlns:a16="http://schemas.microsoft.com/office/drawing/2014/main" id="{85FCFCE6-188F-4759-B447-F1C247F64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199" y="5272078"/>
              <a:ext cx="55467" cy="105832"/>
            </a:xfrm>
            <a:custGeom>
              <a:avLst/>
              <a:gdLst/>
              <a:ahLst/>
              <a:cxnLst>
                <a:cxn ang="0">
                  <a:pos x="87" y="154"/>
                </a:cxn>
                <a:cxn ang="0">
                  <a:pos x="49" y="166"/>
                </a:cxn>
                <a:cxn ang="0">
                  <a:pos x="0" y="12"/>
                </a:cxn>
                <a:cxn ang="0">
                  <a:pos x="37" y="0"/>
                </a:cxn>
                <a:cxn ang="0">
                  <a:pos x="87" y="154"/>
                </a:cxn>
              </a:cxnLst>
              <a:rect l="0" t="0" r="r" b="b"/>
              <a:pathLst>
                <a:path w="87" h="166">
                  <a:moveTo>
                    <a:pt x="87" y="154"/>
                  </a:moveTo>
                  <a:lnTo>
                    <a:pt x="49" y="166"/>
                  </a:lnTo>
                  <a:lnTo>
                    <a:pt x="0" y="12"/>
                  </a:lnTo>
                  <a:lnTo>
                    <a:pt x="37" y="0"/>
                  </a:lnTo>
                  <a:lnTo>
                    <a:pt x="87" y="1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107">
              <a:extLst>
                <a:ext uri="{FF2B5EF4-FFF2-40B4-BE49-F238E27FC236}">
                  <a16:creationId xmlns:a16="http://schemas.microsoft.com/office/drawing/2014/main" id="{BFDA1974-A8DA-4061-B546-08571587D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814" y="5249764"/>
              <a:ext cx="88619" cy="111570"/>
            </a:xfrm>
            <a:custGeom>
              <a:avLst/>
              <a:gdLst/>
              <a:ahLst/>
              <a:cxnLst>
                <a:cxn ang="0">
                  <a:pos x="120" y="168"/>
                </a:cxn>
                <a:cxn ang="0">
                  <a:pos x="78" y="175"/>
                </a:cxn>
                <a:cxn ang="0">
                  <a:pos x="0" y="26"/>
                </a:cxn>
                <a:cxn ang="0">
                  <a:pos x="40" y="19"/>
                </a:cxn>
                <a:cxn ang="0">
                  <a:pos x="89" y="118"/>
                </a:cxn>
                <a:cxn ang="0">
                  <a:pos x="99" y="7"/>
                </a:cxn>
                <a:cxn ang="0">
                  <a:pos x="139" y="0"/>
                </a:cxn>
                <a:cxn ang="0">
                  <a:pos x="120" y="168"/>
                </a:cxn>
              </a:cxnLst>
              <a:rect l="0" t="0" r="r" b="b"/>
              <a:pathLst>
                <a:path w="139" h="175">
                  <a:moveTo>
                    <a:pt x="120" y="168"/>
                  </a:moveTo>
                  <a:lnTo>
                    <a:pt x="78" y="175"/>
                  </a:lnTo>
                  <a:lnTo>
                    <a:pt x="0" y="26"/>
                  </a:lnTo>
                  <a:lnTo>
                    <a:pt x="40" y="19"/>
                  </a:lnTo>
                  <a:lnTo>
                    <a:pt x="89" y="118"/>
                  </a:lnTo>
                  <a:lnTo>
                    <a:pt x="99" y="7"/>
                  </a:lnTo>
                  <a:lnTo>
                    <a:pt x="139" y="0"/>
                  </a:lnTo>
                  <a:lnTo>
                    <a:pt x="12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108">
              <a:extLst>
                <a:ext uri="{FF2B5EF4-FFF2-40B4-BE49-F238E27FC236}">
                  <a16:creationId xmlns:a16="http://schemas.microsoft.com/office/drawing/2014/main" id="{B673C262-5A3A-43AB-993F-AE6BD36C3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284" y="5248489"/>
              <a:ext cx="59292" cy="103920"/>
            </a:xfrm>
            <a:custGeom>
              <a:avLst/>
              <a:gdLst/>
              <a:ahLst/>
              <a:cxnLst>
                <a:cxn ang="0">
                  <a:pos x="93" y="160"/>
                </a:cxn>
                <a:cxn ang="0">
                  <a:pos x="5" y="163"/>
                </a:cxn>
                <a:cxn ang="0">
                  <a:pos x="0" y="2"/>
                </a:cxn>
                <a:cxn ang="0">
                  <a:pos x="88" y="0"/>
                </a:cxn>
                <a:cxn ang="0">
                  <a:pos x="88" y="35"/>
                </a:cxn>
                <a:cxn ang="0">
                  <a:pos x="41" y="35"/>
                </a:cxn>
                <a:cxn ang="0">
                  <a:pos x="41" y="61"/>
                </a:cxn>
                <a:cxn ang="0">
                  <a:pos x="90" y="61"/>
                </a:cxn>
                <a:cxn ang="0">
                  <a:pos x="90" y="97"/>
                </a:cxn>
                <a:cxn ang="0">
                  <a:pos x="43" y="97"/>
                </a:cxn>
                <a:cxn ang="0">
                  <a:pos x="43" y="125"/>
                </a:cxn>
                <a:cxn ang="0">
                  <a:pos x="90" y="125"/>
                </a:cxn>
                <a:cxn ang="0">
                  <a:pos x="93" y="160"/>
                </a:cxn>
              </a:cxnLst>
              <a:rect l="0" t="0" r="r" b="b"/>
              <a:pathLst>
                <a:path w="93" h="163">
                  <a:moveTo>
                    <a:pt x="93" y="160"/>
                  </a:moveTo>
                  <a:lnTo>
                    <a:pt x="5" y="163"/>
                  </a:lnTo>
                  <a:lnTo>
                    <a:pt x="0" y="2"/>
                  </a:lnTo>
                  <a:lnTo>
                    <a:pt x="88" y="0"/>
                  </a:lnTo>
                  <a:lnTo>
                    <a:pt x="88" y="35"/>
                  </a:lnTo>
                  <a:lnTo>
                    <a:pt x="41" y="35"/>
                  </a:lnTo>
                  <a:lnTo>
                    <a:pt x="41" y="61"/>
                  </a:lnTo>
                  <a:lnTo>
                    <a:pt x="90" y="61"/>
                  </a:lnTo>
                  <a:lnTo>
                    <a:pt x="90" y="97"/>
                  </a:lnTo>
                  <a:lnTo>
                    <a:pt x="43" y="97"/>
                  </a:lnTo>
                  <a:lnTo>
                    <a:pt x="43" y="125"/>
                  </a:lnTo>
                  <a:lnTo>
                    <a:pt x="90" y="125"/>
                  </a:lnTo>
                  <a:lnTo>
                    <a:pt x="93" y="1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109">
              <a:extLst>
                <a:ext uri="{FF2B5EF4-FFF2-40B4-BE49-F238E27FC236}">
                  <a16:creationId xmlns:a16="http://schemas.microsoft.com/office/drawing/2014/main" id="{92C11A89-22C0-48DD-AF39-D525AA2FF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3052" y="5248489"/>
              <a:ext cx="82881" cy="112846"/>
            </a:xfrm>
            <a:custGeom>
              <a:avLst/>
              <a:gdLst/>
              <a:ahLst/>
              <a:cxnLst>
                <a:cxn ang="0">
                  <a:pos x="16" y="70"/>
                </a:cxn>
                <a:cxn ang="0">
                  <a:pos x="0" y="68"/>
                </a:cxn>
                <a:cxn ang="0">
                  <a:pos x="9" y="0"/>
                </a:cxn>
                <a:cxn ang="0">
                  <a:pos x="31" y="3"/>
                </a:cxn>
                <a:cxn ang="0">
                  <a:pos x="42" y="6"/>
                </a:cxn>
                <a:cxn ang="0">
                  <a:pos x="48" y="9"/>
                </a:cxn>
                <a:cxn ang="0">
                  <a:pos x="54" y="18"/>
                </a:cxn>
                <a:cxn ang="0">
                  <a:pos x="55" y="30"/>
                </a:cxn>
                <a:cxn ang="0">
                  <a:pos x="49" y="43"/>
                </a:cxn>
                <a:cxn ang="0">
                  <a:pos x="36" y="49"/>
                </a:cxn>
                <a:cxn ang="0">
                  <a:pos x="50" y="75"/>
                </a:cxn>
                <a:cxn ang="0">
                  <a:pos x="29" y="72"/>
                </a:cxn>
                <a:cxn ang="0">
                  <a:pos x="19" y="48"/>
                </a:cxn>
                <a:cxn ang="0">
                  <a:pos x="16" y="70"/>
                </a:cxn>
                <a:cxn ang="0">
                  <a:pos x="21" y="34"/>
                </a:cxn>
                <a:cxn ang="0">
                  <a:pos x="24" y="34"/>
                </a:cxn>
                <a:cxn ang="0">
                  <a:pos x="34" y="34"/>
                </a:cxn>
                <a:cxn ang="0">
                  <a:pos x="38" y="28"/>
                </a:cxn>
                <a:cxn ang="0">
                  <a:pos x="36" y="21"/>
                </a:cxn>
                <a:cxn ang="0">
                  <a:pos x="28" y="18"/>
                </a:cxn>
                <a:cxn ang="0">
                  <a:pos x="23" y="18"/>
                </a:cxn>
                <a:cxn ang="0">
                  <a:pos x="21" y="34"/>
                </a:cxn>
              </a:cxnLst>
              <a:rect l="0" t="0" r="r" b="b"/>
              <a:pathLst>
                <a:path w="55" h="75">
                  <a:moveTo>
                    <a:pt x="16" y="7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6" y="4"/>
                    <a:pt x="39" y="5"/>
                    <a:pt x="42" y="6"/>
                  </a:cubicBezTo>
                  <a:cubicBezTo>
                    <a:pt x="44" y="7"/>
                    <a:pt x="46" y="8"/>
                    <a:pt x="48" y="9"/>
                  </a:cubicBezTo>
                  <a:cubicBezTo>
                    <a:pt x="51" y="12"/>
                    <a:pt x="53" y="15"/>
                    <a:pt x="54" y="18"/>
                  </a:cubicBezTo>
                  <a:cubicBezTo>
                    <a:pt x="55" y="22"/>
                    <a:pt x="55" y="25"/>
                    <a:pt x="55" y="30"/>
                  </a:cubicBezTo>
                  <a:cubicBezTo>
                    <a:pt x="54" y="35"/>
                    <a:pt x="52" y="40"/>
                    <a:pt x="49" y="43"/>
                  </a:cubicBezTo>
                  <a:cubicBezTo>
                    <a:pt x="45" y="47"/>
                    <a:pt x="41" y="49"/>
                    <a:pt x="36" y="49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19" y="48"/>
                    <a:pt x="19" y="48"/>
                    <a:pt x="19" y="48"/>
                  </a:cubicBezTo>
                  <a:lnTo>
                    <a:pt x="16" y="70"/>
                  </a:lnTo>
                  <a:close/>
                  <a:moveTo>
                    <a:pt x="21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9" y="35"/>
                    <a:pt x="32" y="35"/>
                    <a:pt x="34" y="34"/>
                  </a:cubicBezTo>
                  <a:cubicBezTo>
                    <a:pt x="36" y="33"/>
                    <a:pt x="37" y="31"/>
                    <a:pt x="38" y="28"/>
                  </a:cubicBezTo>
                  <a:cubicBezTo>
                    <a:pt x="38" y="25"/>
                    <a:pt x="38" y="23"/>
                    <a:pt x="36" y="21"/>
                  </a:cubicBezTo>
                  <a:cubicBezTo>
                    <a:pt x="34" y="20"/>
                    <a:pt x="32" y="19"/>
                    <a:pt x="28" y="18"/>
                  </a:cubicBezTo>
                  <a:cubicBezTo>
                    <a:pt x="23" y="18"/>
                    <a:pt x="23" y="18"/>
                    <a:pt x="23" y="18"/>
                  </a:cubicBezTo>
                  <a:lnTo>
                    <a:pt x="2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110">
              <a:extLst>
                <a:ext uri="{FF2B5EF4-FFF2-40B4-BE49-F238E27FC236}">
                  <a16:creationId xmlns:a16="http://schemas.microsoft.com/office/drawing/2014/main" id="{650CAE1C-1B07-4DAA-AA84-997F0B58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7845" y="5269528"/>
              <a:ext cx="82881" cy="108383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17" y="45"/>
                </a:cxn>
                <a:cxn ang="0">
                  <a:pos x="17" y="46"/>
                </a:cxn>
                <a:cxn ang="0">
                  <a:pos x="17" y="52"/>
                </a:cxn>
                <a:cxn ang="0">
                  <a:pos x="21" y="55"/>
                </a:cxn>
                <a:cxn ang="0">
                  <a:pos x="26" y="55"/>
                </a:cxn>
                <a:cxn ang="0">
                  <a:pos x="29" y="52"/>
                </a:cxn>
                <a:cxn ang="0">
                  <a:pos x="23" y="41"/>
                </a:cxn>
                <a:cxn ang="0">
                  <a:pos x="20" y="39"/>
                </a:cxn>
                <a:cxn ang="0">
                  <a:pos x="11" y="27"/>
                </a:cxn>
                <a:cxn ang="0">
                  <a:pos x="11" y="15"/>
                </a:cxn>
                <a:cxn ang="0">
                  <a:pos x="22" y="3"/>
                </a:cxn>
                <a:cxn ang="0">
                  <a:pos x="40" y="2"/>
                </a:cxn>
                <a:cxn ang="0">
                  <a:pos x="52" y="12"/>
                </a:cxn>
                <a:cxn ang="0">
                  <a:pos x="53" y="28"/>
                </a:cxn>
                <a:cxn ang="0">
                  <a:pos x="53" y="29"/>
                </a:cxn>
                <a:cxn ang="0">
                  <a:pos x="38" y="24"/>
                </a:cxn>
                <a:cxn ang="0">
                  <a:pos x="38" y="19"/>
                </a:cxn>
                <a:cxn ang="0">
                  <a:pos x="34" y="16"/>
                </a:cxn>
                <a:cxn ang="0">
                  <a:pos x="30" y="16"/>
                </a:cxn>
                <a:cxn ang="0">
                  <a:pos x="28" y="19"/>
                </a:cxn>
                <a:cxn ang="0">
                  <a:pos x="34" y="30"/>
                </a:cxn>
                <a:cxn ang="0">
                  <a:pos x="38" y="33"/>
                </a:cxn>
                <a:cxn ang="0">
                  <a:pos x="45" y="45"/>
                </a:cxn>
                <a:cxn ang="0">
                  <a:pos x="45" y="56"/>
                </a:cxn>
                <a:cxn ang="0">
                  <a:pos x="34" y="68"/>
                </a:cxn>
                <a:cxn ang="0">
                  <a:pos x="17" y="70"/>
                </a:cxn>
                <a:cxn ang="0">
                  <a:pos x="2" y="59"/>
                </a:cxn>
                <a:cxn ang="0">
                  <a:pos x="2" y="42"/>
                </a:cxn>
                <a:cxn ang="0">
                  <a:pos x="2" y="40"/>
                </a:cxn>
              </a:cxnLst>
              <a:rect l="0" t="0" r="r" b="b"/>
              <a:pathLst>
                <a:path w="55" h="72">
                  <a:moveTo>
                    <a:pt x="2" y="40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8"/>
                    <a:pt x="16" y="50"/>
                    <a:pt x="17" y="52"/>
                  </a:cubicBezTo>
                  <a:cubicBezTo>
                    <a:pt x="17" y="54"/>
                    <a:pt x="19" y="55"/>
                    <a:pt x="21" y="55"/>
                  </a:cubicBezTo>
                  <a:cubicBezTo>
                    <a:pt x="23" y="56"/>
                    <a:pt x="24" y="56"/>
                    <a:pt x="26" y="55"/>
                  </a:cubicBezTo>
                  <a:cubicBezTo>
                    <a:pt x="27" y="55"/>
                    <a:pt x="28" y="54"/>
                    <a:pt x="29" y="52"/>
                  </a:cubicBezTo>
                  <a:cubicBezTo>
                    <a:pt x="30" y="49"/>
                    <a:pt x="28" y="45"/>
                    <a:pt x="23" y="41"/>
                  </a:cubicBezTo>
                  <a:cubicBezTo>
                    <a:pt x="22" y="40"/>
                    <a:pt x="21" y="39"/>
                    <a:pt x="20" y="39"/>
                  </a:cubicBezTo>
                  <a:cubicBezTo>
                    <a:pt x="16" y="35"/>
                    <a:pt x="13" y="31"/>
                    <a:pt x="11" y="27"/>
                  </a:cubicBezTo>
                  <a:cubicBezTo>
                    <a:pt x="10" y="23"/>
                    <a:pt x="10" y="19"/>
                    <a:pt x="11" y="15"/>
                  </a:cubicBezTo>
                  <a:cubicBezTo>
                    <a:pt x="13" y="10"/>
                    <a:pt x="16" y="5"/>
                    <a:pt x="22" y="3"/>
                  </a:cubicBezTo>
                  <a:cubicBezTo>
                    <a:pt x="27" y="0"/>
                    <a:pt x="33" y="0"/>
                    <a:pt x="40" y="2"/>
                  </a:cubicBezTo>
                  <a:cubicBezTo>
                    <a:pt x="45" y="4"/>
                    <a:pt x="50" y="7"/>
                    <a:pt x="52" y="12"/>
                  </a:cubicBezTo>
                  <a:cubicBezTo>
                    <a:pt x="55" y="17"/>
                    <a:pt x="55" y="22"/>
                    <a:pt x="53" y="28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2"/>
                    <a:pt x="39" y="20"/>
                    <a:pt x="38" y="19"/>
                  </a:cubicBezTo>
                  <a:cubicBezTo>
                    <a:pt x="38" y="18"/>
                    <a:pt x="36" y="17"/>
                    <a:pt x="34" y="16"/>
                  </a:cubicBezTo>
                  <a:cubicBezTo>
                    <a:pt x="33" y="15"/>
                    <a:pt x="32" y="16"/>
                    <a:pt x="30" y="16"/>
                  </a:cubicBezTo>
                  <a:cubicBezTo>
                    <a:pt x="29" y="17"/>
                    <a:pt x="28" y="18"/>
                    <a:pt x="28" y="19"/>
                  </a:cubicBezTo>
                  <a:cubicBezTo>
                    <a:pt x="27" y="22"/>
                    <a:pt x="29" y="25"/>
                    <a:pt x="34" y="30"/>
                  </a:cubicBezTo>
                  <a:cubicBezTo>
                    <a:pt x="35" y="31"/>
                    <a:pt x="37" y="33"/>
                    <a:pt x="38" y="33"/>
                  </a:cubicBezTo>
                  <a:cubicBezTo>
                    <a:pt x="41" y="37"/>
                    <a:pt x="44" y="41"/>
                    <a:pt x="45" y="45"/>
                  </a:cubicBezTo>
                  <a:cubicBezTo>
                    <a:pt x="46" y="48"/>
                    <a:pt x="46" y="52"/>
                    <a:pt x="45" y="56"/>
                  </a:cubicBezTo>
                  <a:cubicBezTo>
                    <a:pt x="43" y="61"/>
                    <a:pt x="40" y="66"/>
                    <a:pt x="34" y="68"/>
                  </a:cubicBezTo>
                  <a:cubicBezTo>
                    <a:pt x="29" y="71"/>
                    <a:pt x="23" y="72"/>
                    <a:pt x="17" y="70"/>
                  </a:cubicBezTo>
                  <a:cubicBezTo>
                    <a:pt x="10" y="67"/>
                    <a:pt x="5" y="64"/>
                    <a:pt x="2" y="59"/>
                  </a:cubicBezTo>
                  <a:cubicBezTo>
                    <a:pt x="0" y="54"/>
                    <a:pt x="0" y="48"/>
                    <a:pt x="2" y="42"/>
                  </a:cubicBezTo>
                  <a:lnTo>
                    <a:pt x="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111">
              <a:extLst>
                <a:ext uri="{FF2B5EF4-FFF2-40B4-BE49-F238E27FC236}">
                  <a16:creationId xmlns:a16="http://schemas.microsoft.com/office/drawing/2014/main" id="{3B159AD6-220A-45EB-9B44-38BFD216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425" y="5293755"/>
              <a:ext cx="65030" cy="103920"/>
            </a:xfrm>
            <a:custGeom>
              <a:avLst/>
              <a:gdLst/>
              <a:ahLst/>
              <a:cxnLst>
                <a:cxn ang="0">
                  <a:pos x="35" y="163"/>
                </a:cxn>
                <a:cxn ang="0">
                  <a:pos x="0" y="146"/>
                </a:cxn>
                <a:cxn ang="0">
                  <a:pos x="66" y="0"/>
                </a:cxn>
                <a:cxn ang="0">
                  <a:pos x="102" y="16"/>
                </a:cxn>
                <a:cxn ang="0">
                  <a:pos x="35" y="163"/>
                </a:cxn>
              </a:cxnLst>
              <a:rect l="0" t="0" r="r" b="b"/>
              <a:pathLst>
                <a:path w="102" h="163">
                  <a:moveTo>
                    <a:pt x="35" y="163"/>
                  </a:moveTo>
                  <a:lnTo>
                    <a:pt x="0" y="146"/>
                  </a:lnTo>
                  <a:lnTo>
                    <a:pt x="66" y="0"/>
                  </a:lnTo>
                  <a:lnTo>
                    <a:pt x="102" y="16"/>
                  </a:lnTo>
                  <a:lnTo>
                    <a:pt x="35" y="1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112">
              <a:extLst>
                <a:ext uri="{FF2B5EF4-FFF2-40B4-BE49-F238E27FC236}">
                  <a16:creationId xmlns:a16="http://schemas.microsoft.com/office/drawing/2014/main" id="{8E025B95-BC4A-49D0-9E6C-7BB1DBD60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0690" y="5311606"/>
              <a:ext cx="90531" cy="111570"/>
            </a:xfrm>
            <a:custGeom>
              <a:avLst/>
              <a:gdLst/>
              <a:ahLst/>
              <a:cxnLst>
                <a:cxn ang="0">
                  <a:pos x="35" y="175"/>
                </a:cxn>
                <a:cxn ang="0">
                  <a:pos x="0" y="154"/>
                </a:cxn>
                <a:cxn ang="0">
                  <a:pos x="64" y="47"/>
                </a:cxn>
                <a:cxn ang="0">
                  <a:pos x="38" y="31"/>
                </a:cxn>
                <a:cxn ang="0">
                  <a:pos x="57" y="0"/>
                </a:cxn>
                <a:cxn ang="0">
                  <a:pos x="142" y="50"/>
                </a:cxn>
                <a:cxn ang="0">
                  <a:pos x="123" y="83"/>
                </a:cxn>
                <a:cxn ang="0">
                  <a:pos x="97" y="66"/>
                </a:cxn>
                <a:cxn ang="0">
                  <a:pos x="35" y="175"/>
                </a:cxn>
              </a:cxnLst>
              <a:rect l="0" t="0" r="r" b="b"/>
              <a:pathLst>
                <a:path w="142" h="175">
                  <a:moveTo>
                    <a:pt x="35" y="175"/>
                  </a:moveTo>
                  <a:lnTo>
                    <a:pt x="0" y="154"/>
                  </a:lnTo>
                  <a:lnTo>
                    <a:pt x="64" y="47"/>
                  </a:lnTo>
                  <a:lnTo>
                    <a:pt x="38" y="31"/>
                  </a:lnTo>
                  <a:lnTo>
                    <a:pt x="57" y="0"/>
                  </a:lnTo>
                  <a:lnTo>
                    <a:pt x="142" y="50"/>
                  </a:lnTo>
                  <a:lnTo>
                    <a:pt x="123" y="83"/>
                  </a:lnTo>
                  <a:lnTo>
                    <a:pt x="97" y="66"/>
                  </a:lnTo>
                  <a:lnTo>
                    <a:pt x="35" y="1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113">
              <a:extLst>
                <a:ext uri="{FF2B5EF4-FFF2-40B4-BE49-F238E27FC236}">
                  <a16:creationId xmlns:a16="http://schemas.microsoft.com/office/drawing/2014/main" id="{700822AD-994E-4A0D-A3F2-777DEFD1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882" y="5346033"/>
              <a:ext cx="107107" cy="114758"/>
            </a:xfrm>
            <a:custGeom>
              <a:avLst/>
              <a:gdLst/>
              <a:ahLst/>
              <a:cxnLst>
                <a:cxn ang="0">
                  <a:pos x="31" y="180"/>
                </a:cxn>
                <a:cxn ang="0">
                  <a:pos x="0" y="154"/>
                </a:cxn>
                <a:cxn ang="0">
                  <a:pos x="38" y="109"/>
                </a:cxn>
                <a:cxn ang="0">
                  <a:pos x="64" y="0"/>
                </a:cxn>
                <a:cxn ang="0">
                  <a:pos x="99" y="26"/>
                </a:cxn>
                <a:cxn ang="0">
                  <a:pos x="80" y="88"/>
                </a:cxn>
                <a:cxn ang="0">
                  <a:pos x="137" y="57"/>
                </a:cxn>
                <a:cxn ang="0">
                  <a:pos x="168" y="83"/>
                </a:cxn>
                <a:cxn ang="0">
                  <a:pos x="68" y="133"/>
                </a:cxn>
                <a:cxn ang="0">
                  <a:pos x="31" y="180"/>
                </a:cxn>
              </a:cxnLst>
              <a:rect l="0" t="0" r="r" b="b"/>
              <a:pathLst>
                <a:path w="168" h="180">
                  <a:moveTo>
                    <a:pt x="31" y="180"/>
                  </a:moveTo>
                  <a:lnTo>
                    <a:pt x="0" y="154"/>
                  </a:lnTo>
                  <a:lnTo>
                    <a:pt x="38" y="109"/>
                  </a:lnTo>
                  <a:lnTo>
                    <a:pt x="64" y="0"/>
                  </a:lnTo>
                  <a:lnTo>
                    <a:pt x="99" y="26"/>
                  </a:lnTo>
                  <a:lnTo>
                    <a:pt x="80" y="88"/>
                  </a:lnTo>
                  <a:lnTo>
                    <a:pt x="137" y="57"/>
                  </a:lnTo>
                  <a:lnTo>
                    <a:pt x="168" y="83"/>
                  </a:lnTo>
                  <a:lnTo>
                    <a:pt x="68" y="133"/>
                  </a:lnTo>
                  <a:lnTo>
                    <a:pt x="31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Freeform 114">
              <a:extLst>
                <a:ext uri="{FF2B5EF4-FFF2-40B4-BE49-F238E27FC236}">
                  <a16:creationId xmlns:a16="http://schemas.microsoft.com/office/drawing/2014/main" id="{03A2A7E4-5869-4D1D-9CB5-5D7E78A9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7444" y="5370260"/>
              <a:ext cx="894475" cy="895112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1"/>
                    <a:pt x="0" y="297"/>
                  </a:cubicBezTo>
                  <a:cubicBezTo>
                    <a:pt x="0" y="134"/>
                    <a:pt x="133" y="0"/>
                    <a:pt x="297" y="0"/>
                  </a:cubicBezTo>
                  <a:cubicBezTo>
                    <a:pt x="460" y="0"/>
                    <a:pt x="594" y="134"/>
                    <a:pt x="594" y="297"/>
                  </a:cubicBezTo>
                  <a:cubicBezTo>
                    <a:pt x="594" y="461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6"/>
                    <a:pt x="40" y="297"/>
                  </a:cubicBezTo>
                  <a:cubicBezTo>
                    <a:pt x="40" y="439"/>
                    <a:pt x="155" y="554"/>
                    <a:pt x="297" y="554"/>
                  </a:cubicBezTo>
                  <a:cubicBezTo>
                    <a:pt x="438" y="554"/>
                    <a:pt x="554" y="439"/>
                    <a:pt x="554" y="297"/>
                  </a:cubicBezTo>
                  <a:cubicBezTo>
                    <a:pt x="554" y="156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54CEFCC-9E19-4D20-9C21-DFEEF2F6872A}"/>
              </a:ext>
            </a:extLst>
          </p:cNvPr>
          <p:cNvGrpSpPr>
            <a:grpSpLocks noChangeAspect="1"/>
          </p:cNvGrpSpPr>
          <p:nvPr/>
        </p:nvGrpSpPr>
        <p:grpSpPr>
          <a:xfrm>
            <a:off x="1961613" y="4982433"/>
            <a:ext cx="1007504" cy="900000"/>
            <a:chOff x="4666830" y="5260602"/>
            <a:chExt cx="1141204" cy="1019434"/>
          </a:xfrm>
          <a:solidFill>
            <a:srgbClr val="2E469D"/>
          </a:solidFill>
        </p:grpSpPr>
        <p:sp>
          <p:nvSpPr>
            <p:cNvPr id="153" name="Freeform 64">
              <a:extLst>
                <a:ext uri="{FF2B5EF4-FFF2-40B4-BE49-F238E27FC236}">
                  <a16:creationId xmlns:a16="http://schemas.microsoft.com/office/drawing/2014/main" id="{CE50B4EB-8422-47E6-A67F-4C84A3072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2981" y="5615715"/>
              <a:ext cx="227604" cy="414404"/>
            </a:xfrm>
            <a:custGeom>
              <a:avLst/>
              <a:gdLst/>
              <a:ahLst/>
              <a:cxnLst>
                <a:cxn ang="0">
                  <a:pos x="45" y="114"/>
                </a:cxn>
                <a:cxn ang="0">
                  <a:pos x="52" y="67"/>
                </a:cxn>
                <a:cxn ang="0">
                  <a:pos x="76" y="56"/>
                </a:cxn>
                <a:cxn ang="0">
                  <a:pos x="69" y="39"/>
                </a:cxn>
                <a:cxn ang="0">
                  <a:pos x="80" y="0"/>
                </a:cxn>
                <a:cxn ang="0">
                  <a:pos x="91" y="39"/>
                </a:cxn>
                <a:cxn ang="0">
                  <a:pos x="84" y="56"/>
                </a:cxn>
                <a:cxn ang="0">
                  <a:pos x="107" y="67"/>
                </a:cxn>
                <a:cxn ang="0">
                  <a:pos x="119" y="95"/>
                </a:cxn>
                <a:cxn ang="0">
                  <a:pos x="107" y="122"/>
                </a:cxn>
                <a:cxn ang="0">
                  <a:pos x="136" y="185"/>
                </a:cxn>
                <a:cxn ang="0">
                  <a:pos x="151" y="188"/>
                </a:cxn>
                <a:cxn ang="0">
                  <a:pos x="136" y="192"/>
                </a:cxn>
                <a:cxn ang="0">
                  <a:pos x="139" y="231"/>
                </a:cxn>
                <a:cxn ang="0">
                  <a:pos x="148" y="257"/>
                </a:cxn>
                <a:cxn ang="0">
                  <a:pos x="147" y="260"/>
                </a:cxn>
                <a:cxn ang="0">
                  <a:pos x="147" y="263"/>
                </a:cxn>
                <a:cxn ang="0">
                  <a:pos x="145" y="264"/>
                </a:cxn>
                <a:cxn ang="0">
                  <a:pos x="144" y="275"/>
                </a:cxn>
                <a:cxn ang="0">
                  <a:pos x="138" y="266"/>
                </a:cxn>
                <a:cxn ang="0">
                  <a:pos x="134" y="265"/>
                </a:cxn>
                <a:cxn ang="0">
                  <a:pos x="131" y="263"/>
                </a:cxn>
                <a:cxn ang="0">
                  <a:pos x="124" y="235"/>
                </a:cxn>
                <a:cxn ang="0">
                  <a:pos x="113" y="192"/>
                </a:cxn>
                <a:cxn ang="0">
                  <a:pos x="89" y="206"/>
                </a:cxn>
                <a:cxn ang="0">
                  <a:pos x="72" y="206"/>
                </a:cxn>
                <a:cxn ang="0">
                  <a:pos x="47" y="192"/>
                </a:cxn>
                <a:cxn ang="0">
                  <a:pos x="19" y="263"/>
                </a:cxn>
                <a:cxn ang="0">
                  <a:pos x="32" y="192"/>
                </a:cxn>
                <a:cxn ang="0">
                  <a:pos x="17" y="195"/>
                </a:cxn>
                <a:cxn ang="0">
                  <a:pos x="17" y="180"/>
                </a:cxn>
                <a:cxn ang="0">
                  <a:pos x="35" y="185"/>
                </a:cxn>
                <a:cxn ang="0">
                  <a:pos x="72" y="171"/>
                </a:cxn>
                <a:cxn ang="0">
                  <a:pos x="89" y="171"/>
                </a:cxn>
                <a:cxn ang="0">
                  <a:pos x="111" y="185"/>
                </a:cxn>
                <a:cxn ang="0">
                  <a:pos x="86" y="94"/>
                </a:cxn>
                <a:cxn ang="0">
                  <a:pos x="91" y="91"/>
                </a:cxn>
                <a:cxn ang="0">
                  <a:pos x="104" y="109"/>
                </a:cxn>
                <a:cxn ang="0">
                  <a:pos x="108" y="95"/>
                </a:cxn>
                <a:cxn ang="0">
                  <a:pos x="100" y="75"/>
                </a:cxn>
                <a:cxn ang="0">
                  <a:pos x="60" y="75"/>
                </a:cxn>
                <a:cxn ang="0">
                  <a:pos x="52" y="95"/>
                </a:cxn>
                <a:cxn ang="0">
                  <a:pos x="56" y="109"/>
                </a:cxn>
                <a:cxn ang="0">
                  <a:pos x="69" y="91"/>
                </a:cxn>
                <a:cxn ang="0">
                  <a:pos x="73" y="94"/>
                </a:cxn>
                <a:cxn ang="0">
                  <a:pos x="49" y="185"/>
                </a:cxn>
                <a:cxn ang="0">
                  <a:pos x="72" y="171"/>
                </a:cxn>
                <a:cxn ang="0">
                  <a:pos x="14" y="222"/>
                </a:cxn>
                <a:cxn ang="0">
                  <a:pos x="19" y="224"/>
                </a:cxn>
                <a:cxn ang="0">
                  <a:pos x="14" y="246"/>
                </a:cxn>
                <a:cxn ang="0">
                  <a:pos x="9" y="248"/>
                </a:cxn>
                <a:cxn ang="0">
                  <a:pos x="6" y="244"/>
                </a:cxn>
                <a:cxn ang="0">
                  <a:pos x="5" y="237"/>
                </a:cxn>
                <a:cxn ang="0">
                  <a:pos x="10" y="231"/>
                </a:cxn>
                <a:cxn ang="0">
                  <a:pos x="26" y="241"/>
                </a:cxn>
                <a:cxn ang="0">
                  <a:pos x="26" y="235"/>
                </a:cxn>
                <a:cxn ang="0">
                  <a:pos x="26" y="241"/>
                </a:cxn>
              </a:cxnLst>
              <a:rect l="0" t="0" r="r" b="b"/>
              <a:pathLst>
                <a:path w="151" h="275">
                  <a:moveTo>
                    <a:pt x="52" y="122"/>
                  </a:moveTo>
                  <a:cubicBezTo>
                    <a:pt x="50" y="120"/>
                    <a:pt x="47" y="117"/>
                    <a:pt x="45" y="114"/>
                  </a:cubicBezTo>
                  <a:cubicBezTo>
                    <a:pt x="43" y="108"/>
                    <a:pt x="40" y="101"/>
                    <a:pt x="40" y="95"/>
                  </a:cubicBezTo>
                  <a:cubicBezTo>
                    <a:pt x="40" y="84"/>
                    <a:pt x="45" y="73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8" y="61"/>
                    <a:pt x="66" y="56"/>
                    <a:pt x="76" y="56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2" y="48"/>
                    <a:pt x="69" y="44"/>
                    <a:pt x="69" y="39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6"/>
                    <a:pt x="73" y="0"/>
                    <a:pt x="80" y="0"/>
                  </a:cubicBezTo>
                  <a:cubicBezTo>
                    <a:pt x="86" y="0"/>
                    <a:pt x="91" y="6"/>
                    <a:pt x="91" y="12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44"/>
                    <a:pt x="89" y="48"/>
                    <a:pt x="84" y="50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93" y="56"/>
                    <a:pt x="101" y="61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14" y="73"/>
                    <a:pt x="119" y="84"/>
                    <a:pt x="119" y="95"/>
                  </a:cubicBezTo>
                  <a:cubicBezTo>
                    <a:pt x="119" y="101"/>
                    <a:pt x="118" y="108"/>
                    <a:pt x="114" y="114"/>
                  </a:cubicBezTo>
                  <a:cubicBezTo>
                    <a:pt x="112" y="116"/>
                    <a:pt x="110" y="120"/>
                    <a:pt x="107" y="122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36" y="185"/>
                    <a:pt x="136" y="185"/>
                    <a:pt x="136" y="185"/>
                  </a:cubicBezTo>
                  <a:cubicBezTo>
                    <a:pt x="137" y="182"/>
                    <a:pt x="140" y="180"/>
                    <a:pt x="142" y="180"/>
                  </a:cubicBezTo>
                  <a:cubicBezTo>
                    <a:pt x="147" y="180"/>
                    <a:pt x="151" y="184"/>
                    <a:pt x="151" y="188"/>
                  </a:cubicBezTo>
                  <a:cubicBezTo>
                    <a:pt x="151" y="192"/>
                    <a:pt x="147" y="195"/>
                    <a:pt x="142" y="195"/>
                  </a:cubicBezTo>
                  <a:cubicBezTo>
                    <a:pt x="140" y="195"/>
                    <a:pt x="137" y="194"/>
                    <a:pt x="136" y="192"/>
                  </a:cubicBezTo>
                  <a:cubicBezTo>
                    <a:pt x="127" y="192"/>
                    <a:pt x="127" y="192"/>
                    <a:pt x="127" y="192"/>
                  </a:cubicBezTo>
                  <a:cubicBezTo>
                    <a:pt x="139" y="231"/>
                    <a:pt x="139" y="231"/>
                    <a:pt x="139" y="231"/>
                  </a:cubicBezTo>
                  <a:cubicBezTo>
                    <a:pt x="140" y="231"/>
                    <a:pt x="141" y="231"/>
                    <a:pt x="141" y="232"/>
                  </a:cubicBezTo>
                  <a:cubicBezTo>
                    <a:pt x="148" y="257"/>
                    <a:pt x="148" y="257"/>
                    <a:pt x="148" y="257"/>
                  </a:cubicBezTo>
                  <a:cubicBezTo>
                    <a:pt x="148" y="258"/>
                    <a:pt x="148" y="259"/>
                    <a:pt x="148" y="259"/>
                  </a:cubicBezTo>
                  <a:cubicBezTo>
                    <a:pt x="147" y="260"/>
                    <a:pt x="147" y="260"/>
                    <a:pt x="147" y="260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6" y="264"/>
                    <a:pt x="146" y="264"/>
                    <a:pt x="146" y="264"/>
                  </a:cubicBezTo>
                  <a:cubicBezTo>
                    <a:pt x="145" y="264"/>
                    <a:pt x="145" y="264"/>
                    <a:pt x="145" y="264"/>
                  </a:cubicBezTo>
                  <a:cubicBezTo>
                    <a:pt x="146" y="271"/>
                    <a:pt x="146" y="271"/>
                    <a:pt x="146" y="271"/>
                  </a:cubicBezTo>
                  <a:cubicBezTo>
                    <a:pt x="147" y="273"/>
                    <a:pt x="146" y="274"/>
                    <a:pt x="144" y="275"/>
                  </a:cubicBezTo>
                  <a:cubicBezTo>
                    <a:pt x="142" y="275"/>
                    <a:pt x="140" y="274"/>
                    <a:pt x="140" y="273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6" y="267"/>
                    <a:pt x="134" y="266"/>
                    <a:pt x="134" y="265"/>
                  </a:cubicBezTo>
                  <a:cubicBezTo>
                    <a:pt x="134" y="264"/>
                    <a:pt x="134" y="264"/>
                    <a:pt x="134" y="264"/>
                  </a:cubicBezTo>
                  <a:cubicBezTo>
                    <a:pt x="133" y="264"/>
                    <a:pt x="131" y="264"/>
                    <a:pt x="131" y="263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4" y="237"/>
                    <a:pt x="124" y="235"/>
                    <a:pt x="124" y="235"/>
                  </a:cubicBezTo>
                  <a:cubicBezTo>
                    <a:pt x="125" y="234"/>
                    <a:pt x="125" y="234"/>
                    <a:pt x="125" y="234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9" y="206"/>
                    <a:pt x="89" y="206"/>
                    <a:pt x="89" y="206"/>
                  </a:cubicBezTo>
                  <a:cubicBezTo>
                    <a:pt x="89" y="211"/>
                    <a:pt x="85" y="214"/>
                    <a:pt x="80" y="214"/>
                  </a:cubicBezTo>
                  <a:cubicBezTo>
                    <a:pt x="76" y="214"/>
                    <a:pt x="72" y="211"/>
                    <a:pt x="72" y="206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38" y="224"/>
                    <a:pt x="32" y="242"/>
                    <a:pt x="23" y="275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2" y="261"/>
                    <a:pt x="12" y="261"/>
                    <a:pt x="12" y="261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3" y="194"/>
                    <a:pt x="20" y="195"/>
                    <a:pt x="17" y="195"/>
                  </a:cubicBezTo>
                  <a:cubicBezTo>
                    <a:pt x="14" y="195"/>
                    <a:pt x="10" y="192"/>
                    <a:pt x="10" y="188"/>
                  </a:cubicBezTo>
                  <a:cubicBezTo>
                    <a:pt x="10" y="184"/>
                    <a:pt x="14" y="180"/>
                    <a:pt x="17" y="180"/>
                  </a:cubicBezTo>
                  <a:cubicBezTo>
                    <a:pt x="20" y="180"/>
                    <a:pt x="23" y="182"/>
                    <a:pt x="24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52" y="122"/>
                    <a:pt x="52" y="122"/>
                    <a:pt x="52" y="122"/>
                  </a:cubicBezTo>
                  <a:close/>
                  <a:moveTo>
                    <a:pt x="72" y="171"/>
                  </a:moveTo>
                  <a:cubicBezTo>
                    <a:pt x="72" y="166"/>
                    <a:pt x="76" y="162"/>
                    <a:pt x="80" y="162"/>
                  </a:cubicBezTo>
                  <a:cubicBezTo>
                    <a:pt x="85" y="162"/>
                    <a:pt x="89" y="166"/>
                    <a:pt x="89" y="171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86" y="97"/>
                    <a:pt x="86" y="95"/>
                    <a:pt x="86" y="94"/>
                  </a:cubicBezTo>
                  <a:cubicBezTo>
                    <a:pt x="87" y="92"/>
                    <a:pt x="89" y="91"/>
                    <a:pt x="90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6" y="90"/>
                    <a:pt x="99" y="92"/>
                    <a:pt x="100" y="9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5" y="109"/>
                    <a:pt x="105" y="108"/>
                  </a:cubicBezTo>
                  <a:cubicBezTo>
                    <a:pt x="107" y="104"/>
                    <a:pt x="108" y="100"/>
                    <a:pt x="108" y="95"/>
                  </a:cubicBezTo>
                  <a:cubicBezTo>
                    <a:pt x="108" y="86"/>
                    <a:pt x="105" y="80"/>
                    <a:pt x="100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4" y="69"/>
                    <a:pt x="87" y="67"/>
                    <a:pt x="80" y="67"/>
                  </a:cubicBezTo>
                  <a:cubicBezTo>
                    <a:pt x="72" y="67"/>
                    <a:pt x="65" y="69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5" y="80"/>
                    <a:pt x="52" y="86"/>
                    <a:pt x="52" y="95"/>
                  </a:cubicBezTo>
                  <a:cubicBezTo>
                    <a:pt x="52" y="100"/>
                    <a:pt x="53" y="104"/>
                    <a:pt x="56" y="108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2"/>
                    <a:pt x="65" y="90"/>
                    <a:pt x="69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1" y="91"/>
                    <a:pt x="72" y="92"/>
                    <a:pt x="73" y="94"/>
                  </a:cubicBezTo>
                  <a:cubicBezTo>
                    <a:pt x="75" y="95"/>
                    <a:pt x="75" y="97"/>
                    <a:pt x="73" y="98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71"/>
                    <a:pt x="72" y="171"/>
                    <a:pt x="72" y="171"/>
                  </a:cubicBezTo>
                  <a:close/>
                  <a:moveTo>
                    <a:pt x="12" y="224"/>
                  </a:moveTo>
                  <a:cubicBezTo>
                    <a:pt x="14" y="222"/>
                    <a:pt x="14" y="222"/>
                    <a:pt x="14" y="222"/>
                  </a:cubicBezTo>
                  <a:cubicBezTo>
                    <a:pt x="15" y="221"/>
                    <a:pt x="16" y="221"/>
                    <a:pt x="17" y="221"/>
                  </a:cubicBezTo>
                  <a:cubicBezTo>
                    <a:pt x="18" y="222"/>
                    <a:pt x="18" y="222"/>
                    <a:pt x="19" y="224"/>
                  </a:cubicBezTo>
                  <a:cubicBezTo>
                    <a:pt x="19" y="224"/>
                    <a:pt x="19" y="225"/>
                    <a:pt x="19" y="226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4" y="247"/>
                    <a:pt x="12" y="247"/>
                    <a:pt x="12" y="248"/>
                  </a:cubicBezTo>
                  <a:cubicBezTo>
                    <a:pt x="11" y="248"/>
                    <a:pt x="10" y="248"/>
                    <a:pt x="9" y="248"/>
                  </a:cubicBezTo>
                  <a:cubicBezTo>
                    <a:pt x="9" y="248"/>
                    <a:pt x="8" y="247"/>
                    <a:pt x="8" y="246"/>
                  </a:cubicBezTo>
                  <a:cubicBezTo>
                    <a:pt x="6" y="246"/>
                    <a:pt x="6" y="245"/>
                    <a:pt x="6" y="244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5" y="237"/>
                    <a:pt x="5" y="237"/>
                    <a:pt x="5" y="237"/>
                  </a:cubicBezTo>
                  <a:cubicBezTo>
                    <a:pt x="0" y="235"/>
                    <a:pt x="2" y="228"/>
                    <a:pt x="6" y="229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12" y="224"/>
                    <a:pt x="12" y="224"/>
                    <a:pt x="12" y="224"/>
                  </a:cubicBezTo>
                  <a:close/>
                  <a:moveTo>
                    <a:pt x="26" y="241"/>
                  </a:moveTo>
                  <a:cubicBezTo>
                    <a:pt x="28" y="241"/>
                    <a:pt x="30" y="240"/>
                    <a:pt x="30" y="239"/>
                  </a:cubicBezTo>
                  <a:cubicBezTo>
                    <a:pt x="30" y="237"/>
                    <a:pt x="28" y="235"/>
                    <a:pt x="26" y="235"/>
                  </a:cubicBezTo>
                  <a:cubicBezTo>
                    <a:pt x="25" y="235"/>
                    <a:pt x="23" y="237"/>
                    <a:pt x="23" y="239"/>
                  </a:cubicBezTo>
                  <a:cubicBezTo>
                    <a:pt x="23" y="240"/>
                    <a:pt x="25" y="241"/>
                    <a:pt x="26" y="2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65">
              <a:extLst>
                <a:ext uri="{FF2B5EF4-FFF2-40B4-BE49-F238E27FC236}">
                  <a16:creationId xmlns:a16="http://schemas.microsoft.com/office/drawing/2014/main" id="{09C3968F-53A5-4718-B6BE-38C7B47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434" y="6024380"/>
              <a:ext cx="142810" cy="29965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" y="3"/>
                </a:cxn>
                <a:cxn ang="0">
                  <a:pos x="6" y="2"/>
                </a:cxn>
                <a:cxn ang="0">
                  <a:pos x="26" y="10"/>
                </a:cxn>
                <a:cxn ang="0">
                  <a:pos x="47" y="13"/>
                </a:cxn>
                <a:cxn ang="0">
                  <a:pos x="69" y="10"/>
                </a:cxn>
                <a:cxn ang="0">
                  <a:pos x="89" y="2"/>
                </a:cxn>
                <a:cxn ang="0">
                  <a:pos x="94" y="3"/>
                </a:cxn>
                <a:cxn ang="0">
                  <a:pos x="93" y="8"/>
                </a:cxn>
                <a:cxn ang="0">
                  <a:pos x="71" y="18"/>
                </a:cxn>
                <a:cxn ang="0">
                  <a:pos x="47" y="20"/>
                </a:cxn>
                <a:cxn ang="0">
                  <a:pos x="24" y="18"/>
                </a:cxn>
                <a:cxn ang="0">
                  <a:pos x="3" y="8"/>
                </a:cxn>
              </a:cxnLst>
              <a:rect l="0" t="0" r="r" b="b"/>
              <a:pathLst>
                <a:path w="95" h="20">
                  <a:moveTo>
                    <a:pt x="3" y="8"/>
                  </a:moveTo>
                  <a:cubicBezTo>
                    <a:pt x="0" y="7"/>
                    <a:pt x="0" y="5"/>
                    <a:pt x="1" y="3"/>
                  </a:cubicBezTo>
                  <a:cubicBezTo>
                    <a:pt x="1" y="2"/>
                    <a:pt x="4" y="0"/>
                    <a:pt x="6" y="2"/>
                  </a:cubicBezTo>
                  <a:cubicBezTo>
                    <a:pt x="12" y="5"/>
                    <a:pt x="18" y="8"/>
                    <a:pt x="26" y="10"/>
                  </a:cubicBezTo>
                  <a:cubicBezTo>
                    <a:pt x="33" y="13"/>
                    <a:pt x="40" y="13"/>
                    <a:pt x="47" y="13"/>
                  </a:cubicBezTo>
                  <a:cubicBezTo>
                    <a:pt x="54" y="13"/>
                    <a:pt x="61" y="13"/>
                    <a:pt x="69" y="10"/>
                  </a:cubicBezTo>
                  <a:cubicBezTo>
                    <a:pt x="76" y="8"/>
                    <a:pt x="83" y="5"/>
                    <a:pt x="89" y="2"/>
                  </a:cubicBezTo>
                  <a:cubicBezTo>
                    <a:pt x="90" y="0"/>
                    <a:pt x="93" y="2"/>
                    <a:pt x="94" y="3"/>
                  </a:cubicBezTo>
                  <a:cubicBezTo>
                    <a:pt x="95" y="5"/>
                    <a:pt x="94" y="7"/>
                    <a:pt x="93" y="8"/>
                  </a:cubicBezTo>
                  <a:cubicBezTo>
                    <a:pt x="86" y="13"/>
                    <a:pt x="78" y="15"/>
                    <a:pt x="71" y="18"/>
                  </a:cubicBezTo>
                  <a:cubicBezTo>
                    <a:pt x="63" y="19"/>
                    <a:pt x="55" y="20"/>
                    <a:pt x="47" y="20"/>
                  </a:cubicBezTo>
                  <a:cubicBezTo>
                    <a:pt x="40" y="20"/>
                    <a:pt x="31" y="19"/>
                    <a:pt x="24" y="18"/>
                  </a:cubicBezTo>
                  <a:cubicBezTo>
                    <a:pt x="17" y="15"/>
                    <a:pt x="8" y="13"/>
                    <a:pt x="3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66">
              <a:extLst>
                <a:ext uri="{FF2B5EF4-FFF2-40B4-BE49-F238E27FC236}">
                  <a16:creationId xmlns:a16="http://schemas.microsoft.com/office/drawing/2014/main" id="{F708C5A8-272C-49C8-9DE2-95A0CF3483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1387" y="5609976"/>
              <a:ext cx="118583" cy="444369"/>
            </a:xfrm>
            <a:custGeom>
              <a:avLst/>
              <a:gdLst/>
              <a:ahLst/>
              <a:cxnLst>
                <a:cxn ang="0">
                  <a:pos x="72" y="295"/>
                </a:cxn>
                <a:cxn ang="0">
                  <a:pos x="0" y="295"/>
                </a:cxn>
                <a:cxn ang="0">
                  <a:pos x="0" y="0"/>
                </a:cxn>
                <a:cxn ang="0">
                  <a:pos x="79" y="0"/>
                </a:cxn>
                <a:cxn ang="0">
                  <a:pos x="79" y="295"/>
                </a:cxn>
                <a:cxn ang="0">
                  <a:pos x="72" y="295"/>
                </a:cxn>
                <a:cxn ang="0">
                  <a:pos x="66" y="275"/>
                </a:cxn>
                <a:cxn ang="0">
                  <a:pos x="43" y="275"/>
                </a:cxn>
                <a:cxn ang="0">
                  <a:pos x="43" y="268"/>
                </a:cxn>
                <a:cxn ang="0">
                  <a:pos x="66" y="268"/>
                </a:cxn>
                <a:cxn ang="0">
                  <a:pos x="66" y="255"/>
                </a:cxn>
                <a:cxn ang="0">
                  <a:pos x="51" y="252"/>
                </a:cxn>
                <a:cxn ang="0">
                  <a:pos x="66" y="248"/>
                </a:cxn>
                <a:cxn ang="0">
                  <a:pos x="66" y="234"/>
                </a:cxn>
                <a:cxn ang="0">
                  <a:pos x="43" y="234"/>
                </a:cxn>
                <a:cxn ang="0">
                  <a:pos x="43" y="227"/>
                </a:cxn>
                <a:cxn ang="0">
                  <a:pos x="66" y="227"/>
                </a:cxn>
                <a:cxn ang="0">
                  <a:pos x="66" y="214"/>
                </a:cxn>
                <a:cxn ang="0">
                  <a:pos x="51" y="210"/>
                </a:cxn>
                <a:cxn ang="0">
                  <a:pos x="66" y="207"/>
                </a:cxn>
                <a:cxn ang="0">
                  <a:pos x="66" y="193"/>
                </a:cxn>
                <a:cxn ang="0">
                  <a:pos x="43" y="193"/>
                </a:cxn>
                <a:cxn ang="0">
                  <a:pos x="43" y="186"/>
                </a:cxn>
                <a:cxn ang="0">
                  <a:pos x="66" y="186"/>
                </a:cxn>
                <a:cxn ang="0">
                  <a:pos x="66" y="171"/>
                </a:cxn>
                <a:cxn ang="0">
                  <a:pos x="51" y="169"/>
                </a:cxn>
                <a:cxn ang="0">
                  <a:pos x="66" y="165"/>
                </a:cxn>
                <a:cxn ang="0">
                  <a:pos x="66" y="151"/>
                </a:cxn>
                <a:cxn ang="0">
                  <a:pos x="43" y="151"/>
                </a:cxn>
                <a:cxn ang="0">
                  <a:pos x="43" y="144"/>
                </a:cxn>
                <a:cxn ang="0">
                  <a:pos x="66" y="144"/>
                </a:cxn>
                <a:cxn ang="0">
                  <a:pos x="66" y="130"/>
                </a:cxn>
                <a:cxn ang="0">
                  <a:pos x="51" y="127"/>
                </a:cxn>
                <a:cxn ang="0">
                  <a:pos x="66" y="123"/>
                </a:cxn>
                <a:cxn ang="0">
                  <a:pos x="66" y="110"/>
                </a:cxn>
                <a:cxn ang="0">
                  <a:pos x="43" y="110"/>
                </a:cxn>
                <a:cxn ang="0">
                  <a:pos x="43" y="103"/>
                </a:cxn>
                <a:cxn ang="0">
                  <a:pos x="66" y="103"/>
                </a:cxn>
                <a:cxn ang="0">
                  <a:pos x="66" y="89"/>
                </a:cxn>
                <a:cxn ang="0">
                  <a:pos x="51" y="85"/>
                </a:cxn>
                <a:cxn ang="0">
                  <a:pos x="66" y="82"/>
                </a:cxn>
                <a:cxn ang="0">
                  <a:pos x="66" y="69"/>
                </a:cxn>
                <a:cxn ang="0">
                  <a:pos x="43" y="69"/>
                </a:cxn>
                <a:cxn ang="0">
                  <a:pos x="43" y="62"/>
                </a:cxn>
                <a:cxn ang="0">
                  <a:pos x="66" y="62"/>
                </a:cxn>
                <a:cxn ang="0">
                  <a:pos x="66" y="47"/>
                </a:cxn>
                <a:cxn ang="0">
                  <a:pos x="51" y="44"/>
                </a:cxn>
                <a:cxn ang="0">
                  <a:pos x="66" y="41"/>
                </a:cxn>
                <a:cxn ang="0">
                  <a:pos x="66" y="26"/>
                </a:cxn>
                <a:cxn ang="0">
                  <a:pos x="43" y="26"/>
                </a:cxn>
                <a:cxn ang="0">
                  <a:pos x="43" y="20"/>
                </a:cxn>
                <a:cxn ang="0">
                  <a:pos x="66" y="20"/>
                </a:cxn>
                <a:cxn ang="0">
                  <a:pos x="66" y="15"/>
                </a:cxn>
                <a:cxn ang="0">
                  <a:pos x="14" y="15"/>
                </a:cxn>
                <a:cxn ang="0">
                  <a:pos x="14" y="281"/>
                </a:cxn>
                <a:cxn ang="0">
                  <a:pos x="66" y="281"/>
                </a:cxn>
                <a:cxn ang="0">
                  <a:pos x="66" y="275"/>
                </a:cxn>
              </a:cxnLst>
              <a:rect l="0" t="0" r="r" b="b"/>
              <a:pathLst>
                <a:path w="79" h="295">
                  <a:moveTo>
                    <a:pt x="72" y="295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53" y="0"/>
                    <a:pt x="79" y="0"/>
                  </a:cubicBezTo>
                  <a:cubicBezTo>
                    <a:pt x="79" y="295"/>
                    <a:pt x="79" y="295"/>
                    <a:pt x="79" y="295"/>
                  </a:cubicBezTo>
                  <a:cubicBezTo>
                    <a:pt x="72" y="295"/>
                    <a:pt x="72" y="295"/>
                    <a:pt x="72" y="295"/>
                  </a:cubicBezTo>
                  <a:close/>
                  <a:moveTo>
                    <a:pt x="66" y="275"/>
                  </a:moveTo>
                  <a:cubicBezTo>
                    <a:pt x="43" y="275"/>
                    <a:pt x="43" y="275"/>
                    <a:pt x="43" y="275"/>
                  </a:cubicBezTo>
                  <a:cubicBezTo>
                    <a:pt x="39" y="275"/>
                    <a:pt x="39" y="268"/>
                    <a:pt x="43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59" y="255"/>
                    <a:pt x="51" y="256"/>
                    <a:pt x="51" y="252"/>
                  </a:cubicBezTo>
                  <a:cubicBezTo>
                    <a:pt x="51" y="247"/>
                    <a:pt x="59" y="248"/>
                    <a:pt x="66" y="248"/>
                  </a:cubicBezTo>
                  <a:cubicBezTo>
                    <a:pt x="66" y="234"/>
                    <a:pt x="66" y="234"/>
                    <a:pt x="66" y="234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39" y="234"/>
                    <a:pt x="39" y="227"/>
                    <a:pt x="43" y="227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59" y="214"/>
                    <a:pt x="51" y="215"/>
                    <a:pt x="51" y="210"/>
                  </a:cubicBezTo>
                  <a:cubicBezTo>
                    <a:pt x="51" y="206"/>
                    <a:pt x="59" y="207"/>
                    <a:pt x="66" y="207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43" y="193"/>
                    <a:pt x="43" y="193"/>
                    <a:pt x="43" y="193"/>
                  </a:cubicBezTo>
                  <a:cubicBezTo>
                    <a:pt x="39" y="193"/>
                    <a:pt x="39" y="186"/>
                    <a:pt x="43" y="186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59" y="171"/>
                    <a:pt x="51" y="174"/>
                    <a:pt x="51" y="169"/>
                  </a:cubicBezTo>
                  <a:cubicBezTo>
                    <a:pt x="51" y="163"/>
                    <a:pt x="59" y="165"/>
                    <a:pt x="66" y="165"/>
                  </a:cubicBezTo>
                  <a:cubicBezTo>
                    <a:pt x="66" y="151"/>
                    <a:pt x="66" y="151"/>
                    <a:pt x="66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39" y="151"/>
                    <a:pt x="39" y="144"/>
                    <a:pt x="43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59" y="130"/>
                    <a:pt x="51" y="132"/>
                    <a:pt x="51" y="127"/>
                  </a:cubicBezTo>
                  <a:cubicBezTo>
                    <a:pt x="51" y="122"/>
                    <a:pt x="59" y="123"/>
                    <a:pt x="66" y="123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39" y="110"/>
                    <a:pt x="39" y="103"/>
                    <a:pt x="43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59" y="89"/>
                    <a:pt x="51" y="90"/>
                    <a:pt x="51" y="85"/>
                  </a:cubicBezTo>
                  <a:cubicBezTo>
                    <a:pt x="51" y="81"/>
                    <a:pt x="59" y="82"/>
                    <a:pt x="66" y="82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9" y="69"/>
                    <a:pt x="39" y="62"/>
                    <a:pt x="43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59" y="47"/>
                    <a:pt x="51" y="49"/>
                    <a:pt x="51" y="44"/>
                  </a:cubicBezTo>
                  <a:cubicBezTo>
                    <a:pt x="51" y="39"/>
                    <a:pt x="59" y="41"/>
                    <a:pt x="66" y="41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9" y="26"/>
                    <a:pt x="39" y="20"/>
                    <a:pt x="43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281"/>
                    <a:pt x="14" y="281"/>
                    <a:pt x="14" y="281"/>
                  </a:cubicBezTo>
                  <a:cubicBezTo>
                    <a:pt x="66" y="281"/>
                    <a:pt x="66" y="281"/>
                    <a:pt x="66" y="281"/>
                  </a:cubicBezTo>
                  <a:cubicBezTo>
                    <a:pt x="66" y="275"/>
                    <a:pt x="66" y="275"/>
                    <a:pt x="66" y="2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86">
              <a:extLst>
                <a:ext uri="{FF2B5EF4-FFF2-40B4-BE49-F238E27FC236}">
                  <a16:creationId xmlns:a16="http://schemas.microsoft.com/office/drawing/2014/main" id="{BAC73E8D-DC84-4EA7-886A-2E9DBE98D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1789" y="5385561"/>
              <a:ext cx="894475" cy="894475"/>
            </a:xfrm>
            <a:custGeom>
              <a:avLst/>
              <a:gdLst/>
              <a:ahLst/>
              <a:cxnLst>
                <a:cxn ang="0">
                  <a:pos x="297" y="594"/>
                </a:cxn>
                <a:cxn ang="0">
                  <a:pos x="0" y="297"/>
                </a:cxn>
                <a:cxn ang="0">
                  <a:pos x="297" y="0"/>
                </a:cxn>
                <a:cxn ang="0">
                  <a:pos x="594" y="297"/>
                </a:cxn>
                <a:cxn ang="0">
                  <a:pos x="297" y="594"/>
                </a:cxn>
                <a:cxn ang="0">
                  <a:pos x="297" y="40"/>
                </a:cxn>
                <a:cxn ang="0">
                  <a:pos x="40" y="297"/>
                </a:cxn>
                <a:cxn ang="0">
                  <a:pos x="297" y="554"/>
                </a:cxn>
                <a:cxn ang="0">
                  <a:pos x="554" y="297"/>
                </a:cxn>
                <a:cxn ang="0">
                  <a:pos x="297" y="40"/>
                </a:cxn>
              </a:cxnLst>
              <a:rect l="0" t="0" r="r" b="b"/>
              <a:pathLst>
                <a:path w="594" h="594">
                  <a:moveTo>
                    <a:pt x="297" y="594"/>
                  </a:moveTo>
                  <a:cubicBezTo>
                    <a:pt x="133" y="594"/>
                    <a:pt x="0" y="460"/>
                    <a:pt x="0" y="297"/>
                  </a:cubicBezTo>
                  <a:cubicBezTo>
                    <a:pt x="0" y="133"/>
                    <a:pt x="133" y="0"/>
                    <a:pt x="297" y="0"/>
                  </a:cubicBezTo>
                  <a:cubicBezTo>
                    <a:pt x="460" y="0"/>
                    <a:pt x="594" y="133"/>
                    <a:pt x="594" y="297"/>
                  </a:cubicBezTo>
                  <a:cubicBezTo>
                    <a:pt x="594" y="460"/>
                    <a:pt x="460" y="594"/>
                    <a:pt x="297" y="594"/>
                  </a:cubicBezTo>
                  <a:close/>
                  <a:moveTo>
                    <a:pt x="297" y="40"/>
                  </a:moveTo>
                  <a:cubicBezTo>
                    <a:pt x="155" y="40"/>
                    <a:pt x="40" y="155"/>
                    <a:pt x="40" y="297"/>
                  </a:cubicBezTo>
                  <a:cubicBezTo>
                    <a:pt x="40" y="438"/>
                    <a:pt x="155" y="554"/>
                    <a:pt x="297" y="554"/>
                  </a:cubicBezTo>
                  <a:cubicBezTo>
                    <a:pt x="438" y="554"/>
                    <a:pt x="554" y="438"/>
                    <a:pt x="554" y="297"/>
                  </a:cubicBezTo>
                  <a:cubicBezTo>
                    <a:pt x="554" y="155"/>
                    <a:pt x="438" y="40"/>
                    <a:pt x="29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5">
              <a:extLst>
                <a:ext uri="{FF2B5EF4-FFF2-40B4-BE49-F238E27FC236}">
                  <a16:creationId xmlns:a16="http://schemas.microsoft.com/office/drawing/2014/main" id="{0C555C9F-AE6A-4682-9960-8401CCB85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830" y="5815903"/>
              <a:ext cx="108383" cy="69493"/>
            </a:xfrm>
            <a:custGeom>
              <a:avLst/>
              <a:gdLst/>
              <a:ahLst/>
              <a:cxnLst>
                <a:cxn ang="0">
                  <a:pos x="48" y="46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55" y="28"/>
                </a:cxn>
                <a:cxn ang="0">
                  <a:pos x="57" y="23"/>
                </a:cxn>
                <a:cxn ang="0">
                  <a:pos x="55" y="19"/>
                </a:cxn>
                <a:cxn ang="0">
                  <a:pos x="51" y="17"/>
                </a:cxn>
                <a:cxn ang="0">
                  <a:pos x="42" y="26"/>
                </a:cxn>
                <a:cxn ang="0">
                  <a:pos x="41" y="30"/>
                </a:cxn>
                <a:cxn ang="0">
                  <a:pos x="33" y="42"/>
                </a:cxn>
                <a:cxn ang="0">
                  <a:pos x="22" y="46"/>
                </a:cxn>
                <a:cxn ang="0">
                  <a:pos x="7" y="40"/>
                </a:cxn>
                <a:cxn ang="0">
                  <a:pos x="0" y="23"/>
                </a:cxn>
                <a:cxn ang="0">
                  <a:pos x="5" y="8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1" y="17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6" y="27"/>
                </a:cxn>
                <a:cxn ang="0">
                  <a:pos x="20" y="29"/>
                </a:cxn>
                <a:cxn ang="0">
                  <a:pos x="28" y="20"/>
                </a:cxn>
                <a:cxn ang="0">
                  <a:pos x="30" y="15"/>
                </a:cxn>
                <a:cxn ang="0">
                  <a:pos x="38" y="4"/>
                </a:cxn>
                <a:cxn ang="0">
                  <a:pos x="49" y="0"/>
                </a:cxn>
                <a:cxn ang="0">
                  <a:pos x="64" y="6"/>
                </a:cxn>
                <a:cxn ang="0">
                  <a:pos x="71" y="22"/>
                </a:cxn>
                <a:cxn ang="0">
                  <a:pos x="66" y="39"/>
                </a:cxn>
                <a:cxn ang="0">
                  <a:pos x="50" y="46"/>
                </a:cxn>
                <a:cxn ang="0">
                  <a:pos x="48" y="46"/>
                </a:cxn>
              </a:cxnLst>
              <a:rect l="0" t="0" r="r" b="b"/>
              <a:pathLst>
                <a:path w="72" h="46">
                  <a:moveTo>
                    <a:pt x="48" y="46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1" y="30"/>
                    <a:pt x="53" y="29"/>
                    <a:pt x="55" y="28"/>
                  </a:cubicBezTo>
                  <a:cubicBezTo>
                    <a:pt x="56" y="27"/>
                    <a:pt x="57" y="25"/>
                    <a:pt x="57" y="23"/>
                  </a:cubicBezTo>
                  <a:cubicBezTo>
                    <a:pt x="56" y="21"/>
                    <a:pt x="56" y="20"/>
                    <a:pt x="55" y="19"/>
                  </a:cubicBezTo>
                  <a:cubicBezTo>
                    <a:pt x="54" y="18"/>
                    <a:pt x="52" y="17"/>
                    <a:pt x="51" y="17"/>
                  </a:cubicBezTo>
                  <a:cubicBezTo>
                    <a:pt x="47" y="17"/>
                    <a:pt x="45" y="20"/>
                    <a:pt x="42" y="26"/>
                  </a:cubicBezTo>
                  <a:cubicBezTo>
                    <a:pt x="42" y="27"/>
                    <a:pt x="41" y="29"/>
                    <a:pt x="41" y="30"/>
                  </a:cubicBezTo>
                  <a:cubicBezTo>
                    <a:pt x="39" y="35"/>
                    <a:pt x="36" y="39"/>
                    <a:pt x="33" y="42"/>
                  </a:cubicBezTo>
                  <a:cubicBezTo>
                    <a:pt x="30" y="44"/>
                    <a:pt x="26" y="46"/>
                    <a:pt x="22" y="46"/>
                  </a:cubicBezTo>
                  <a:cubicBezTo>
                    <a:pt x="16" y="46"/>
                    <a:pt x="11" y="44"/>
                    <a:pt x="7" y="40"/>
                  </a:cubicBezTo>
                  <a:cubicBezTo>
                    <a:pt x="3" y="36"/>
                    <a:pt x="1" y="30"/>
                    <a:pt x="0" y="23"/>
                  </a:cubicBezTo>
                  <a:cubicBezTo>
                    <a:pt x="0" y="17"/>
                    <a:pt x="2" y="12"/>
                    <a:pt x="5" y="8"/>
                  </a:cubicBezTo>
                  <a:cubicBezTo>
                    <a:pt x="9" y="4"/>
                    <a:pt x="14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7"/>
                    <a:pt x="18" y="18"/>
                    <a:pt x="16" y="19"/>
                  </a:cubicBezTo>
                  <a:cubicBezTo>
                    <a:pt x="15" y="20"/>
                    <a:pt x="15" y="22"/>
                    <a:pt x="15" y="24"/>
                  </a:cubicBezTo>
                  <a:cubicBezTo>
                    <a:pt x="15" y="25"/>
                    <a:pt x="15" y="26"/>
                    <a:pt x="16" y="27"/>
                  </a:cubicBezTo>
                  <a:cubicBezTo>
                    <a:pt x="17" y="28"/>
                    <a:pt x="19" y="29"/>
                    <a:pt x="20" y="29"/>
                  </a:cubicBezTo>
                  <a:cubicBezTo>
                    <a:pt x="23" y="29"/>
                    <a:pt x="25" y="26"/>
                    <a:pt x="28" y="20"/>
                  </a:cubicBezTo>
                  <a:cubicBezTo>
                    <a:pt x="29" y="18"/>
                    <a:pt x="30" y="16"/>
                    <a:pt x="30" y="15"/>
                  </a:cubicBezTo>
                  <a:cubicBezTo>
                    <a:pt x="33" y="10"/>
                    <a:pt x="35" y="6"/>
                    <a:pt x="38" y="4"/>
                  </a:cubicBezTo>
                  <a:cubicBezTo>
                    <a:pt x="41" y="2"/>
                    <a:pt x="45" y="0"/>
                    <a:pt x="49" y="0"/>
                  </a:cubicBezTo>
                  <a:cubicBezTo>
                    <a:pt x="55" y="0"/>
                    <a:pt x="60" y="2"/>
                    <a:pt x="64" y="6"/>
                  </a:cubicBezTo>
                  <a:cubicBezTo>
                    <a:pt x="69" y="10"/>
                    <a:pt x="71" y="16"/>
                    <a:pt x="71" y="22"/>
                  </a:cubicBezTo>
                  <a:cubicBezTo>
                    <a:pt x="72" y="29"/>
                    <a:pt x="70" y="35"/>
                    <a:pt x="66" y="39"/>
                  </a:cubicBezTo>
                  <a:cubicBezTo>
                    <a:pt x="63" y="43"/>
                    <a:pt x="57" y="46"/>
                    <a:pt x="50" y="46"/>
                  </a:cubicBezTo>
                  <a:lnTo>
                    <a:pt x="48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16">
              <a:extLst>
                <a:ext uri="{FF2B5EF4-FFF2-40B4-BE49-F238E27FC236}">
                  <a16:creationId xmlns:a16="http://schemas.microsoft.com/office/drawing/2014/main" id="{FE00BACB-098E-418E-BC53-A8C0E8780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017" y="5739398"/>
              <a:ext cx="108383" cy="66305"/>
            </a:xfrm>
            <a:custGeom>
              <a:avLst/>
              <a:gdLst/>
              <a:ahLst/>
              <a:cxnLst>
                <a:cxn ang="0">
                  <a:pos x="170" y="17"/>
                </a:cxn>
                <a:cxn ang="0">
                  <a:pos x="160" y="104"/>
                </a:cxn>
                <a:cxn ang="0">
                  <a:pos x="0" y="85"/>
                </a:cxn>
                <a:cxn ang="0">
                  <a:pos x="9" y="0"/>
                </a:cxn>
                <a:cxn ang="0">
                  <a:pos x="44" y="2"/>
                </a:cxn>
                <a:cxn ang="0">
                  <a:pos x="40" y="52"/>
                </a:cxn>
                <a:cxn ang="0">
                  <a:pos x="66" y="54"/>
                </a:cxn>
                <a:cxn ang="0">
                  <a:pos x="70" y="7"/>
                </a:cxn>
                <a:cxn ang="0">
                  <a:pos x="106" y="9"/>
                </a:cxn>
                <a:cxn ang="0">
                  <a:pos x="101" y="59"/>
                </a:cxn>
                <a:cxn ang="0">
                  <a:pos x="129" y="61"/>
                </a:cxn>
                <a:cxn ang="0">
                  <a:pos x="134" y="14"/>
                </a:cxn>
                <a:cxn ang="0">
                  <a:pos x="170" y="17"/>
                </a:cxn>
              </a:cxnLst>
              <a:rect l="0" t="0" r="r" b="b"/>
              <a:pathLst>
                <a:path w="170" h="104">
                  <a:moveTo>
                    <a:pt x="170" y="17"/>
                  </a:moveTo>
                  <a:lnTo>
                    <a:pt x="160" y="104"/>
                  </a:lnTo>
                  <a:lnTo>
                    <a:pt x="0" y="85"/>
                  </a:lnTo>
                  <a:lnTo>
                    <a:pt x="9" y="0"/>
                  </a:lnTo>
                  <a:lnTo>
                    <a:pt x="44" y="2"/>
                  </a:lnTo>
                  <a:lnTo>
                    <a:pt x="40" y="52"/>
                  </a:lnTo>
                  <a:lnTo>
                    <a:pt x="66" y="54"/>
                  </a:lnTo>
                  <a:lnTo>
                    <a:pt x="70" y="7"/>
                  </a:lnTo>
                  <a:lnTo>
                    <a:pt x="106" y="9"/>
                  </a:lnTo>
                  <a:lnTo>
                    <a:pt x="101" y="59"/>
                  </a:lnTo>
                  <a:lnTo>
                    <a:pt x="129" y="61"/>
                  </a:lnTo>
                  <a:lnTo>
                    <a:pt x="134" y="14"/>
                  </a:lnTo>
                  <a:lnTo>
                    <a:pt x="17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17">
              <a:extLst>
                <a:ext uri="{FF2B5EF4-FFF2-40B4-BE49-F238E27FC236}">
                  <a16:creationId xmlns:a16="http://schemas.microsoft.com/office/drawing/2014/main" id="{F5F27F09-4120-4E1D-904C-B384DE6F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144" y="5624640"/>
              <a:ext cx="108383" cy="107107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70" y="23"/>
                </a:cxn>
                <a:cxn ang="0">
                  <a:pos x="70" y="46"/>
                </a:cxn>
                <a:cxn ang="0">
                  <a:pos x="63" y="58"/>
                </a:cxn>
                <a:cxn ang="0">
                  <a:pos x="52" y="67"/>
                </a:cxn>
                <a:cxn ang="0">
                  <a:pos x="39" y="70"/>
                </a:cxn>
                <a:cxn ang="0">
                  <a:pos x="25" y="68"/>
                </a:cxn>
                <a:cxn ang="0">
                  <a:pos x="13" y="62"/>
                </a:cxn>
                <a:cxn ang="0">
                  <a:pos x="5" y="51"/>
                </a:cxn>
                <a:cxn ang="0">
                  <a:pos x="1" y="38"/>
                </a:cxn>
                <a:cxn ang="0">
                  <a:pos x="2" y="24"/>
                </a:cxn>
                <a:cxn ang="0">
                  <a:pos x="16" y="6"/>
                </a:cxn>
                <a:cxn ang="0">
                  <a:pos x="38" y="0"/>
                </a:cxn>
                <a:cxn ang="0">
                  <a:pos x="33" y="17"/>
                </a:cxn>
                <a:cxn ang="0">
                  <a:pos x="24" y="22"/>
                </a:cxn>
                <a:cxn ang="0">
                  <a:pos x="19" y="29"/>
                </a:cxn>
                <a:cxn ang="0">
                  <a:pos x="20" y="43"/>
                </a:cxn>
                <a:cxn ang="0">
                  <a:pos x="30" y="52"/>
                </a:cxn>
                <a:cxn ang="0">
                  <a:pos x="45" y="51"/>
                </a:cxn>
                <a:cxn ang="0">
                  <a:pos x="54" y="41"/>
                </a:cxn>
                <a:cxn ang="0">
                  <a:pos x="54" y="31"/>
                </a:cxn>
                <a:cxn ang="0">
                  <a:pos x="49" y="23"/>
                </a:cxn>
                <a:cxn ang="0">
                  <a:pos x="55" y="5"/>
                </a:cxn>
              </a:cxnLst>
              <a:rect l="0" t="0" r="r" b="b"/>
              <a:pathLst>
                <a:path w="72" h="71">
                  <a:moveTo>
                    <a:pt x="55" y="5"/>
                  </a:moveTo>
                  <a:cubicBezTo>
                    <a:pt x="62" y="10"/>
                    <a:pt x="67" y="16"/>
                    <a:pt x="70" y="23"/>
                  </a:cubicBezTo>
                  <a:cubicBezTo>
                    <a:pt x="72" y="30"/>
                    <a:pt x="72" y="38"/>
                    <a:pt x="70" y="46"/>
                  </a:cubicBezTo>
                  <a:cubicBezTo>
                    <a:pt x="69" y="50"/>
                    <a:pt x="66" y="55"/>
                    <a:pt x="63" y="58"/>
                  </a:cubicBezTo>
                  <a:cubicBezTo>
                    <a:pt x="60" y="62"/>
                    <a:pt x="57" y="65"/>
                    <a:pt x="52" y="67"/>
                  </a:cubicBezTo>
                  <a:cubicBezTo>
                    <a:pt x="48" y="69"/>
                    <a:pt x="44" y="70"/>
                    <a:pt x="39" y="70"/>
                  </a:cubicBezTo>
                  <a:cubicBezTo>
                    <a:pt x="35" y="71"/>
                    <a:pt x="30" y="70"/>
                    <a:pt x="25" y="68"/>
                  </a:cubicBezTo>
                  <a:cubicBezTo>
                    <a:pt x="21" y="67"/>
                    <a:pt x="17" y="65"/>
                    <a:pt x="13" y="62"/>
                  </a:cubicBezTo>
                  <a:cubicBezTo>
                    <a:pt x="10" y="59"/>
                    <a:pt x="7" y="55"/>
                    <a:pt x="5" y="51"/>
                  </a:cubicBezTo>
                  <a:cubicBezTo>
                    <a:pt x="2" y="47"/>
                    <a:pt x="1" y="43"/>
                    <a:pt x="1" y="38"/>
                  </a:cubicBezTo>
                  <a:cubicBezTo>
                    <a:pt x="0" y="34"/>
                    <a:pt x="1" y="29"/>
                    <a:pt x="2" y="24"/>
                  </a:cubicBezTo>
                  <a:cubicBezTo>
                    <a:pt x="5" y="17"/>
                    <a:pt x="9" y="11"/>
                    <a:pt x="16" y="6"/>
                  </a:cubicBezTo>
                  <a:cubicBezTo>
                    <a:pt x="22" y="2"/>
                    <a:pt x="30" y="0"/>
                    <a:pt x="3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9" y="18"/>
                    <a:pt x="26" y="20"/>
                    <a:pt x="24" y="22"/>
                  </a:cubicBezTo>
                  <a:cubicBezTo>
                    <a:pt x="21" y="24"/>
                    <a:pt x="20" y="26"/>
                    <a:pt x="19" y="29"/>
                  </a:cubicBezTo>
                  <a:cubicBezTo>
                    <a:pt x="17" y="34"/>
                    <a:pt x="17" y="39"/>
                    <a:pt x="20" y="43"/>
                  </a:cubicBezTo>
                  <a:cubicBezTo>
                    <a:pt x="22" y="48"/>
                    <a:pt x="25" y="51"/>
                    <a:pt x="30" y="52"/>
                  </a:cubicBezTo>
                  <a:cubicBezTo>
                    <a:pt x="35" y="54"/>
                    <a:pt x="40" y="53"/>
                    <a:pt x="45" y="51"/>
                  </a:cubicBezTo>
                  <a:cubicBezTo>
                    <a:pt x="49" y="49"/>
                    <a:pt x="52" y="45"/>
                    <a:pt x="54" y="41"/>
                  </a:cubicBezTo>
                  <a:cubicBezTo>
                    <a:pt x="55" y="38"/>
                    <a:pt x="55" y="35"/>
                    <a:pt x="54" y="31"/>
                  </a:cubicBezTo>
                  <a:cubicBezTo>
                    <a:pt x="53" y="28"/>
                    <a:pt x="52" y="25"/>
                    <a:pt x="49" y="23"/>
                  </a:cubicBezTo>
                  <a:lnTo>
                    <a:pt x="5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18">
              <a:extLst>
                <a:ext uri="{FF2B5EF4-FFF2-40B4-BE49-F238E27FC236}">
                  <a16:creationId xmlns:a16="http://schemas.microsoft.com/office/drawing/2014/main" id="{8B9D80A7-30CF-4BA3-9E93-AD926FF7D0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7597" y="5516258"/>
              <a:ext cx="108383" cy="107107"/>
            </a:xfrm>
            <a:custGeom>
              <a:avLst/>
              <a:gdLst/>
              <a:ahLst/>
              <a:cxnLst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1"/>
                </a:cxn>
                <a:cxn ang="0">
                  <a:pos x="5" y="18"/>
                </a:cxn>
                <a:cxn ang="0">
                  <a:pos x="14" y="8"/>
                </a:cxn>
                <a:cxn ang="0">
                  <a:pos x="26" y="2"/>
                </a:cxn>
                <a:cxn ang="0">
                  <a:pos x="40" y="1"/>
                </a:cxn>
                <a:cxn ang="0">
                  <a:pos x="53" y="5"/>
                </a:cxn>
                <a:cxn ang="0">
                  <a:pos x="64" y="14"/>
                </a:cxn>
                <a:cxn ang="0">
                  <a:pos x="70" y="26"/>
                </a:cxn>
                <a:cxn ang="0">
                  <a:pos x="71" y="40"/>
                </a:cxn>
                <a:cxn ang="0">
                  <a:pos x="66" y="53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1" y="70"/>
                </a:cxn>
                <a:cxn ang="0">
                  <a:pos x="17" y="66"/>
                </a:cxn>
                <a:cxn ang="0">
                  <a:pos x="26" y="51"/>
                </a:cxn>
                <a:cxn ang="0">
                  <a:pos x="41" y="53"/>
                </a:cxn>
                <a:cxn ang="0">
                  <a:pos x="52" y="45"/>
                </a:cxn>
                <a:cxn ang="0">
                  <a:pos x="54" y="31"/>
                </a:cxn>
                <a:cxn ang="0">
                  <a:pos x="44" y="20"/>
                </a:cxn>
                <a:cxn ang="0">
                  <a:pos x="31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</a:cxnLst>
              <a:rect l="0" t="0" r="r" b="b"/>
              <a:pathLst>
                <a:path w="72" h="71">
                  <a:moveTo>
                    <a:pt x="17" y="66"/>
                  </a:moveTo>
                  <a:cubicBezTo>
                    <a:pt x="13" y="63"/>
                    <a:pt x="10" y="60"/>
                    <a:pt x="7" y="56"/>
                  </a:cubicBezTo>
                  <a:cubicBezTo>
                    <a:pt x="5" y="53"/>
                    <a:pt x="3" y="49"/>
                    <a:pt x="1" y="44"/>
                  </a:cubicBezTo>
                  <a:cubicBezTo>
                    <a:pt x="0" y="39"/>
                    <a:pt x="0" y="35"/>
                    <a:pt x="1" y="31"/>
                  </a:cubicBezTo>
                  <a:cubicBezTo>
                    <a:pt x="1" y="26"/>
                    <a:pt x="3" y="22"/>
                    <a:pt x="5" y="18"/>
                  </a:cubicBezTo>
                  <a:cubicBezTo>
                    <a:pt x="8" y="14"/>
                    <a:pt x="11" y="10"/>
                    <a:pt x="14" y="8"/>
                  </a:cubicBezTo>
                  <a:cubicBezTo>
                    <a:pt x="18" y="5"/>
                    <a:pt x="22" y="3"/>
                    <a:pt x="26" y="2"/>
                  </a:cubicBezTo>
                  <a:cubicBezTo>
                    <a:pt x="31" y="0"/>
                    <a:pt x="36" y="0"/>
                    <a:pt x="40" y="1"/>
                  </a:cubicBezTo>
                  <a:cubicBezTo>
                    <a:pt x="45" y="1"/>
                    <a:pt x="49" y="3"/>
                    <a:pt x="53" y="5"/>
                  </a:cubicBezTo>
                  <a:cubicBezTo>
                    <a:pt x="57" y="8"/>
                    <a:pt x="61" y="11"/>
                    <a:pt x="64" y="14"/>
                  </a:cubicBezTo>
                  <a:cubicBezTo>
                    <a:pt x="67" y="18"/>
                    <a:pt x="69" y="22"/>
                    <a:pt x="70" y="26"/>
                  </a:cubicBezTo>
                  <a:cubicBezTo>
                    <a:pt x="71" y="31"/>
                    <a:pt x="72" y="36"/>
                    <a:pt x="71" y="40"/>
                  </a:cubicBezTo>
                  <a:cubicBezTo>
                    <a:pt x="70" y="45"/>
                    <a:pt x="69" y="49"/>
                    <a:pt x="66" y="53"/>
                  </a:cubicBezTo>
                  <a:cubicBezTo>
                    <a:pt x="64" y="58"/>
                    <a:pt x="61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40" y="71"/>
                    <a:pt x="35" y="71"/>
                    <a:pt x="31" y="70"/>
                  </a:cubicBezTo>
                  <a:cubicBezTo>
                    <a:pt x="26" y="70"/>
                    <a:pt x="22" y="68"/>
                    <a:pt x="17" y="66"/>
                  </a:cubicBezTo>
                  <a:close/>
                  <a:moveTo>
                    <a:pt x="26" y="51"/>
                  </a:moveTo>
                  <a:cubicBezTo>
                    <a:pt x="31" y="53"/>
                    <a:pt x="36" y="54"/>
                    <a:pt x="41" y="53"/>
                  </a:cubicBezTo>
                  <a:cubicBezTo>
                    <a:pt x="46" y="52"/>
                    <a:pt x="49" y="49"/>
                    <a:pt x="52" y="45"/>
                  </a:cubicBezTo>
                  <a:cubicBezTo>
                    <a:pt x="54" y="41"/>
                    <a:pt x="55" y="36"/>
                    <a:pt x="54" y="31"/>
                  </a:cubicBezTo>
                  <a:cubicBezTo>
                    <a:pt x="52" y="27"/>
                    <a:pt x="49" y="23"/>
                    <a:pt x="44" y="20"/>
                  </a:cubicBezTo>
                  <a:cubicBezTo>
                    <a:pt x="40" y="17"/>
                    <a:pt x="36" y="17"/>
                    <a:pt x="31" y="18"/>
                  </a:cubicBezTo>
                  <a:cubicBezTo>
                    <a:pt x="26" y="19"/>
                    <a:pt x="22" y="22"/>
                    <a:pt x="20" y="26"/>
                  </a:cubicBezTo>
                  <a:cubicBezTo>
                    <a:pt x="17" y="30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19">
              <a:extLst>
                <a:ext uri="{FF2B5EF4-FFF2-40B4-BE49-F238E27FC236}">
                  <a16:creationId xmlns:a16="http://schemas.microsoft.com/office/drawing/2014/main" id="{45A0E54D-EF9A-4262-A815-05676F174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064" y="5412338"/>
              <a:ext cx="132609" cy="132609"/>
            </a:xfrm>
            <a:custGeom>
              <a:avLst/>
              <a:gdLst/>
              <a:ahLst/>
              <a:cxnLst>
                <a:cxn ang="0">
                  <a:pos x="144" y="180"/>
                </a:cxn>
                <a:cxn ang="0">
                  <a:pos x="116" y="208"/>
                </a:cxn>
                <a:cxn ang="0">
                  <a:pos x="0" y="99"/>
                </a:cxn>
                <a:cxn ang="0">
                  <a:pos x="24" y="73"/>
                </a:cxn>
                <a:cxn ang="0">
                  <a:pos x="130" y="90"/>
                </a:cxn>
                <a:cxn ang="0">
                  <a:pos x="64" y="29"/>
                </a:cxn>
                <a:cxn ang="0">
                  <a:pos x="90" y="0"/>
                </a:cxn>
                <a:cxn ang="0">
                  <a:pos x="208" y="111"/>
                </a:cxn>
                <a:cxn ang="0">
                  <a:pos x="184" y="135"/>
                </a:cxn>
                <a:cxn ang="0">
                  <a:pos x="78" y="118"/>
                </a:cxn>
                <a:cxn ang="0">
                  <a:pos x="144" y="180"/>
                </a:cxn>
              </a:cxnLst>
              <a:rect l="0" t="0" r="r" b="b"/>
              <a:pathLst>
                <a:path w="208" h="208">
                  <a:moveTo>
                    <a:pt x="144" y="180"/>
                  </a:moveTo>
                  <a:lnTo>
                    <a:pt x="116" y="208"/>
                  </a:lnTo>
                  <a:lnTo>
                    <a:pt x="0" y="99"/>
                  </a:lnTo>
                  <a:lnTo>
                    <a:pt x="24" y="73"/>
                  </a:lnTo>
                  <a:lnTo>
                    <a:pt x="130" y="90"/>
                  </a:lnTo>
                  <a:lnTo>
                    <a:pt x="64" y="29"/>
                  </a:lnTo>
                  <a:lnTo>
                    <a:pt x="90" y="0"/>
                  </a:lnTo>
                  <a:lnTo>
                    <a:pt x="208" y="111"/>
                  </a:lnTo>
                  <a:lnTo>
                    <a:pt x="184" y="135"/>
                  </a:lnTo>
                  <a:lnTo>
                    <a:pt x="78" y="118"/>
                  </a:lnTo>
                  <a:lnTo>
                    <a:pt x="144" y="1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20">
              <a:extLst>
                <a:ext uri="{FF2B5EF4-FFF2-40B4-BE49-F238E27FC236}">
                  <a16:creationId xmlns:a16="http://schemas.microsoft.com/office/drawing/2014/main" id="{D7B35285-BC3B-4395-BC54-7A954389A1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5944" y="5358147"/>
              <a:ext cx="112846" cy="117308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39" y="78"/>
                </a:cxn>
                <a:cxn ang="0">
                  <a:pos x="0" y="22"/>
                </a:cxn>
                <a:cxn ang="0">
                  <a:pos x="19" y="9"/>
                </a:cxn>
                <a:cxn ang="0">
                  <a:pos x="32" y="1"/>
                </a:cxn>
                <a:cxn ang="0">
                  <a:pos x="44" y="0"/>
                </a:cxn>
                <a:cxn ang="0">
                  <a:pos x="57" y="5"/>
                </a:cxn>
                <a:cxn ang="0">
                  <a:pos x="67" y="16"/>
                </a:cxn>
                <a:cxn ang="0">
                  <a:pos x="74" y="29"/>
                </a:cxn>
                <a:cxn ang="0">
                  <a:pos x="74" y="43"/>
                </a:cxn>
                <a:cxn ang="0">
                  <a:pos x="70" y="54"/>
                </a:cxn>
                <a:cxn ang="0">
                  <a:pos x="60" y="63"/>
                </a:cxn>
                <a:cxn ang="0">
                  <a:pos x="49" y="52"/>
                </a:cxn>
                <a:cxn ang="0">
                  <a:pos x="58" y="40"/>
                </a:cxn>
                <a:cxn ang="0">
                  <a:pos x="54" y="25"/>
                </a:cxn>
                <a:cxn ang="0">
                  <a:pos x="41" y="16"/>
                </a:cxn>
                <a:cxn ang="0">
                  <a:pos x="27" y="21"/>
                </a:cxn>
                <a:cxn ang="0">
                  <a:pos x="22" y="24"/>
                </a:cxn>
                <a:cxn ang="0">
                  <a:pos x="44" y="56"/>
                </a:cxn>
                <a:cxn ang="0">
                  <a:pos x="49" y="52"/>
                </a:cxn>
              </a:cxnLst>
              <a:rect l="0" t="0" r="r" b="b"/>
              <a:pathLst>
                <a:path w="75" h="78">
                  <a:moveTo>
                    <a:pt x="60" y="63"/>
                  </a:moveTo>
                  <a:cubicBezTo>
                    <a:pt x="39" y="78"/>
                    <a:pt x="39" y="78"/>
                    <a:pt x="39" y="7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4" y="5"/>
                    <a:pt x="28" y="2"/>
                    <a:pt x="32" y="1"/>
                  </a:cubicBezTo>
                  <a:cubicBezTo>
                    <a:pt x="36" y="0"/>
                    <a:pt x="40" y="0"/>
                    <a:pt x="44" y="0"/>
                  </a:cubicBezTo>
                  <a:cubicBezTo>
                    <a:pt x="49" y="1"/>
                    <a:pt x="53" y="3"/>
                    <a:pt x="57" y="5"/>
                  </a:cubicBezTo>
                  <a:cubicBezTo>
                    <a:pt x="61" y="8"/>
                    <a:pt x="64" y="12"/>
                    <a:pt x="67" y="16"/>
                  </a:cubicBezTo>
                  <a:cubicBezTo>
                    <a:pt x="70" y="20"/>
                    <a:pt x="72" y="25"/>
                    <a:pt x="74" y="29"/>
                  </a:cubicBezTo>
                  <a:cubicBezTo>
                    <a:pt x="75" y="34"/>
                    <a:pt x="75" y="38"/>
                    <a:pt x="74" y="43"/>
                  </a:cubicBezTo>
                  <a:cubicBezTo>
                    <a:pt x="73" y="47"/>
                    <a:pt x="72" y="51"/>
                    <a:pt x="70" y="54"/>
                  </a:cubicBezTo>
                  <a:cubicBezTo>
                    <a:pt x="68" y="57"/>
                    <a:pt x="64" y="60"/>
                    <a:pt x="60" y="63"/>
                  </a:cubicBezTo>
                  <a:close/>
                  <a:moveTo>
                    <a:pt x="49" y="52"/>
                  </a:moveTo>
                  <a:cubicBezTo>
                    <a:pt x="55" y="48"/>
                    <a:pt x="58" y="44"/>
                    <a:pt x="58" y="40"/>
                  </a:cubicBezTo>
                  <a:cubicBezTo>
                    <a:pt x="59" y="36"/>
                    <a:pt x="57" y="31"/>
                    <a:pt x="54" y="25"/>
                  </a:cubicBezTo>
                  <a:cubicBezTo>
                    <a:pt x="50" y="20"/>
                    <a:pt x="46" y="17"/>
                    <a:pt x="41" y="16"/>
                  </a:cubicBezTo>
                  <a:cubicBezTo>
                    <a:pt x="37" y="16"/>
                    <a:pt x="32" y="17"/>
                    <a:pt x="27" y="2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44" y="56"/>
                    <a:pt x="44" y="56"/>
                    <a:pt x="44" y="56"/>
                  </a:cubicBezTo>
                  <a:lnTo>
                    <a:pt x="49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21">
              <a:extLst>
                <a:ext uri="{FF2B5EF4-FFF2-40B4-BE49-F238E27FC236}">
                  <a16:creationId xmlns:a16="http://schemas.microsoft.com/office/drawing/2014/main" id="{03B9AFF1-0658-46CF-9780-9260EBC75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5165" y="5308418"/>
              <a:ext cx="96269" cy="119221"/>
            </a:xfrm>
            <a:custGeom>
              <a:avLst/>
              <a:gdLst/>
              <a:ahLst/>
              <a:cxnLst>
                <a:cxn ang="0">
                  <a:pos x="47" y="144"/>
                </a:cxn>
                <a:cxn ang="0">
                  <a:pos x="49" y="168"/>
                </a:cxn>
                <a:cxn ang="0">
                  <a:pos x="9" y="187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151" y="123"/>
                </a:cxn>
                <a:cxn ang="0">
                  <a:pos x="111" y="140"/>
                </a:cxn>
                <a:cxn ang="0">
                  <a:pos x="94" y="123"/>
                </a:cxn>
                <a:cxn ang="0">
                  <a:pos x="47" y="144"/>
                </a:cxn>
                <a:cxn ang="0">
                  <a:pos x="71" y="97"/>
                </a:cxn>
                <a:cxn ang="0">
                  <a:pos x="35" y="55"/>
                </a:cxn>
                <a:cxn ang="0">
                  <a:pos x="42" y="109"/>
                </a:cxn>
                <a:cxn ang="0">
                  <a:pos x="71" y="97"/>
                </a:cxn>
              </a:cxnLst>
              <a:rect l="0" t="0" r="r" b="b"/>
              <a:pathLst>
                <a:path w="151" h="187">
                  <a:moveTo>
                    <a:pt x="47" y="144"/>
                  </a:moveTo>
                  <a:lnTo>
                    <a:pt x="49" y="168"/>
                  </a:lnTo>
                  <a:lnTo>
                    <a:pt x="9" y="187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151" y="123"/>
                  </a:lnTo>
                  <a:lnTo>
                    <a:pt x="111" y="140"/>
                  </a:lnTo>
                  <a:lnTo>
                    <a:pt x="94" y="123"/>
                  </a:lnTo>
                  <a:lnTo>
                    <a:pt x="47" y="144"/>
                  </a:lnTo>
                  <a:close/>
                  <a:moveTo>
                    <a:pt x="71" y="97"/>
                  </a:moveTo>
                  <a:lnTo>
                    <a:pt x="35" y="55"/>
                  </a:lnTo>
                  <a:lnTo>
                    <a:pt x="42" y="109"/>
                  </a:lnTo>
                  <a:lnTo>
                    <a:pt x="71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22">
              <a:extLst>
                <a:ext uri="{FF2B5EF4-FFF2-40B4-BE49-F238E27FC236}">
                  <a16:creationId xmlns:a16="http://schemas.microsoft.com/office/drawing/2014/main" id="{89BF7D89-5375-4711-8334-35CE2FDA8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4020" y="5277178"/>
              <a:ext cx="99457" cy="110933"/>
            </a:xfrm>
            <a:custGeom>
              <a:avLst/>
              <a:gdLst/>
              <a:ahLst/>
              <a:cxnLst>
                <a:cxn ang="0">
                  <a:pos x="33" y="70"/>
                </a:cxn>
                <a:cxn ang="0">
                  <a:pos x="17" y="74"/>
                </a:cxn>
                <a:cxn ang="0">
                  <a:pos x="0" y="8"/>
                </a:cxn>
                <a:cxn ang="0">
                  <a:pos x="22" y="2"/>
                </a:cxn>
                <a:cxn ang="0">
                  <a:pos x="33" y="0"/>
                </a:cxn>
                <a:cxn ang="0">
                  <a:pos x="40" y="2"/>
                </a:cxn>
                <a:cxn ang="0">
                  <a:pos x="49" y="8"/>
                </a:cxn>
                <a:cxn ang="0">
                  <a:pos x="54" y="18"/>
                </a:cxn>
                <a:cxn ang="0">
                  <a:pos x="53" y="33"/>
                </a:cxn>
                <a:cxn ang="0">
                  <a:pos x="44" y="43"/>
                </a:cxn>
                <a:cxn ang="0">
                  <a:pos x="66" y="62"/>
                </a:cxn>
                <a:cxn ang="0">
                  <a:pos x="46" y="67"/>
                </a:cxn>
                <a:cxn ang="0">
                  <a:pos x="28" y="48"/>
                </a:cxn>
                <a:cxn ang="0">
                  <a:pos x="33" y="70"/>
                </a:cxn>
                <a:cxn ang="0">
                  <a:pos x="24" y="34"/>
                </a:cxn>
                <a:cxn ang="0">
                  <a:pos x="27" y="33"/>
                </a:cxn>
                <a:cxn ang="0">
                  <a:pos x="36" y="29"/>
                </a:cxn>
                <a:cxn ang="0">
                  <a:pos x="37" y="22"/>
                </a:cxn>
                <a:cxn ang="0">
                  <a:pos x="33" y="17"/>
                </a:cxn>
                <a:cxn ang="0">
                  <a:pos x="25" y="17"/>
                </a:cxn>
                <a:cxn ang="0">
                  <a:pos x="20" y="18"/>
                </a:cxn>
                <a:cxn ang="0">
                  <a:pos x="24" y="34"/>
                </a:cxn>
              </a:cxnLst>
              <a:rect l="0" t="0" r="r" b="b"/>
              <a:pathLst>
                <a:path w="66" h="74">
                  <a:moveTo>
                    <a:pt x="33" y="70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7" y="1"/>
                    <a:pt x="30" y="0"/>
                    <a:pt x="33" y="0"/>
                  </a:cubicBezTo>
                  <a:cubicBezTo>
                    <a:pt x="35" y="0"/>
                    <a:pt x="38" y="1"/>
                    <a:pt x="40" y="2"/>
                  </a:cubicBezTo>
                  <a:cubicBezTo>
                    <a:pt x="43" y="3"/>
                    <a:pt x="46" y="5"/>
                    <a:pt x="49" y="8"/>
                  </a:cubicBezTo>
                  <a:cubicBezTo>
                    <a:pt x="51" y="10"/>
                    <a:pt x="53" y="14"/>
                    <a:pt x="54" y="18"/>
                  </a:cubicBezTo>
                  <a:cubicBezTo>
                    <a:pt x="55" y="23"/>
                    <a:pt x="55" y="28"/>
                    <a:pt x="53" y="33"/>
                  </a:cubicBezTo>
                  <a:cubicBezTo>
                    <a:pt x="51" y="37"/>
                    <a:pt x="48" y="40"/>
                    <a:pt x="44" y="43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3" y="70"/>
                  </a:lnTo>
                  <a:close/>
                  <a:moveTo>
                    <a:pt x="24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32" y="32"/>
                    <a:pt x="35" y="31"/>
                    <a:pt x="36" y="29"/>
                  </a:cubicBezTo>
                  <a:cubicBezTo>
                    <a:pt x="38" y="27"/>
                    <a:pt x="38" y="25"/>
                    <a:pt x="37" y="22"/>
                  </a:cubicBezTo>
                  <a:cubicBezTo>
                    <a:pt x="37" y="20"/>
                    <a:pt x="35" y="18"/>
                    <a:pt x="33" y="17"/>
                  </a:cubicBezTo>
                  <a:cubicBezTo>
                    <a:pt x="31" y="16"/>
                    <a:pt x="28" y="16"/>
                    <a:pt x="25" y="17"/>
                  </a:cubicBezTo>
                  <a:cubicBezTo>
                    <a:pt x="20" y="18"/>
                    <a:pt x="20" y="18"/>
                    <a:pt x="20" y="18"/>
                  </a:cubicBezTo>
                  <a:lnTo>
                    <a:pt x="24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23">
              <a:extLst>
                <a:ext uri="{FF2B5EF4-FFF2-40B4-BE49-F238E27FC236}">
                  <a16:creationId xmlns:a16="http://schemas.microsoft.com/office/drawing/2014/main" id="{F5112D41-D945-4290-A071-F8582B0B7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900" y="5260602"/>
              <a:ext cx="84794" cy="108383"/>
            </a:xfrm>
            <a:custGeom>
              <a:avLst/>
              <a:gdLst/>
              <a:ahLst/>
              <a:cxnLst>
                <a:cxn ang="0">
                  <a:pos x="100" y="165"/>
                </a:cxn>
                <a:cxn ang="0">
                  <a:pos x="59" y="170"/>
                </a:cxn>
                <a:cxn ang="0">
                  <a:pos x="55" y="108"/>
                </a:cxn>
                <a:cxn ang="0">
                  <a:pos x="0" y="11"/>
                </a:cxn>
                <a:cxn ang="0">
                  <a:pos x="43" y="9"/>
                </a:cxn>
                <a:cxn ang="0">
                  <a:pos x="71" y="66"/>
                </a:cxn>
                <a:cxn ang="0">
                  <a:pos x="90" y="4"/>
                </a:cxn>
                <a:cxn ang="0">
                  <a:pos x="133" y="0"/>
                </a:cxn>
                <a:cxn ang="0">
                  <a:pos x="92" y="106"/>
                </a:cxn>
                <a:cxn ang="0">
                  <a:pos x="100" y="165"/>
                </a:cxn>
              </a:cxnLst>
              <a:rect l="0" t="0" r="r" b="b"/>
              <a:pathLst>
                <a:path w="133" h="170">
                  <a:moveTo>
                    <a:pt x="100" y="165"/>
                  </a:moveTo>
                  <a:lnTo>
                    <a:pt x="59" y="170"/>
                  </a:lnTo>
                  <a:lnTo>
                    <a:pt x="55" y="108"/>
                  </a:lnTo>
                  <a:lnTo>
                    <a:pt x="0" y="11"/>
                  </a:lnTo>
                  <a:lnTo>
                    <a:pt x="43" y="9"/>
                  </a:lnTo>
                  <a:lnTo>
                    <a:pt x="71" y="66"/>
                  </a:lnTo>
                  <a:lnTo>
                    <a:pt x="90" y="4"/>
                  </a:lnTo>
                  <a:lnTo>
                    <a:pt x="133" y="0"/>
                  </a:lnTo>
                  <a:lnTo>
                    <a:pt x="92" y="106"/>
                  </a:lnTo>
                  <a:lnTo>
                    <a:pt x="100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124">
              <a:extLst>
                <a:ext uri="{FF2B5EF4-FFF2-40B4-BE49-F238E27FC236}">
                  <a16:creationId xmlns:a16="http://schemas.microsoft.com/office/drawing/2014/main" id="{1BE49A00-F6CF-4C5B-B0F7-04A22A7F2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9510" y="5265065"/>
              <a:ext cx="70768" cy="109658"/>
            </a:xfrm>
            <a:custGeom>
              <a:avLst/>
              <a:gdLst/>
              <a:ahLst/>
              <a:cxnLst>
                <a:cxn ang="0">
                  <a:pos x="88" y="172"/>
                </a:cxn>
                <a:cxn ang="0">
                  <a:pos x="0" y="158"/>
                </a:cxn>
                <a:cxn ang="0">
                  <a:pos x="24" y="0"/>
                </a:cxn>
                <a:cxn ang="0">
                  <a:pos x="111" y="11"/>
                </a:cxn>
                <a:cxn ang="0">
                  <a:pos x="107" y="47"/>
                </a:cxn>
                <a:cxn ang="0">
                  <a:pos x="57" y="40"/>
                </a:cxn>
                <a:cxn ang="0">
                  <a:pos x="55" y="66"/>
                </a:cxn>
                <a:cxn ang="0">
                  <a:pos x="102" y="73"/>
                </a:cxn>
                <a:cxn ang="0">
                  <a:pos x="97" y="108"/>
                </a:cxn>
                <a:cxn ang="0">
                  <a:pos x="50" y="101"/>
                </a:cxn>
                <a:cxn ang="0">
                  <a:pos x="45" y="130"/>
                </a:cxn>
                <a:cxn ang="0">
                  <a:pos x="92" y="137"/>
                </a:cxn>
                <a:cxn ang="0">
                  <a:pos x="88" y="172"/>
                </a:cxn>
              </a:cxnLst>
              <a:rect l="0" t="0" r="r" b="b"/>
              <a:pathLst>
                <a:path w="111" h="172">
                  <a:moveTo>
                    <a:pt x="88" y="172"/>
                  </a:moveTo>
                  <a:lnTo>
                    <a:pt x="0" y="158"/>
                  </a:lnTo>
                  <a:lnTo>
                    <a:pt x="24" y="0"/>
                  </a:lnTo>
                  <a:lnTo>
                    <a:pt x="111" y="11"/>
                  </a:lnTo>
                  <a:lnTo>
                    <a:pt x="107" y="47"/>
                  </a:lnTo>
                  <a:lnTo>
                    <a:pt x="57" y="40"/>
                  </a:lnTo>
                  <a:lnTo>
                    <a:pt x="55" y="66"/>
                  </a:lnTo>
                  <a:lnTo>
                    <a:pt x="102" y="73"/>
                  </a:lnTo>
                  <a:lnTo>
                    <a:pt x="97" y="108"/>
                  </a:lnTo>
                  <a:lnTo>
                    <a:pt x="50" y="101"/>
                  </a:lnTo>
                  <a:lnTo>
                    <a:pt x="45" y="130"/>
                  </a:lnTo>
                  <a:lnTo>
                    <a:pt x="92" y="137"/>
                  </a:lnTo>
                  <a:lnTo>
                    <a:pt x="88" y="1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125">
              <a:extLst>
                <a:ext uri="{FF2B5EF4-FFF2-40B4-BE49-F238E27FC236}">
                  <a16:creationId xmlns:a16="http://schemas.microsoft.com/office/drawing/2014/main" id="{3CFC2488-316C-412B-B775-EAE7A3B6E8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7727" y="5278453"/>
              <a:ext cx="103920" cy="114758"/>
            </a:xfrm>
            <a:custGeom>
              <a:avLst/>
              <a:gdLst/>
              <a:ahLst/>
              <a:cxnLst>
                <a:cxn ang="0">
                  <a:pos x="24" y="73"/>
                </a:cxn>
                <a:cxn ang="0">
                  <a:pos x="0" y="65"/>
                </a:cxn>
                <a:cxn ang="0">
                  <a:pos x="21" y="0"/>
                </a:cxn>
                <a:cxn ang="0">
                  <a:pos x="43" y="7"/>
                </a:cxn>
                <a:cxn ang="0">
                  <a:pos x="57" y="14"/>
                </a:cxn>
                <a:cxn ang="0">
                  <a:pos x="65" y="23"/>
                </a:cxn>
                <a:cxn ang="0">
                  <a:pos x="68" y="36"/>
                </a:cxn>
                <a:cxn ang="0">
                  <a:pos x="66" y="51"/>
                </a:cxn>
                <a:cxn ang="0">
                  <a:pos x="59" y="64"/>
                </a:cxn>
                <a:cxn ang="0">
                  <a:pos x="49" y="72"/>
                </a:cxn>
                <a:cxn ang="0">
                  <a:pos x="37" y="75"/>
                </a:cxn>
                <a:cxn ang="0">
                  <a:pos x="24" y="73"/>
                </a:cxn>
                <a:cxn ang="0">
                  <a:pos x="26" y="58"/>
                </a:cxn>
                <a:cxn ang="0">
                  <a:pos x="42" y="58"/>
                </a:cxn>
                <a:cxn ang="0">
                  <a:pos x="50" y="46"/>
                </a:cxn>
                <a:cxn ang="0">
                  <a:pos x="50" y="31"/>
                </a:cxn>
                <a:cxn ang="0">
                  <a:pos x="39" y="21"/>
                </a:cxn>
                <a:cxn ang="0">
                  <a:pos x="32" y="19"/>
                </a:cxn>
                <a:cxn ang="0">
                  <a:pos x="20" y="56"/>
                </a:cxn>
                <a:cxn ang="0">
                  <a:pos x="26" y="58"/>
                </a:cxn>
              </a:cxnLst>
              <a:rect l="0" t="0" r="r" b="b"/>
              <a:pathLst>
                <a:path w="69" h="76">
                  <a:moveTo>
                    <a:pt x="24" y="73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9" y="9"/>
                    <a:pt x="54" y="12"/>
                    <a:pt x="57" y="14"/>
                  </a:cubicBezTo>
                  <a:cubicBezTo>
                    <a:pt x="60" y="16"/>
                    <a:pt x="63" y="20"/>
                    <a:pt x="65" y="23"/>
                  </a:cubicBezTo>
                  <a:cubicBezTo>
                    <a:pt x="67" y="27"/>
                    <a:pt x="68" y="32"/>
                    <a:pt x="68" y="36"/>
                  </a:cubicBezTo>
                  <a:cubicBezTo>
                    <a:pt x="69" y="41"/>
                    <a:pt x="68" y="46"/>
                    <a:pt x="66" y="51"/>
                  </a:cubicBezTo>
                  <a:cubicBezTo>
                    <a:pt x="64" y="56"/>
                    <a:pt x="62" y="60"/>
                    <a:pt x="59" y="64"/>
                  </a:cubicBezTo>
                  <a:cubicBezTo>
                    <a:pt x="56" y="67"/>
                    <a:pt x="53" y="70"/>
                    <a:pt x="49" y="72"/>
                  </a:cubicBezTo>
                  <a:cubicBezTo>
                    <a:pt x="45" y="74"/>
                    <a:pt x="41" y="75"/>
                    <a:pt x="37" y="75"/>
                  </a:cubicBezTo>
                  <a:cubicBezTo>
                    <a:pt x="34" y="76"/>
                    <a:pt x="29" y="75"/>
                    <a:pt x="24" y="73"/>
                  </a:cubicBezTo>
                  <a:close/>
                  <a:moveTo>
                    <a:pt x="26" y="58"/>
                  </a:moveTo>
                  <a:cubicBezTo>
                    <a:pt x="33" y="60"/>
                    <a:pt x="38" y="60"/>
                    <a:pt x="42" y="58"/>
                  </a:cubicBezTo>
                  <a:cubicBezTo>
                    <a:pt x="45" y="56"/>
                    <a:pt x="48" y="52"/>
                    <a:pt x="50" y="46"/>
                  </a:cubicBezTo>
                  <a:cubicBezTo>
                    <a:pt x="52" y="40"/>
                    <a:pt x="52" y="35"/>
                    <a:pt x="50" y="31"/>
                  </a:cubicBezTo>
                  <a:cubicBezTo>
                    <a:pt x="48" y="26"/>
                    <a:pt x="44" y="23"/>
                    <a:pt x="39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20" y="56"/>
                    <a:pt x="20" y="56"/>
                    <a:pt x="20" y="56"/>
                  </a:cubicBezTo>
                  <a:lnTo>
                    <a:pt x="26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126">
              <a:extLst>
                <a:ext uri="{FF2B5EF4-FFF2-40B4-BE49-F238E27FC236}">
                  <a16:creationId xmlns:a16="http://schemas.microsoft.com/office/drawing/2014/main" id="{F3AAB235-9918-41B9-845E-9C4D10546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459" y="5319256"/>
              <a:ext cx="105195" cy="11603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1" y="8"/>
                </a:cxn>
                <a:cxn ang="0">
                  <a:pos x="20" y="44"/>
                </a:cxn>
                <a:cxn ang="0">
                  <a:pos x="17" y="53"/>
                </a:cxn>
                <a:cxn ang="0">
                  <a:pos x="21" y="59"/>
                </a:cxn>
                <a:cxn ang="0">
                  <a:pos x="28" y="59"/>
                </a:cxn>
                <a:cxn ang="0">
                  <a:pos x="35" y="53"/>
                </a:cxn>
                <a:cxn ang="0">
                  <a:pos x="55" y="16"/>
                </a:cxn>
                <a:cxn ang="0">
                  <a:pos x="70" y="25"/>
                </a:cxn>
                <a:cxn ang="0">
                  <a:pos x="49" y="62"/>
                </a:cxn>
                <a:cxn ang="0">
                  <a:pos x="33" y="75"/>
                </a:cxn>
                <a:cxn ang="0">
                  <a:pos x="13" y="72"/>
                </a:cxn>
                <a:cxn ang="0">
                  <a:pos x="1" y="57"/>
                </a:cxn>
                <a:cxn ang="0">
                  <a:pos x="5" y="37"/>
                </a:cxn>
                <a:cxn ang="0">
                  <a:pos x="26" y="0"/>
                </a:cxn>
              </a:cxnLst>
              <a:rect l="0" t="0" r="r" b="b"/>
              <a:pathLst>
                <a:path w="70" h="77">
                  <a:moveTo>
                    <a:pt x="26" y="0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8" y="48"/>
                    <a:pt x="17" y="51"/>
                    <a:pt x="17" y="53"/>
                  </a:cubicBezTo>
                  <a:cubicBezTo>
                    <a:pt x="18" y="55"/>
                    <a:pt x="19" y="57"/>
                    <a:pt x="21" y="59"/>
                  </a:cubicBezTo>
                  <a:cubicBezTo>
                    <a:pt x="24" y="60"/>
                    <a:pt x="26" y="60"/>
                    <a:pt x="28" y="59"/>
                  </a:cubicBezTo>
                  <a:cubicBezTo>
                    <a:pt x="31" y="58"/>
                    <a:pt x="33" y="56"/>
                    <a:pt x="35" y="5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5" y="69"/>
                    <a:pt x="39" y="73"/>
                    <a:pt x="33" y="75"/>
                  </a:cubicBezTo>
                  <a:cubicBezTo>
                    <a:pt x="27" y="77"/>
                    <a:pt x="20" y="76"/>
                    <a:pt x="13" y="72"/>
                  </a:cubicBezTo>
                  <a:cubicBezTo>
                    <a:pt x="7" y="68"/>
                    <a:pt x="2" y="63"/>
                    <a:pt x="1" y="57"/>
                  </a:cubicBezTo>
                  <a:cubicBezTo>
                    <a:pt x="0" y="51"/>
                    <a:pt x="1" y="44"/>
                    <a:pt x="5" y="37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127">
              <a:extLst>
                <a:ext uri="{FF2B5EF4-FFF2-40B4-BE49-F238E27FC236}">
                  <a16:creationId xmlns:a16="http://schemas.microsoft.com/office/drawing/2014/main" id="{2CEEB4C1-3A76-47E3-8C3B-432146BE8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427" y="5391299"/>
              <a:ext cx="107107" cy="10710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32" y="71"/>
                </a:cxn>
                <a:cxn ang="0">
                  <a:pos x="12" y="62"/>
                </a:cxn>
                <a:cxn ang="0">
                  <a:pos x="3" y="51"/>
                </a:cxn>
                <a:cxn ang="0">
                  <a:pos x="0" y="37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3" y="0"/>
                </a:cxn>
                <a:cxn ang="0">
                  <a:pos x="47" y="2"/>
                </a:cxn>
                <a:cxn ang="0">
                  <a:pos x="59" y="9"/>
                </a:cxn>
                <a:cxn ang="0">
                  <a:pos x="70" y="29"/>
                </a:cxn>
                <a:cxn ang="0">
                  <a:pos x="66" y="52"/>
                </a:cxn>
                <a:cxn ang="0">
                  <a:pos x="53" y="40"/>
                </a:cxn>
                <a:cxn ang="0">
                  <a:pos x="53" y="30"/>
                </a:cxn>
                <a:cxn ang="0">
                  <a:pos x="48" y="22"/>
                </a:cxn>
                <a:cxn ang="0">
                  <a:pos x="34" y="17"/>
                </a:cxn>
                <a:cxn ang="0">
                  <a:pos x="22" y="23"/>
                </a:cxn>
                <a:cxn ang="0">
                  <a:pos x="17" y="37"/>
                </a:cxn>
                <a:cxn ang="0">
                  <a:pos x="23" y="49"/>
                </a:cxn>
                <a:cxn ang="0">
                  <a:pos x="31" y="53"/>
                </a:cxn>
                <a:cxn ang="0">
                  <a:pos x="41" y="52"/>
                </a:cxn>
                <a:cxn ang="0">
                  <a:pos x="55" y="64"/>
                </a:cxn>
              </a:cxnLst>
              <a:rect l="0" t="0" r="r" b="b"/>
              <a:pathLst>
                <a:path w="71" h="71">
                  <a:moveTo>
                    <a:pt x="55" y="64"/>
                  </a:moveTo>
                  <a:cubicBezTo>
                    <a:pt x="47" y="69"/>
                    <a:pt x="40" y="71"/>
                    <a:pt x="32" y="71"/>
                  </a:cubicBezTo>
                  <a:cubicBezTo>
                    <a:pt x="25" y="70"/>
                    <a:pt x="18" y="67"/>
                    <a:pt x="12" y="62"/>
                  </a:cubicBezTo>
                  <a:cubicBezTo>
                    <a:pt x="8" y="59"/>
                    <a:pt x="5" y="55"/>
                    <a:pt x="3" y="51"/>
                  </a:cubicBezTo>
                  <a:cubicBezTo>
                    <a:pt x="1" y="46"/>
                    <a:pt x="0" y="42"/>
                    <a:pt x="0" y="37"/>
                  </a:cubicBezTo>
                  <a:cubicBezTo>
                    <a:pt x="0" y="32"/>
                    <a:pt x="0" y="28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6" y="5"/>
                    <a:pt x="20" y="3"/>
                  </a:cubicBezTo>
                  <a:cubicBezTo>
                    <a:pt x="24" y="1"/>
                    <a:pt x="29" y="0"/>
                    <a:pt x="33" y="0"/>
                  </a:cubicBezTo>
                  <a:cubicBezTo>
                    <a:pt x="38" y="0"/>
                    <a:pt x="43" y="0"/>
                    <a:pt x="47" y="2"/>
                  </a:cubicBezTo>
                  <a:cubicBezTo>
                    <a:pt x="51" y="3"/>
                    <a:pt x="55" y="6"/>
                    <a:pt x="59" y="9"/>
                  </a:cubicBezTo>
                  <a:cubicBezTo>
                    <a:pt x="65" y="14"/>
                    <a:pt x="69" y="21"/>
                    <a:pt x="70" y="29"/>
                  </a:cubicBezTo>
                  <a:cubicBezTo>
                    <a:pt x="71" y="36"/>
                    <a:pt x="70" y="44"/>
                    <a:pt x="66" y="52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6"/>
                    <a:pt x="53" y="33"/>
                    <a:pt x="53" y="30"/>
                  </a:cubicBezTo>
                  <a:cubicBezTo>
                    <a:pt x="52" y="27"/>
                    <a:pt x="50" y="24"/>
                    <a:pt x="48" y="22"/>
                  </a:cubicBezTo>
                  <a:cubicBezTo>
                    <a:pt x="44" y="18"/>
                    <a:pt x="39" y="17"/>
                    <a:pt x="34" y="17"/>
                  </a:cubicBezTo>
                  <a:cubicBezTo>
                    <a:pt x="30" y="17"/>
                    <a:pt x="25" y="19"/>
                    <a:pt x="22" y="23"/>
                  </a:cubicBezTo>
                  <a:cubicBezTo>
                    <a:pt x="19" y="27"/>
                    <a:pt x="17" y="32"/>
                    <a:pt x="17" y="37"/>
                  </a:cubicBezTo>
                  <a:cubicBezTo>
                    <a:pt x="17" y="42"/>
                    <a:pt x="19" y="46"/>
                    <a:pt x="23" y="49"/>
                  </a:cubicBezTo>
                  <a:cubicBezTo>
                    <a:pt x="25" y="51"/>
                    <a:pt x="28" y="53"/>
                    <a:pt x="31" y="53"/>
                  </a:cubicBezTo>
                  <a:cubicBezTo>
                    <a:pt x="34" y="54"/>
                    <a:pt x="38" y="53"/>
                    <a:pt x="41" y="52"/>
                  </a:cubicBezTo>
                  <a:lnTo>
                    <a:pt x="55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128">
              <a:extLst>
                <a:ext uri="{FF2B5EF4-FFF2-40B4-BE49-F238E27FC236}">
                  <a16:creationId xmlns:a16="http://schemas.microsoft.com/office/drawing/2014/main" id="{EE3DE500-A48A-41E0-A756-515D07A56D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2343" y="5481830"/>
              <a:ext cx="117308" cy="109658"/>
            </a:xfrm>
            <a:custGeom>
              <a:avLst/>
              <a:gdLst/>
              <a:ahLst/>
              <a:cxnLst>
                <a:cxn ang="0">
                  <a:pos x="50" y="76"/>
                </a:cxn>
                <a:cxn ang="0">
                  <a:pos x="26" y="83"/>
                </a:cxn>
                <a:cxn ang="0">
                  <a:pos x="0" y="47"/>
                </a:cxn>
                <a:cxn ang="0">
                  <a:pos x="165" y="0"/>
                </a:cxn>
                <a:cxn ang="0">
                  <a:pos x="184" y="26"/>
                </a:cxn>
                <a:cxn ang="0">
                  <a:pos x="92" y="172"/>
                </a:cxn>
                <a:cxn ang="0">
                  <a:pos x="66" y="137"/>
                </a:cxn>
                <a:cxn ang="0">
                  <a:pos x="80" y="118"/>
                </a:cxn>
                <a:cxn ang="0">
                  <a:pos x="50" y="76"/>
                </a:cxn>
                <a:cxn ang="0">
                  <a:pos x="102" y="87"/>
                </a:cxn>
                <a:cxn ang="0">
                  <a:pos x="132" y="45"/>
                </a:cxn>
                <a:cxn ang="0">
                  <a:pos x="83" y="64"/>
                </a:cxn>
                <a:cxn ang="0">
                  <a:pos x="102" y="87"/>
                </a:cxn>
              </a:cxnLst>
              <a:rect l="0" t="0" r="r" b="b"/>
              <a:pathLst>
                <a:path w="184" h="172">
                  <a:moveTo>
                    <a:pt x="50" y="76"/>
                  </a:moveTo>
                  <a:lnTo>
                    <a:pt x="26" y="83"/>
                  </a:lnTo>
                  <a:lnTo>
                    <a:pt x="0" y="47"/>
                  </a:lnTo>
                  <a:lnTo>
                    <a:pt x="165" y="0"/>
                  </a:lnTo>
                  <a:lnTo>
                    <a:pt x="184" y="26"/>
                  </a:lnTo>
                  <a:lnTo>
                    <a:pt x="92" y="172"/>
                  </a:lnTo>
                  <a:lnTo>
                    <a:pt x="66" y="137"/>
                  </a:lnTo>
                  <a:lnTo>
                    <a:pt x="80" y="118"/>
                  </a:lnTo>
                  <a:lnTo>
                    <a:pt x="50" y="76"/>
                  </a:lnTo>
                  <a:close/>
                  <a:moveTo>
                    <a:pt x="102" y="87"/>
                  </a:moveTo>
                  <a:lnTo>
                    <a:pt x="132" y="45"/>
                  </a:lnTo>
                  <a:lnTo>
                    <a:pt x="83" y="64"/>
                  </a:lnTo>
                  <a:lnTo>
                    <a:pt x="102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129">
              <a:extLst>
                <a:ext uri="{FF2B5EF4-FFF2-40B4-BE49-F238E27FC236}">
                  <a16:creationId xmlns:a16="http://schemas.microsoft.com/office/drawing/2014/main" id="{6A276C6E-901F-40B8-977C-790B84F58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85" y="5532834"/>
              <a:ext cx="111570" cy="89256"/>
            </a:xfrm>
            <a:custGeom>
              <a:avLst/>
              <a:gdLst/>
              <a:ahLst/>
              <a:cxnLst>
                <a:cxn ang="0">
                  <a:pos x="16" y="140"/>
                </a:cxn>
                <a:cxn ang="0">
                  <a:pos x="0" y="104"/>
                </a:cxn>
                <a:cxn ang="0">
                  <a:pos x="109" y="45"/>
                </a:cxn>
                <a:cxn ang="0">
                  <a:pos x="94" y="19"/>
                </a:cxn>
                <a:cxn ang="0">
                  <a:pos x="125" y="0"/>
                </a:cxn>
                <a:cxn ang="0">
                  <a:pos x="175" y="88"/>
                </a:cxn>
                <a:cxn ang="0">
                  <a:pos x="142" y="107"/>
                </a:cxn>
                <a:cxn ang="0">
                  <a:pos x="127" y="81"/>
                </a:cxn>
                <a:cxn ang="0">
                  <a:pos x="16" y="140"/>
                </a:cxn>
              </a:cxnLst>
              <a:rect l="0" t="0" r="r" b="b"/>
              <a:pathLst>
                <a:path w="175" h="140">
                  <a:moveTo>
                    <a:pt x="16" y="140"/>
                  </a:moveTo>
                  <a:lnTo>
                    <a:pt x="0" y="104"/>
                  </a:lnTo>
                  <a:lnTo>
                    <a:pt x="109" y="45"/>
                  </a:lnTo>
                  <a:lnTo>
                    <a:pt x="94" y="19"/>
                  </a:lnTo>
                  <a:lnTo>
                    <a:pt x="125" y="0"/>
                  </a:lnTo>
                  <a:lnTo>
                    <a:pt x="175" y="88"/>
                  </a:lnTo>
                  <a:lnTo>
                    <a:pt x="142" y="107"/>
                  </a:lnTo>
                  <a:lnTo>
                    <a:pt x="127" y="81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130">
              <a:extLst>
                <a:ext uri="{FF2B5EF4-FFF2-40B4-BE49-F238E27FC236}">
                  <a16:creationId xmlns:a16="http://schemas.microsoft.com/office/drawing/2014/main" id="{4714F275-DB28-4CB3-9D00-04678E65C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224" y="5603601"/>
              <a:ext cx="105195" cy="63754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0" y="62"/>
                </a:cxn>
                <a:cxn ang="0">
                  <a:pos x="149" y="0"/>
                </a:cxn>
                <a:cxn ang="0">
                  <a:pos x="165" y="38"/>
                </a:cxn>
                <a:cxn ang="0">
                  <a:pos x="17" y="100"/>
                </a:cxn>
              </a:cxnLst>
              <a:rect l="0" t="0" r="r" b="b"/>
              <a:pathLst>
                <a:path w="165" h="100">
                  <a:moveTo>
                    <a:pt x="17" y="100"/>
                  </a:moveTo>
                  <a:lnTo>
                    <a:pt x="0" y="62"/>
                  </a:lnTo>
                  <a:lnTo>
                    <a:pt x="149" y="0"/>
                  </a:lnTo>
                  <a:lnTo>
                    <a:pt x="165" y="38"/>
                  </a:lnTo>
                  <a:lnTo>
                    <a:pt x="17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131">
              <a:extLst>
                <a:ext uri="{FF2B5EF4-FFF2-40B4-BE49-F238E27FC236}">
                  <a16:creationId xmlns:a16="http://schemas.microsoft.com/office/drawing/2014/main" id="{1C21FDA7-C0E6-4A02-8C61-E99F99049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451" y="5659705"/>
              <a:ext cx="106470" cy="107107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42" y="1"/>
                </a:cxn>
                <a:cxn ang="0">
                  <a:pos x="55" y="6"/>
                </a:cxn>
                <a:cxn ang="0">
                  <a:pos x="65" y="15"/>
                </a:cxn>
                <a:cxn ang="0">
                  <a:pos x="70" y="28"/>
                </a:cxn>
                <a:cxn ang="0">
                  <a:pos x="71" y="41"/>
                </a:cxn>
                <a:cxn ang="0">
                  <a:pos x="66" y="54"/>
                </a:cxn>
                <a:cxn ang="0">
                  <a:pos x="57" y="64"/>
                </a:cxn>
                <a:cxn ang="0">
                  <a:pos x="44" y="70"/>
                </a:cxn>
                <a:cxn ang="0">
                  <a:pos x="30" y="70"/>
                </a:cxn>
                <a:cxn ang="0">
                  <a:pos x="17" y="66"/>
                </a:cxn>
                <a:cxn ang="0">
                  <a:pos x="7" y="56"/>
                </a:cxn>
                <a:cxn ang="0">
                  <a:pos x="1" y="44"/>
                </a:cxn>
                <a:cxn ang="0">
                  <a:pos x="1" y="30"/>
                </a:cxn>
                <a:cxn ang="0">
                  <a:pos x="6" y="17"/>
                </a:cxn>
                <a:cxn ang="0">
                  <a:pos x="15" y="7"/>
                </a:cxn>
                <a:cxn ang="0">
                  <a:pos x="28" y="1"/>
                </a:cxn>
                <a:cxn ang="0">
                  <a:pos x="32" y="18"/>
                </a:cxn>
                <a:cxn ang="0">
                  <a:pos x="20" y="26"/>
                </a:cxn>
                <a:cxn ang="0">
                  <a:pos x="18" y="40"/>
                </a:cxn>
                <a:cxn ang="0">
                  <a:pos x="26" y="51"/>
                </a:cxn>
                <a:cxn ang="0">
                  <a:pos x="40" y="53"/>
                </a:cxn>
                <a:cxn ang="0">
                  <a:pos x="51" y="45"/>
                </a:cxn>
                <a:cxn ang="0">
                  <a:pos x="54" y="32"/>
                </a:cxn>
                <a:cxn ang="0">
                  <a:pos x="46" y="20"/>
                </a:cxn>
                <a:cxn ang="0">
                  <a:pos x="32" y="18"/>
                </a:cxn>
              </a:cxnLst>
              <a:rect l="0" t="0" r="r" b="b"/>
              <a:pathLst>
                <a:path w="71" h="71">
                  <a:moveTo>
                    <a:pt x="28" y="1"/>
                  </a:moveTo>
                  <a:cubicBezTo>
                    <a:pt x="33" y="0"/>
                    <a:pt x="37" y="0"/>
                    <a:pt x="42" y="1"/>
                  </a:cubicBezTo>
                  <a:cubicBezTo>
                    <a:pt x="47" y="2"/>
                    <a:pt x="51" y="3"/>
                    <a:pt x="55" y="6"/>
                  </a:cubicBezTo>
                  <a:cubicBezTo>
                    <a:pt x="59" y="8"/>
                    <a:pt x="62" y="11"/>
                    <a:pt x="65" y="15"/>
                  </a:cubicBezTo>
                  <a:cubicBezTo>
                    <a:pt x="67" y="19"/>
                    <a:pt x="69" y="23"/>
                    <a:pt x="70" y="28"/>
                  </a:cubicBezTo>
                  <a:cubicBezTo>
                    <a:pt x="71" y="32"/>
                    <a:pt x="71" y="37"/>
                    <a:pt x="71" y="41"/>
                  </a:cubicBezTo>
                  <a:cubicBezTo>
                    <a:pt x="70" y="45"/>
                    <a:pt x="68" y="50"/>
                    <a:pt x="66" y="54"/>
                  </a:cubicBezTo>
                  <a:cubicBezTo>
                    <a:pt x="63" y="58"/>
                    <a:pt x="60" y="61"/>
                    <a:pt x="57" y="64"/>
                  </a:cubicBezTo>
                  <a:cubicBezTo>
                    <a:pt x="53" y="67"/>
                    <a:pt x="49" y="69"/>
                    <a:pt x="44" y="70"/>
                  </a:cubicBezTo>
                  <a:cubicBezTo>
                    <a:pt x="39" y="71"/>
                    <a:pt x="35" y="71"/>
                    <a:pt x="30" y="70"/>
                  </a:cubicBezTo>
                  <a:cubicBezTo>
                    <a:pt x="26" y="70"/>
                    <a:pt x="21" y="68"/>
                    <a:pt x="17" y="66"/>
                  </a:cubicBezTo>
                  <a:cubicBezTo>
                    <a:pt x="13" y="63"/>
                    <a:pt x="10" y="60"/>
                    <a:pt x="7" y="56"/>
                  </a:cubicBezTo>
                  <a:cubicBezTo>
                    <a:pt x="4" y="53"/>
                    <a:pt x="2" y="48"/>
                    <a:pt x="1" y="44"/>
                  </a:cubicBezTo>
                  <a:cubicBezTo>
                    <a:pt x="0" y="39"/>
                    <a:pt x="0" y="34"/>
                    <a:pt x="1" y="30"/>
                  </a:cubicBezTo>
                  <a:cubicBezTo>
                    <a:pt x="1" y="25"/>
                    <a:pt x="3" y="21"/>
                    <a:pt x="6" y="17"/>
                  </a:cubicBezTo>
                  <a:cubicBezTo>
                    <a:pt x="9" y="13"/>
                    <a:pt x="12" y="9"/>
                    <a:pt x="15" y="7"/>
                  </a:cubicBezTo>
                  <a:cubicBezTo>
                    <a:pt x="19" y="4"/>
                    <a:pt x="23" y="2"/>
                    <a:pt x="28" y="1"/>
                  </a:cubicBezTo>
                  <a:close/>
                  <a:moveTo>
                    <a:pt x="32" y="18"/>
                  </a:moveTo>
                  <a:cubicBezTo>
                    <a:pt x="27" y="19"/>
                    <a:pt x="23" y="22"/>
                    <a:pt x="20" y="26"/>
                  </a:cubicBezTo>
                  <a:cubicBezTo>
                    <a:pt x="17" y="31"/>
                    <a:pt x="17" y="35"/>
                    <a:pt x="18" y="40"/>
                  </a:cubicBezTo>
                  <a:cubicBezTo>
                    <a:pt x="19" y="45"/>
                    <a:pt x="22" y="48"/>
                    <a:pt x="26" y="51"/>
                  </a:cubicBezTo>
                  <a:cubicBezTo>
                    <a:pt x="30" y="53"/>
                    <a:pt x="35" y="54"/>
                    <a:pt x="40" y="53"/>
                  </a:cubicBezTo>
                  <a:cubicBezTo>
                    <a:pt x="45" y="52"/>
                    <a:pt x="49" y="49"/>
                    <a:pt x="51" y="45"/>
                  </a:cubicBezTo>
                  <a:cubicBezTo>
                    <a:pt x="54" y="41"/>
                    <a:pt x="55" y="36"/>
                    <a:pt x="54" y="32"/>
                  </a:cubicBezTo>
                  <a:cubicBezTo>
                    <a:pt x="53" y="27"/>
                    <a:pt x="50" y="23"/>
                    <a:pt x="46" y="20"/>
                  </a:cubicBezTo>
                  <a:cubicBezTo>
                    <a:pt x="42" y="18"/>
                    <a:pt x="37" y="17"/>
                    <a:pt x="32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132">
              <a:extLst>
                <a:ext uri="{FF2B5EF4-FFF2-40B4-BE49-F238E27FC236}">
                  <a16:creationId xmlns:a16="http://schemas.microsoft.com/office/drawing/2014/main" id="{AD829B7B-164F-4703-A7A0-2EDA3571B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114" y="5781476"/>
              <a:ext cx="103920" cy="87344"/>
            </a:xfrm>
            <a:custGeom>
              <a:avLst/>
              <a:gdLst/>
              <a:ahLst/>
              <a:cxnLst>
                <a:cxn ang="0">
                  <a:pos x="3" y="43"/>
                </a:cxn>
                <a:cxn ang="0">
                  <a:pos x="0" y="3"/>
                </a:cxn>
                <a:cxn ang="0">
                  <a:pos x="161" y="0"/>
                </a:cxn>
                <a:cxn ang="0">
                  <a:pos x="163" y="36"/>
                </a:cxn>
                <a:cxn ang="0">
                  <a:pos x="74" y="97"/>
                </a:cxn>
                <a:cxn ang="0">
                  <a:pos x="163" y="95"/>
                </a:cxn>
                <a:cxn ang="0">
                  <a:pos x="163" y="135"/>
                </a:cxn>
                <a:cxn ang="0">
                  <a:pos x="3" y="137"/>
                </a:cxn>
                <a:cxn ang="0">
                  <a:pos x="3" y="102"/>
                </a:cxn>
                <a:cxn ang="0">
                  <a:pos x="93" y="40"/>
                </a:cxn>
                <a:cxn ang="0">
                  <a:pos x="3" y="43"/>
                </a:cxn>
              </a:cxnLst>
              <a:rect l="0" t="0" r="r" b="b"/>
              <a:pathLst>
                <a:path w="163" h="137">
                  <a:moveTo>
                    <a:pt x="3" y="43"/>
                  </a:moveTo>
                  <a:lnTo>
                    <a:pt x="0" y="3"/>
                  </a:lnTo>
                  <a:lnTo>
                    <a:pt x="161" y="0"/>
                  </a:lnTo>
                  <a:lnTo>
                    <a:pt x="163" y="36"/>
                  </a:lnTo>
                  <a:lnTo>
                    <a:pt x="74" y="97"/>
                  </a:lnTo>
                  <a:lnTo>
                    <a:pt x="163" y="95"/>
                  </a:lnTo>
                  <a:lnTo>
                    <a:pt x="163" y="135"/>
                  </a:lnTo>
                  <a:lnTo>
                    <a:pt x="3" y="137"/>
                  </a:lnTo>
                  <a:lnTo>
                    <a:pt x="3" y="102"/>
                  </a:lnTo>
                  <a:lnTo>
                    <a:pt x="93" y="40"/>
                  </a:lnTo>
                  <a:lnTo>
                    <a:pt x="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6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3F51193-6E83-4607-8B55-D4BCCCC3E80B}"/>
              </a:ext>
            </a:extLst>
          </p:cNvPr>
          <p:cNvGrpSpPr>
            <a:grpSpLocks noChangeAspect="1"/>
          </p:cNvGrpSpPr>
          <p:nvPr/>
        </p:nvGrpSpPr>
        <p:grpSpPr>
          <a:xfrm>
            <a:off x="9584961" y="2464963"/>
            <a:ext cx="637722" cy="758267"/>
            <a:chOff x="3749787" y="3196936"/>
            <a:chExt cx="855653" cy="1017392"/>
          </a:xfrm>
          <a:solidFill>
            <a:srgbClr val="2E469D"/>
          </a:solidFill>
        </p:grpSpPr>
        <p:sp>
          <p:nvSpPr>
            <p:cNvPr id="176" name="Freeform 23">
              <a:extLst>
                <a:ext uri="{FF2B5EF4-FFF2-40B4-BE49-F238E27FC236}">
                  <a16:creationId xmlns:a16="http://schemas.microsoft.com/office/drawing/2014/main" id="{6B780988-9FEB-466B-B491-C7FC5FE6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191" y="3196936"/>
              <a:ext cx="200633" cy="200633"/>
            </a:xfrm>
            <a:custGeom>
              <a:avLst/>
              <a:gdLst/>
              <a:ahLst/>
              <a:cxnLst>
                <a:cxn ang="0">
                  <a:pos x="168" y="108"/>
                </a:cxn>
                <a:cxn ang="0">
                  <a:pos x="108" y="11"/>
                </a:cxn>
                <a:cxn ang="0">
                  <a:pos x="10" y="71"/>
                </a:cxn>
                <a:cxn ang="0">
                  <a:pos x="71" y="169"/>
                </a:cxn>
                <a:cxn ang="0">
                  <a:pos x="168" y="108"/>
                </a:cxn>
              </a:cxnLst>
              <a:rect l="0" t="0" r="r" b="b"/>
              <a:pathLst>
                <a:path w="179" h="179">
                  <a:moveTo>
                    <a:pt x="168" y="108"/>
                  </a:moveTo>
                  <a:cubicBezTo>
                    <a:pt x="179" y="65"/>
                    <a:pt x="151" y="21"/>
                    <a:pt x="108" y="11"/>
                  </a:cubicBezTo>
                  <a:cubicBezTo>
                    <a:pt x="64" y="0"/>
                    <a:pt x="20" y="28"/>
                    <a:pt x="10" y="71"/>
                  </a:cubicBezTo>
                  <a:cubicBezTo>
                    <a:pt x="0" y="115"/>
                    <a:pt x="27" y="159"/>
                    <a:pt x="71" y="169"/>
                  </a:cubicBezTo>
                  <a:cubicBezTo>
                    <a:pt x="114" y="179"/>
                    <a:pt x="158" y="152"/>
                    <a:pt x="168" y="1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24">
              <a:extLst>
                <a:ext uri="{FF2B5EF4-FFF2-40B4-BE49-F238E27FC236}">
                  <a16:creationId xmlns:a16="http://schemas.microsoft.com/office/drawing/2014/main" id="{0EF21190-C2AC-4F37-B6DC-690404057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65" y="3649901"/>
              <a:ext cx="309249" cy="564427"/>
            </a:xfrm>
            <a:custGeom>
              <a:avLst/>
              <a:gdLst/>
              <a:ahLst/>
              <a:cxnLst>
                <a:cxn ang="0">
                  <a:pos x="104" y="70"/>
                </a:cxn>
                <a:cxn ang="0">
                  <a:pos x="75" y="96"/>
                </a:cxn>
                <a:cxn ang="0">
                  <a:pos x="67" y="97"/>
                </a:cxn>
                <a:cxn ang="0">
                  <a:pos x="28" y="65"/>
                </a:cxn>
                <a:cxn ang="0">
                  <a:pos x="5" y="0"/>
                </a:cxn>
                <a:cxn ang="0">
                  <a:pos x="0" y="60"/>
                </a:cxn>
                <a:cxn ang="0">
                  <a:pos x="16" y="219"/>
                </a:cxn>
                <a:cxn ang="0">
                  <a:pos x="46" y="226"/>
                </a:cxn>
                <a:cxn ang="0">
                  <a:pos x="46" y="467"/>
                </a:cxn>
                <a:cxn ang="0">
                  <a:pos x="83" y="504"/>
                </a:cxn>
                <a:cxn ang="0">
                  <a:pos x="119" y="467"/>
                </a:cxn>
                <a:cxn ang="0">
                  <a:pos x="119" y="233"/>
                </a:cxn>
                <a:cxn ang="0">
                  <a:pos x="151" y="233"/>
                </a:cxn>
                <a:cxn ang="0">
                  <a:pos x="151" y="467"/>
                </a:cxn>
                <a:cxn ang="0">
                  <a:pos x="188" y="504"/>
                </a:cxn>
                <a:cxn ang="0">
                  <a:pos x="224" y="467"/>
                </a:cxn>
                <a:cxn ang="0">
                  <a:pos x="224" y="226"/>
                </a:cxn>
                <a:cxn ang="0">
                  <a:pos x="268" y="205"/>
                </a:cxn>
                <a:cxn ang="0">
                  <a:pos x="267" y="17"/>
                </a:cxn>
                <a:cxn ang="0">
                  <a:pos x="109" y="70"/>
                </a:cxn>
                <a:cxn ang="0">
                  <a:pos x="104" y="70"/>
                </a:cxn>
              </a:cxnLst>
              <a:rect l="0" t="0" r="r" b="b"/>
              <a:pathLst>
                <a:path w="276" h="504">
                  <a:moveTo>
                    <a:pt x="104" y="70"/>
                  </a:moveTo>
                  <a:cubicBezTo>
                    <a:pt x="100" y="82"/>
                    <a:pt x="89" y="92"/>
                    <a:pt x="75" y="96"/>
                  </a:cubicBezTo>
                  <a:cubicBezTo>
                    <a:pt x="72" y="96"/>
                    <a:pt x="70" y="97"/>
                    <a:pt x="67" y="97"/>
                  </a:cubicBezTo>
                  <a:cubicBezTo>
                    <a:pt x="48" y="97"/>
                    <a:pt x="32" y="83"/>
                    <a:pt x="28" y="65"/>
                  </a:cubicBezTo>
                  <a:cubicBezTo>
                    <a:pt x="22" y="41"/>
                    <a:pt x="14" y="19"/>
                    <a:pt x="5" y="0"/>
                  </a:cubicBezTo>
                  <a:cubicBezTo>
                    <a:pt x="3" y="20"/>
                    <a:pt x="1" y="40"/>
                    <a:pt x="0" y="60"/>
                  </a:cubicBezTo>
                  <a:cubicBezTo>
                    <a:pt x="11" y="129"/>
                    <a:pt x="16" y="182"/>
                    <a:pt x="16" y="219"/>
                  </a:cubicBezTo>
                  <a:cubicBezTo>
                    <a:pt x="24" y="222"/>
                    <a:pt x="34" y="224"/>
                    <a:pt x="46" y="226"/>
                  </a:cubicBezTo>
                  <a:cubicBezTo>
                    <a:pt x="46" y="467"/>
                    <a:pt x="46" y="467"/>
                    <a:pt x="46" y="467"/>
                  </a:cubicBezTo>
                  <a:cubicBezTo>
                    <a:pt x="46" y="487"/>
                    <a:pt x="63" y="504"/>
                    <a:pt x="83" y="504"/>
                  </a:cubicBezTo>
                  <a:cubicBezTo>
                    <a:pt x="103" y="504"/>
                    <a:pt x="119" y="487"/>
                    <a:pt x="119" y="467"/>
                  </a:cubicBezTo>
                  <a:cubicBezTo>
                    <a:pt x="119" y="233"/>
                    <a:pt x="119" y="233"/>
                    <a:pt x="119" y="233"/>
                  </a:cubicBezTo>
                  <a:cubicBezTo>
                    <a:pt x="130" y="233"/>
                    <a:pt x="141" y="233"/>
                    <a:pt x="151" y="233"/>
                  </a:cubicBezTo>
                  <a:cubicBezTo>
                    <a:pt x="151" y="467"/>
                    <a:pt x="151" y="467"/>
                    <a:pt x="151" y="467"/>
                  </a:cubicBezTo>
                  <a:cubicBezTo>
                    <a:pt x="151" y="487"/>
                    <a:pt x="168" y="504"/>
                    <a:pt x="188" y="504"/>
                  </a:cubicBezTo>
                  <a:cubicBezTo>
                    <a:pt x="208" y="504"/>
                    <a:pt x="224" y="487"/>
                    <a:pt x="224" y="467"/>
                  </a:cubicBezTo>
                  <a:cubicBezTo>
                    <a:pt x="224" y="226"/>
                    <a:pt x="224" y="226"/>
                    <a:pt x="224" y="226"/>
                  </a:cubicBezTo>
                  <a:cubicBezTo>
                    <a:pt x="250" y="222"/>
                    <a:pt x="268" y="215"/>
                    <a:pt x="268" y="205"/>
                  </a:cubicBezTo>
                  <a:cubicBezTo>
                    <a:pt x="268" y="205"/>
                    <a:pt x="276" y="114"/>
                    <a:pt x="267" y="17"/>
                  </a:cubicBezTo>
                  <a:cubicBezTo>
                    <a:pt x="229" y="41"/>
                    <a:pt x="178" y="58"/>
                    <a:pt x="109" y="70"/>
                  </a:cubicBezTo>
                  <a:cubicBezTo>
                    <a:pt x="107" y="70"/>
                    <a:pt x="106" y="70"/>
                    <a:pt x="104" y="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25">
              <a:extLst>
                <a:ext uri="{FF2B5EF4-FFF2-40B4-BE49-F238E27FC236}">
                  <a16:creationId xmlns:a16="http://schemas.microsoft.com/office/drawing/2014/main" id="{2FC863FA-B1B0-463B-9C40-B2612E594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238" y="3407529"/>
              <a:ext cx="393202" cy="311621"/>
            </a:xfrm>
            <a:custGeom>
              <a:avLst/>
              <a:gdLst/>
              <a:ahLst/>
              <a:cxnLst>
                <a:cxn ang="0">
                  <a:pos x="41" y="82"/>
                </a:cxn>
                <a:cxn ang="0">
                  <a:pos x="71" y="69"/>
                </a:cxn>
                <a:cxn ang="0">
                  <a:pos x="57" y="103"/>
                </a:cxn>
                <a:cxn ang="0">
                  <a:pos x="121" y="216"/>
                </a:cxn>
                <a:cxn ang="0">
                  <a:pos x="126" y="215"/>
                </a:cxn>
                <a:cxn ang="0">
                  <a:pos x="238" y="182"/>
                </a:cxn>
                <a:cxn ang="0">
                  <a:pos x="282" y="149"/>
                </a:cxn>
                <a:cxn ang="0">
                  <a:pos x="283" y="147"/>
                </a:cxn>
                <a:cxn ang="0">
                  <a:pos x="265" y="88"/>
                </a:cxn>
                <a:cxn ang="0">
                  <a:pos x="287" y="110"/>
                </a:cxn>
                <a:cxn ang="0">
                  <a:pos x="295" y="131"/>
                </a:cxn>
                <a:cxn ang="0">
                  <a:pos x="295" y="134"/>
                </a:cxn>
                <a:cxn ang="0">
                  <a:pos x="289" y="153"/>
                </a:cxn>
                <a:cxn ang="0">
                  <a:pos x="285" y="158"/>
                </a:cxn>
                <a:cxn ang="0">
                  <a:pos x="242" y="190"/>
                </a:cxn>
                <a:cxn ang="0">
                  <a:pos x="127" y="222"/>
                </a:cxn>
                <a:cxn ang="0">
                  <a:pos x="123" y="223"/>
                </a:cxn>
                <a:cxn ang="0">
                  <a:pos x="116" y="227"/>
                </a:cxn>
                <a:cxn ang="0">
                  <a:pos x="104" y="255"/>
                </a:cxn>
                <a:cxn ang="0">
                  <a:pos x="127" y="278"/>
                </a:cxn>
                <a:cxn ang="0">
                  <a:pos x="132" y="278"/>
                </a:cxn>
                <a:cxn ang="0">
                  <a:pos x="135" y="278"/>
                </a:cxn>
                <a:cxn ang="0">
                  <a:pos x="136" y="278"/>
                </a:cxn>
                <a:cxn ang="0">
                  <a:pos x="136" y="278"/>
                </a:cxn>
                <a:cxn ang="0">
                  <a:pos x="295" y="224"/>
                </a:cxn>
                <a:cxn ang="0">
                  <a:pos x="296" y="223"/>
                </a:cxn>
                <a:cxn ang="0">
                  <a:pos x="337" y="183"/>
                </a:cxn>
                <a:cxn ang="0">
                  <a:pos x="351" y="134"/>
                </a:cxn>
                <a:cxn ang="0">
                  <a:pos x="351" y="132"/>
                </a:cxn>
                <a:cxn ang="0">
                  <a:pos x="333" y="79"/>
                </a:cxn>
                <a:cxn ang="0">
                  <a:pos x="263" y="22"/>
                </a:cxn>
                <a:cxn ang="0">
                  <a:pos x="164" y="0"/>
                </a:cxn>
                <a:cxn ang="0">
                  <a:pos x="0" y="41"/>
                </a:cxn>
                <a:cxn ang="0">
                  <a:pos x="41" y="82"/>
                </a:cxn>
              </a:cxnLst>
              <a:rect l="0" t="0" r="r" b="b"/>
              <a:pathLst>
                <a:path w="351" h="278">
                  <a:moveTo>
                    <a:pt x="41" y="82"/>
                  </a:moveTo>
                  <a:cubicBezTo>
                    <a:pt x="50" y="77"/>
                    <a:pt x="61" y="73"/>
                    <a:pt x="71" y="69"/>
                  </a:cubicBezTo>
                  <a:cubicBezTo>
                    <a:pt x="66" y="79"/>
                    <a:pt x="61" y="91"/>
                    <a:pt x="57" y="103"/>
                  </a:cubicBezTo>
                  <a:cubicBezTo>
                    <a:pt x="85" y="138"/>
                    <a:pt x="106" y="176"/>
                    <a:pt x="121" y="216"/>
                  </a:cubicBezTo>
                  <a:cubicBezTo>
                    <a:pt x="122" y="215"/>
                    <a:pt x="124" y="215"/>
                    <a:pt x="126" y="215"/>
                  </a:cubicBezTo>
                  <a:cubicBezTo>
                    <a:pt x="172" y="207"/>
                    <a:pt x="210" y="196"/>
                    <a:pt x="238" y="182"/>
                  </a:cubicBezTo>
                  <a:cubicBezTo>
                    <a:pt x="267" y="169"/>
                    <a:pt x="278" y="155"/>
                    <a:pt x="282" y="149"/>
                  </a:cubicBezTo>
                  <a:cubicBezTo>
                    <a:pt x="283" y="148"/>
                    <a:pt x="283" y="148"/>
                    <a:pt x="283" y="147"/>
                  </a:cubicBezTo>
                  <a:cubicBezTo>
                    <a:pt x="279" y="126"/>
                    <a:pt x="273" y="106"/>
                    <a:pt x="265" y="88"/>
                  </a:cubicBezTo>
                  <a:cubicBezTo>
                    <a:pt x="275" y="95"/>
                    <a:pt x="282" y="103"/>
                    <a:pt x="287" y="110"/>
                  </a:cubicBezTo>
                  <a:cubicBezTo>
                    <a:pt x="292" y="117"/>
                    <a:pt x="294" y="124"/>
                    <a:pt x="295" y="131"/>
                  </a:cubicBezTo>
                  <a:cubicBezTo>
                    <a:pt x="295" y="132"/>
                    <a:pt x="295" y="133"/>
                    <a:pt x="295" y="134"/>
                  </a:cubicBezTo>
                  <a:cubicBezTo>
                    <a:pt x="295" y="140"/>
                    <a:pt x="293" y="146"/>
                    <a:pt x="289" y="153"/>
                  </a:cubicBezTo>
                  <a:cubicBezTo>
                    <a:pt x="288" y="155"/>
                    <a:pt x="287" y="156"/>
                    <a:pt x="285" y="158"/>
                  </a:cubicBezTo>
                  <a:cubicBezTo>
                    <a:pt x="278" y="168"/>
                    <a:pt x="264" y="179"/>
                    <a:pt x="242" y="190"/>
                  </a:cubicBezTo>
                  <a:cubicBezTo>
                    <a:pt x="215" y="202"/>
                    <a:pt x="178" y="214"/>
                    <a:pt x="127" y="222"/>
                  </a:cubicBezTo>
                  <a:cubicBezTo>
                    <a:pt x="126" y="223"/>
                    <a:pt x="124" y="223"/>
                    <a:pt x="123" y="223"/>
                  </a:cubicBezTo>
                  <a:cubicBezTo>
                    <a:pt x="121" y="224"/>
                    <a:pt x="118" y="225"/>
                    <a:pt x="116" y="227"/>
                  </a:cubicBezTo>
                  <a:cubicBezTo>
                    <a:pt x="107" y="233"/>
                    <a:pt x="102" y="244"/>
                    <a:pt x="104" y="255"/>
                  </a:cubicBezTo>
                  <a:cubicBezTo>
                    <a:pt x="106" y="267"/>
                    <a:pt x="116" y="276"/>
                    <a:pt x="127" y="278"/>
                  </a:cubicBezTo>
                  <a:cubicBezTo>
                    <a:pt x="129" y="278"/>
                    <a:pt x="130" y="278"/>
                    <a:pt x="132" y="278"/>
                  </a:cubicBezTo>
                  <a:cubicBezTo>
                    <a:pt x="133" y="278"/>
                    <a:pt x="134" y="278"/>
                    <a:pt x="135" y="278"/>
                  </a:cubicBezTo>
                  <a:cubicBezTo>
                    <a:pt x="136" y="278"/>
                    <a:pt x="136" y="278"/>
                    <a:pt x="136" y="278"/>
                  </a:cubicBezTo>
                  <a:cubicBezTo>
                    <a:pt x="136" y="278"/>
                    <a:pt x="136" y="278"/>
                    <a:pt x="136" y="278"/>
                  </a:cubicBezTo>
                  <a:cubicBezTo>
                    <a:pt x="209" y="265"/>
                    <a:pt x="260" y="247"/>
                    <a:pt x="295" y="224"/>
                  </a:cubicBezTo>
                  <a:cubicBezTo>
                    <a:pt x="295" y="224"/>
                    <a:pt x="295" y="223"/>
                    <a:pt x="296" y="223"/>
                  </a:cubicBezTo>
                  <a:cubicBezTo>
                    <a:pt x="313" y="211"/>
                    <a:pt x="327" y="198"/>
                    <a:pt x="337" y="183"/>
                  </a:cubicBezTo>
                  <a:cubicBezTo>
                    <a:pt x="346" y="168"/>
                    <a:pt x="351" y="151"/>
                    <a:pt x="351" y="134"/>
                  </a:cubicBezTo>
                  <a:cubicBezTo>
                    <a:pt x="351" y="133"/>
                    <a:pt x="351" y="133"/>
                    <a:pt x="351" y="132"/>
                  </a:cubicBezTo>
                  <a:cubicBezTo>
                    <a:pt x="350" y="113"/>
                    <a:pt x="344" y="94"/>
                    <a:pt x="333" y="79"/>
                  </a:cubicBezTo>
                  <a:cubicBezTo>
                    <a:pt x="317" y="55"/>
                    <a:pt x="292" y="35"/>
                    <a:pt x="263" y="22"/>
                  </a:cubicBezTo>
                  <a:cubicBezTo>
                    <a:pt x="234" y="8"/>
                    <a:pt x="200" y="0"/>
                    <a:pt x="164" y="0"/>
                  </a:cubicBezTo>
                  <a:cubicBezTo>
                    <a:pt x="100" y="0"/>
                    <a:pt x="46" y="12"/>
                    <a:pt x="0" y="41"/>
                  </a:cubicBezTo>
                  <a:cubicBezTo>
                    <a:pt x="10" y="50"/>
                    <a:pt x="24" y="64"/>
                    <a:pt x="41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26">
              <a:extLst>
                <a:ext uri="{FF2B5EF4-FFF2-40B4-BE49-F238E27FC236}">
                  <a16:creationId xmlns:a16="http://schemas.microsoft.com/office/drawing/2014/main" id="{454513F0-875D-41EB-BDD2-F7F874650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787" y="3668873"/>
              <a:ext cx="45534" cy="543083"/>
            </a:xfrm>
            <a:custGeom>
              <a:avLst/>
              <a:gdLst/>
              <a:ahLst/>
              <a:cxnLst>
                <a:cxn ang="0">
                  <a:pos x="33" y="16"/>
                </a:cxn>
                <a:cxn ang="0">
                  <a:pos x="34" y="0"/>
                </a:cxn>
                <a:cxn ang="0">
                  <a:pos x="0" y="59"/>
                </a:cxn>
                <a:cxn ang="0">
                  <a:pos x="0" y="467"/>
                </a:cxn>
                <a:cxn ang="0">
                  <a:pos x="18" y="485"/>
                </a:cxn>
                <a:cxn ang="0">
                  <a:pos x="36" y="467"/>
                </a:cxn>
                <a:cxn ang="0">
                  <a:pos x="36" y="59"/>
                </a:cxn>
                <a:cxn ang="0">
                  <a:pos x="41" y="42"/>
                </a:cxn>
                <a:cxn ang="0">
                  <a:pos x="33" y="16"/>
                </a:cxn>
              </a:cxnLst>
              <a:rect l="0" t="0" r="r" b="b"/>
              <a:pathLst>
                <a:path w="41" h="485">
                  <a:moveTo>
                    <a:pt x="33" y="16"/>
                  </a:moveTo>
                  <a:cubicBezTo>
                    <a:pt x="33" y="10"/>
                    <a:pt x="33" y="5"/>
                    <a:pt x="34" y="0"/>
                  </a:cubicBezTo>
                  <a:cubicBezTo>
                    <a:pt x="14" y="12"/>
                    <a:pt x="0" y="34"/>
                    <a:pt x="0" y="59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0" y="477"/>
                    <a:pt x="8" y="485"/>
                    <a:pt x="18" y="485"/>
                  </a:cubicBezTo>
                  <a:cubicBezTo>
                    <a:pt x="28" y="485"/>
                    <a:pt x="36" y="477"/>
                    <a:pt x="36" y="467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3"/>
                    <a:pt x="38" y="47"/>
                    <a:pt x="41" y="42"/>
                  </a:cubicBezTo>
                  <a:cubicBezTo>
                    <a:pt x="35" y="34"/>
                    <a:pt x="32" y="25"/>
                    <a:pt x="33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27">
              <a:extLst>
                <a:ext uri="{FF2B5EF4-FFF2-40B4-BE49-F238E27FC236}">
                  <a16:creationId xmlns:a16="http://schemas.microsoft.com/office/drawing/2014/main" id="{E306A4BE-9656-43CD-923F-403F710E2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673" y="3673142"/>
              <a:ext cx="43636" cy="8205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" y="55"/>
                </a:cxn>
                <a:cxn ang="0">
                  <a:pos x="3" y="55"/>
                </a:cxn>
                <a:cxn ang="0">
                  <a:pos x="21" y="73"/>
                </a:cxn>
                <a:cxn ang="0">
                  <a:pos x="39" y="55"/>
                </a:cxn>
                <a:cxn ang="0">
                  <a:pos x="13" y="0"/>
                </a:cxn>
                <a:cxn ang="0">
                  <a:pos x="12" y="15"/>
                </a:cxn>
                <a:cxn ang="0">
                  <a:pos x="0" y="41"/>
                </a:cxn>
              </a:cxnLst>
              <a:rect l="0" t="0" r="r" b="b"/>
              <a:pathLst>
                <a:path w="39" h="73">
                  <a:moveTo>
                    <a:pt x="0" y="41"/>
                  </a:moveTo>
                  <a:cubicBezTo>
                    <a:pt x="2" y="46"/>
                    <a:pt x="3" y="50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65"/>
                    <a:pt x="11" y="73"/>
                    <a:pt x="21" y="73"/>
                  </a:cubicBezTo>
                  <a:cubicBezTo>
                    <a:pt x="31" y="73"/>
                    <a:pt x="39" y="65"/>
                    <a:pt x="39" y="55"/>
                  </a:cubicBezTo>
                  <a:cubicBezTo>
                    <a:pt x="39" y="33"/>
                    <a:pt x="29" y="13"/>
                    <a:pt x="13" y="0"/>
                  </a:cubicBezTo>
                  <a:cubicBezTo>
                    <a:pt x="12" y="5"/>
                    <a:pt x="12" y="10"/>
                    <a:pt x="12" y="15"/>
                  </a:cubicBezTo>
                  <a:cubicBezTo>
                    <a:pt x="11" y="25"/>
                    <a:pt x="7" y="34"/>
                    <a:pt x="0" y="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28">
              <a:extLst>
                <a:ext uri="{FF2B5EF4-FFF2-40B4-BE49-F238E27FC236}">
                  <a16:creationId xmlns:a16="http://schemas.microsoft.com/office/drawing/2014/main" id="{4B9D6109-1C0E-4643-AB31-02AF1261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372" y="3441205"/>
              <a:ext cx="557787" cy="770751"/>
            </a:xfrm>
            <a:custGeom>
              <a:avLst/>
              <a:gdLst/>
              <a:ahLst/>
              <a:cxnLst>
                <a:cxn ang="0">
                  <a:pos x="469" y="226"/>
                </a:cxn>
                <a:cxn ang="0">
                  <a:pos x="475" y="199"/>
                </a:cxn>
                <a:cxn ang="0">
                  <a:pos x="486" y="189"/>
                </a:cxn>
                <a:cxn ang="0">
                  <a:pos x="427" y="82"/>
                </a:cxn>
                <a:cxn ang="0">
                  <a:pos x="416" y="68"/>
                </a:cxn>
                <a:cxn ang="0">
                  <a:pos x="407" y="56"/>
                </a:cxn>
                <a:cxn ang="0">
                  <a:pos x="366" y="16"/>
                </a:cxn>
                <a:cxn ang="0">
                  <a:pos x="356" y="7"/>
                </a:cxn>
                <a:cxn ang="0">
                  <a:pos x="329" y="2"/>
                </a:cxn>
                <a:cxn ang="0">
                  <a:pos x="326" y="2"/>
                </a:cxn>
                <a:cxn ang="0">
                  <a:pos x="255" y="35"/>
                </a:cxn>
                <a:cxn ang="0">
                  <a:pos x="234" y="32"/>
                </a:cxn>
                <a:cxn ang="0">
                  <a:pos x="182" y="0"/>
                </a:cxn>
                <a:cxn ang="0">
                  <a:pos x="182" y="0"/>
                </a:cxn>
                <a:cxn ang="0">
                  <a:pos x="182" y="0"/>
                </a:cxn>
                <a:cxn ang="0">
                  <a:pos x="93" y="33"/>
                </a:cxn>
                <a:cxn ang="0">
                  <a:pos x="32" y="101"/>
                </a:cxn>
                <a:cxn ang="0">
                  <a:pos x="2" y="198"/>
                </a:cxn>
                <a:cxn ang="0">
                  <a:pos x="1" y="219"/>
                </a:cxn>
                <a:cxn ang="0">
                  <a:pos x="6" y="238"/>
                </a:cxn>
                <a:cxn ang="0">
                  <a:pos x="31" y="252"/>
                </a:cxn>
                <a:cxn ang="0">
                  <a:pos x="33" y="252"/>
                </a:cxn>
                <a:cxn ang="0">
                  <a:pos x="57" y="241"/>
                </a:cxn>
                <a:cxn ang="0">
                  <a:pos x="65" y="222"/>
                </a:cxn>
                <a:cxn ang="0">
                  <a:pos x="66" y="202"/>
                </a:cxn>
                <a:cxn ang="0">
                  <a:pos x="88" y="132"/>
                </a:cxn>
                <a:cxn ang="0">
                  <a:pos x="146" y="77"/>
                </a:cxn>
                <a:cxn ang="0">
                  <a:pos x="109" y="458"/>
                </a:cxn>
                <a:cxn ang="0">
                  <a:pos x="141" y="477"/>
                </a:cxn>
                <a:cxn ang="0">
                  <a:pos x="137" y="642"/>
                </a:cxn>
                <a:cxn ang="0">
                  <a:pos x="183" y="688"/>
                </a:cxn>
                <a:cxn ang="0">
                  <a:pos x="229" y="642"/>
                </a:cxn>
                <a:cxn ang="0">
                  <a:pos x="233" y="495"/>
                </a:cxn>
                <a:cxn ang="0">
                  <a:pos x="255" y="497"/>
                </a:cxn>
                <a:cxn ang="0">
                  <a:pos x="277" y="495"/>
                </a:cxn>
                <a:cxn ang="0">
                  <a:pos x="281" y="642"/>
                </a:cxn>
                <a:cxn ang="0">
                  <a:pos x="327" y="688"/>
                </a:cxn>
                <a:cxn ang="0">
                  <a:pos x="373" y="642"/>
                </a:cxn>
                <a:cxn ang="0">
                  <a:pos x="369" y="477"/>
                </a:cxn>
                <a:cxn ang="0">
                  <a:pos x="401" y="458"/>
                </a:cxn>
                <a:cxn ang="0">
                  <a:pos x="410" y="400"/>
                </a:cxn>
                <a:cxn ang="0">
                  <a:pos x="401" y="294"/>
                </a:cxn>
                <a:cxn ang="0">
                  <a:pos x="371" y="114"/>
                </a:cxn>
                <a:cxn ang="0">
                  <a:pos x="409" y="171"/>
                </a:cxn>
                <a:cxn ang="0">
                  <a:pos x="437" y="249"/>
                </a:cxn>
                <a:cxn ang="0">
                  <a:pos x="469" y="275"/>
                </a:cxn>
                <a:cxn ang="0">
                  <a:pos x="476" y="274"/>
                </a:cxn>
                <a:cxn ang="0">
                  <a:pos x="498" y="255"/>
                </a:cxn>
                <a:cxn ang="0">
                  <a:pos x="469" y="226"/>
                </a:cxn>
              </a:cxnLst>
              <a:rect l="0" t="0" r="r" b="b"/>
              <a:pathLst>
                <a:path w="498" h="688">
                  <a:moveTo>
                    <a:pt x="469" y="226"/>
                  </a:moveTo>
                  <a:cubicBezTo>
                    <a:pt x="468" y="216"/>
                    <a:pt x="470" y="207"/>
                    <a:pt x="475" y="199"/>
                  </a:cubicBezTo>
                  <a:cubicBezTo>
                    <a:pt x="478" y="195"/>
                    <a:pt x="482" y="192"/>
                    <a:pt x="486" y="189"/>
                  </a:cubicBezTo>
                  <a:cubicBezTo>
                    <a:pt x="470" y="146"/>
                    <a:pt x="449" y="110"/>
                    <a:pt x="427" y="82"/>
                  </a:cubicBezTo>
                  <a:cubicBezTo>
                    <a:pt x="424" y="77"/>
                    <a:pt x="420" y="72"/>
                    <a:pt x="416" y="68"/>
                  </a:cubicBezTo>
                  <a:cubicBezTo>
                    <a:pt x="413" y="64"/>
                    <a:pt x="410" y="60"/>
                    <a:pt x="407" y="56"/>
                  </a:cubicBezTo>
                  <a:cubicBezTo>
                    <a:pt x="390" y="37"/>
                    <a:pt x="375" y="24"/>
                    <a:pt x="366" y="16"/>
                  </a:cubicBezTo>
                  <a:cubicBezTo>
                    <a:pt x="360" y="11"/>
                    <a:pt x="356" y="8"/>
                    <a:pt x="356" y="7"/>
                  </a:cubicBezTo>
                  <a:cubicBezTo>
                    <a:pt x="348" y="1"/>
                    <a:pt x="338" y="0"/>
                    <a:pt x="329" y="2"/>
                  </a:cubicBezTo>
                  <a:cubicBezTo>
                    <a:pt x="328" y="2"/>
                    <a:pt x="327" y="2"/>
                    <a:pt x="326" y="2"/>
                  </a:cubicBezTo>
                  <a:cubicBezTo>
                    <a:pt x="309" y="22"/>
                    <a:pt x="283" y="35"/>
                    <a:pt x="255" y="35"/>
                  </a:cubicBezTo>
                  <a:cubicBezTo>
                    <a:pt x="248" y="35"/>
                    <a:pt x="241" y="34"/>
                    <a:pt x="234" y="32"/>
                  </a:cubicBezTo>
                  <a:cubicBezTo>
                    <a:pt x="213" y="27"/>
                    <a:pt x="195" y="16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8" y="0"/>
                    <a:pt x="137" y="4"/>
                    <a:pt x="93" y="33"/>
                  </a:cubicBezTo>
                  <a:cubicBezTo>
                    <a:pt x="71" y="48"/>
                    <a:pt x="49" y="70"/>
                    <a:pt x="32" y="101"/>
                  </a:cubicBezTo>
                  <a:cubicBezTo>
                    <a:pt x="17" y="127"/>
                    <a:pt x="7" y="159"/>
                    <a:pt x="2" y="198"/>
                  </a:cubicBezTo>
                  <a:cubicBezTo>
                    <a:pt x="2" y="205"/>
                    <a:pt x="1" y="212"/>
                    <a:pt x="1" y="219"/>
                  </a:cubicBezTo>
                  <a:cubicBezTo>
                    <a:pt x="0" y="226"/>
                    <a:pt x="2" y="233"/>
                    <a:pt x="6" y="238"/>
                  </a:cubicBezTo>
                  <a:cubicBezTo>
                    <a:pt x="12" y="246"/>
                    <a:pt x="21" y="252"/>
                    <a:pt x="31" y="252"/>
                  </a:cubicBezTo>
                  <a:cubicBezTo>
                    <a:pt x="32" y="252"/>
                    <a:pt x="32" y="252"/>
                    <a:pt x="33" y="252"/>
                  </a:cubicBezTo>
                  <a:cubicBezTo>
                    <a:pt x="42" y="252"/>
                    <a:pt x="51" y="248"/>
                    <a:pt x="57" y="241"/>
                  </a:cubicBezTo>
                  <a:cubicBezTo>
                    <a:pt x="61" y="236"/>
                    <a:pt x="64" y="229"/>
                    <a:pt x="65" y="222"/>
                  </a:cubicBezTo>
                  <a:cubicBezTo>
                    <a:pt x="65" y="215"/>
                    <a:pt x="65" y="208"/>
                    <a:pt x="66" y="202"/>
                  </a:cubicBezTo>
                  <a:cubicBezTo>
                    <a:pt x="70" y="172"/>
                    <a:pt x="78" y="150"/>
                    <a:pt x="88" y="132"/>
                  </a:cubicBezTo>
                  <a:cubicBezTo>
                    <a:pt x="104" y="103"/>
                    <a:pt x="126" y="86"/>
                    <a:pt x="146" y="77"/>
                  </a:cubicBezTo>
                  <a:cubicBezTo>
                    <a:pt x="126" y="179"/>
                    <a:pt x="81" y="425"/>
                    <a:pt x="109" y="458"/>
                  </a:cubicBezTo>
                  <a:cubicBezTo>
                    <a:pt x="114" y="465"/>
                    <a:pt x="126" y="471"/>
                    <a:pt x="141" y="477"/>
                  </a:cubicBezTo>
                  <a:cubicBezTo>
                    <a:pt x="139" y="523"/>
                    <a:pt x="137" y="577"/>
                    <a:pt x="137" y="642"/>
                  </a:cubicBezTo>
                  <a:cubicBezTo>
                    <a:pt x="137" y="667"/>
                    <a:pt x="158" y="688"/>
                    <a:pt x="183" y="688"/>
                  </a:cubicBezTo>
                  <a:cubicBezTo>
                    <a:pt x="209" y="688"/>
                    <a:pt x="229" y="667"/>
                    <a:pt x="229" y="642"/>
                  </a:cubicBezTo>
                  <a:cubicBezTo>
                    <a:pt x="229" y="585"/>
                    <a:pt x="231" y="537"/>
                    <a:pt x="233" y="495"/>
                  </a:cubicBezTo>
                  <a:cubicBezTo>
                    <a:pt x="240" y="496"/>
                    <a:pt x="247" y="497"/>
                    <a:pt x="255" y="497"/>
                  </a:cubicBezTo>
                  <a:cubicBezTo>
                    <a:pt x="263" y="497"/>
                    <a:pt x="270" y="496"/>
                    <a:pt x="277" y="495"/>
                  </a:cubicBezTo>
                  <a:cubicBezTo>
                    <a:pt x="279" y="537"/>
                    <a:pt x="281" y="585"/>
                    <a:pt x="281" y="642"/>
                  </a:cubicBezTo>
                  <a:cubicBezTo>
                    <a:pt x="281" y="667"/>
                    <a:pt x="301" y="688"/>
                    <a:pt x="327" y="688"/>
                  </a:cubicBezTo>
                  <a:cubicBezTo>
                    <a:pt x="352" y="688"/>
                    <a:pt x="373" y="667"/>
                    <a:pt x="373" y="642"/>
                  </a:cubicBezTo>
                  <a:cubicBezTo>
                    <a:pt x="373" y="577"/>
                    <a:pt x="371" y="523"/>
                    <a:pt x="369" y="477"/>
                  </a:cubicBezTo>
                  <a:cubicBezTo>
                    <a:pt x="384" y="471"/>
                    <a:pt x="396" y="465"/>
                    <a:pt x="401" y="458"/>
                  </a:cubicBezTo>
                  <a:cubicBezTo>
                    <a:pt x="408" y="450"/>
                    <a:pt x="411" y="429"/>
                    <a:pt x="410" y="400"/>
                  </a:cubicBezTo>
                  <a:cubicBezTo>
                    <a:pt x="410" y="371"/>
                    <a:pt x="406" y="334"/>
                    <a:pt x="401" y="294"/>
                  </a:cubicBezTo>
                  <a:cubicBezTo>
                    <a:pt x="393" y="232"/>
                    <a:pt x="381" y="165"/>
                    <a:pt x="371" y="114"/>
                  </a:cubicBezTo>
                  <a:cubicBezTo>
                    <a:pt x="384" y="130"/>
                    <a:pt x="397" y="149"/>
                    <a:pt x="409" y="171"/>
                  </a:cubicBezTo>
                  <a:cubicBezTo>
                    <a:pt x="421" y="194"/>
                    <a:pt x="431" y="221"/>
                    <a:pt x="437" y="249"/>
                  </a:cubicBezTo>
                  <a:cubicBezTo>
                    <a:pt x="441" y="264"/>
                    <a:pt x="454" y="275"/>
                    <a:pt x="469" y="275"/>
                  </a:cubicBezTo>
                  <a:cubicBezTo>
                    <a:pt x="471" y="275"/>
                    <a:pt x="473" y="274"/>
                    <a:pt x="476" y="274"/>
                  </a:cubicBezTo>
                  <a:cubicBezTo>
                    <a:pt x="486" y="271"/>
                    <a:pt x="494" y="264"/>
                    <a:pt x="498" y="255"/>
                  </a:cubicBezTo>
                  <a:cubicBezTo>
                    <a:pt x="483" y="253"/>
                    <a:pt x="472" y="241"/>
                    <a:pt x="469" y="2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29">
              <a:extLst>
                <a:ext uri="{FF2B5EF4-FFF2-40B4-BE49-F238E27FC236}">
                  <a16:creationId xmlns:a16="http://schemas.microsoft.com/office/drawing/2014/main" id="{8B574101-CA9B-415B-B423-FB3B944F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309" y="3232984"/>
              <a:ext cx="107668" cy="50277"/>
            </a:xfrm>
            <a:custGeom>
              <a:avLst/>
              <a:gdLst/>
              <a:ahLst/>
              <a:cxnLst>
                <a:cxn ang="0">
                  <a:pos x="69" y="34"/>
                </a:cxn>
                <a:cxn ang="0">
                  <a:pos x="96" y="45"/>
                </a:cxn>
                <a:cxn ang="0">
                  <a:pos x="48" y="0"/>
                </a:cxn>
                <a:cxn ang="0">
                  <a:pos x="0" y="44"/>
                </a:cxn>
                <a:cxn ang="0">
                  <a:pos x="48" y="32"/>
                </a:cxn>
                <a:cxn ang="0">
                  <a:pos x="69" y="34"/>
                </a:cxn>
              </a:cxnLst>
              <a:rect l="0" t="0" r="r" b="b"/>
              <a:pathLst>
                <a:path w="96" h="45">
                  <a:moveTo>
                    <a:pt x="69" y="34"/>
                  </a:moveTo>
                  <a:cubicBezTo>
                    <a:pt x="79" y="36"/>
                    <a:pt x="88" y="40"/>
                    <a:pt x="96" y="45"/>
                  </a:cubicBezTo>
                  <a:cubicBezTo>
                    <a:pt x="94" y="20"/>
                    <a:pt x="73" y="0"/>
                    <a:pt x="48" y="0"/>
                  </a:cubicBezTo>
                  <a:cubicBezTo>
                    <a:pt x="23" y="0"/>
                    <a:pt x="2" y="20"/>
                    <a:pt x="0" y="44"/>
                  </a:cubicBezTo>
                  <a:cubicBezTo>
                    <a:pt x="14" y="36"/>
                    <a:pt x="31" y="32"/>
                    <a:pt x="48" y="32"/>
                  </a:cubicBezTo>
                  <a:cubicBezTo>
                    <a:pt x="55" y="32"/>
                    <a:pt x="62" y="32"/>
                    <a:pt x="69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0">
              <a:extLst>
                <a:ext uri="{FF2B5EF4-FFF2-40B4-BE49-F238E27FC236}">
                  <a16:creationId xmlns:a16="http://schemas.microsoft.com/office/drawing/2014/main" id="{9EFE965A-9972-46E0-B5B3-651BB47B5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353" y="3273300"/>
              <a:ext cx="204901" cy="203004"/>
            </a:xfrm>
            <a:custGeom>
              <a:avLst/>
              <a:gdLst/>
              <a:ahLst/>
              <a:cxnLst>
                <a:cxn ang="0">
                  <a:pos x="29" y="151"/>
                </a:cxn>
                <a:cxn ang="0">
                  <a:pos x="70" y="174"/>
                </a:cxn>
                <a:cxn ang="0">
                  <a:pos x="150" y="152"/>
                </a:cxn>
                <a:cxn ang="0">
                  <a:pos x="158" y="144"/>
                </a:cxn>
                <a:cxn ang="0">
                  <a:pos x="174" y="110"/>
                </a:cxn>
                <a:cxn ang="0">
                  <a:pos x="137" y="18"/>
                </a:cxn>
                <a:cxn ang="0">
                  <a:pos x="110" y="6"/>
                </a:cxn>
                <a:cxn ang="0">
                  <a:pos x="43" y="18"/>
                </a:cxn>
                <a:cxn ang="0">
                  <a:pos x="6" y="70"/>
                </a:cxn>
                <a:cxn ang="0">
                  <a:pos x="21" y="142"/>
                </a:cxn>
                <a:cxn ang="0">
                  <a:pos x="29" y="151"/>
                </a:cxn>
              </a:cxnLst>
              <a:rect l="0" t="0" r="r" b="b"/>
              <a:pathLst>
                <a:path w="183" h="181">
                  <a:moveTo>
                    <a:pt x="29" y="151"/>
                  </a:moveTo>
                  <a:cubicBezTo>
                    <a:pt x="40" y="162"/>
                    <a:pt x="54" y="171"/>
                    <a:pt x="70" y="174"/>
                  </a:cubicBezTo>
                  <a:cubicBezTo>
                    <a:pt x="100" y="181"/>
                    <a:pt x="130" y="172"/>
                    <a:pt x="150" y="152"/>
                  </a:cubicBezTo>
                  <a:cubicBezTo>
                    <a:pt x="153" y="149"/>
                    <a:pt x="155" y="147"/>
                    <a:pt x="158" y="144"/>
                  </a:cubicBezTo>
                  <a:cubicBezTo>
                    <a:pt x="165" y="134"/>
                    <a:pt x="171" y="123"/>
                    <a:pt x="174" y="110"/>
                  </a:cubicBezTo>
                  <a:cubicBezTo>
                    <a:pt x="183" y="73"/>
                    <a:pt x="167" y="37"/>
                    <a:pt x="137" y="18"/>
                  </a:cubicBezTo>
                  <a:cubicBezTo>
                    <a:pt x="129" y="12"/>
                    <a:pt x="120" y="8"/>
                    <a:pt x="110" y="6"/>
                  </a:cubicBezTo>
                  <a:cubicBezTo>
                    <a:pt x="86" y="0"/>
                    <a:pt x="62" y="5"/>
                    <a:pt x="43" y="18"/>
                  </a:cubicBezTo>
                  <a:cubicBezTo>
                    <a:pt x="25" y="30"/>
                    <a:pt x="11" y="48"/>
                    <a:pt x="6" y="70"/>
                  </a:cubicBezTo>
                  <a:cubicBezTo>
                    <a:pt x="0" y="96"/>
                    <a:pt x="6" y="122"/>
                    <a:pt x="21" y="142"/>
                  </a:cubicBezTo>
                  <a:cubicBezTo>
                    <a:pt x="23" y="145"/>
                    <a:pt x="26" y="148"/>
                    <a:pt x="29" y="1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B64B169-0C0A-449B-92A7-70F655EFB989}"/>
              </a:ext>
            </a:extLst>
          </p:cNvPr>
          <p:cNvGrpSpPr>
            <a:grpSpLocks noChangeAspect="1"/>
          </p:cNvGrpSpPr>
          <p:nvPr/>
        </p:nvGrpSpPr>
        <p:grpSpPr>
          <a:xfrm>
            <a:off x="7604534" y="2546077"/>
            <a:ext cx="358871" cy="675385"/>
            <a:chOff x="5584054" y="4846375"/>
            <a:chExt cx="740959" cy="1462350"/>
          </a:xfrm>
          <a:solidFill>
            <a:srgbClr val="2E469D"/>
          </a:solidFill>
        </p:grpSpPr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D89D5DF5-5D1C-47A2-8DAF-A2452FAFB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4054" y="5159456"/>
              <a:ext cx="665298" cy="1149269"/>
            </a:xfrm>
            <a:custGeom>
              <a:avLst/>
              <a:gdLst/>
              <a:ahLst/>
              <a:cxnLst>
                <a:cxn ang="0">
                  <a:pos x="246" y="541"/>
                </a:cxn>
                <a:cxn ang="0">
                  <a:pos x="233" y="407"/>
                </a:cxn>
                <a:cxn ang="0">
                  <a:pos x="282" y="387"/>
                </a:cxn>
                <a:cxn ang="0">
                  <a:pos x="308" y="340"/>
                </a:cxn>
                <a:cxn ang="0">
                  <a:pos x="315" y="114"/>
                </a:cxn>
                <a:cxn ang="0">
                  <a:pos x="334" y="340"/>
                </a:cxn>
                <a:cxn ang="0">
                  <a:pos x="310" y="348"/>
                </a:cxn>
                <a:cxn ang="0">
                  <a:pos x="290" y="387"/>
                </a:cxn>
                <a:cxn ang="0">
                  <a:pos x="306" y="368"/>
                </a:cxn>
                <a:cxn ang="0">
                  <a:pos x="336" y="364"/>
                </a:cxn>
                <a:cxn ang="0">
                  <a:pos x="363" y="383"/>
                </a:cxn>
                <a:cxn ang="0">
                  <a:pos x="390" y="372"/>
                </a:cxn>
                <a:cxn ang="0">
                  <a:pos x="412" y="364"/>
                </a:cxn>
                <a:cxn ang="0">
                  <a:pos x="416" y="387"/>
                </a:cxn>
                <a:cxn ang="0">
                  <a:pos x="432" y="368"/>
                </a:cxn>
                <a:cxn ang="0">
                  <a:pos x="398" y="348"/>
                </a:cxn>
                <a:cxn ang="0">
                  <a:pos x="400" y="277"/>
                </a:cxn>
                <a:cxn ang="0">
                  <a:pos x="311" y="9"/>
                </a:cxn>
                <a:cxn ang="0">
                  <a:pos x="277" y="0"/>
                </a:cxn>
                <a:cxn ang="0">
                  <a:pos x="113" y="1"/>
                </a:cxn>
                <a:cxn ang="0">
                  <a:pos x="27" y="85"/>
                </a:cxn>
                <a:cxn ang="0">
                  <a:pos x="2" y="353"/>
                </a:cxn>
                <a:cxn ang="0">
                  <a:pos x="36" y="383"/>
                </a:cxn>
                <a:cxn ang="0">
                  <a:pos x="64" y="277"/>
                </a:cxn>
                <a:cxn ang="0">
                  <a:pos x="91" y="696"/>
                </a:cxn>
                <a:cxn ang="0">
                  <a:pos x="190" y="696"/>
                </a:cxn>
                <a:cxn ang="0">
                  <a:pos x="209" y="335"/>
                </a:cxn>
                <a:cxn ang="0">
                  <a:pos x="258" y="746"/>
                </a:cxn>
                <a:cxn ang="0">
                  <a:pos x="308" y="595"/>
                </a:cxn>
                <a:cxn ang="0">
                  <a:pos x="246" y="575"/>
                </a:cxn>
                <a:cxn ang="0">
                  <a:pos x="200" y="27"/>
                </a:cxn>
                <a:cxn ang="0">
                  <a:pos x="222" y="57"/>
                </a:cxn>
                <a:cxn ang="0">
                  <a:pos x="200" y="67"/>
                </a:cxn>
                <a:cxn ang="0">
                  <a:pos x="177" y="57"/>
                </a:cxn>
                <a:cxn ang="0">
                  <a:pos x="200" y="285"/>
                </a:cxn>
                <a:cxn ang="0">
                  <a:pos x="184" y="76"/>
                </a:cxn>
                <a:cxn ang="0">
                  <a:pos x="200" y="79"/>
                </a:cxn>
                <a:cxn ang="0">
                  <a:pos x="216" y="76"/>
                </a:cxn>
                <a:cxn ang="0">
                  <a:pos x="200" y="285"/>
                </a:cxn>
              </a:cxnLst>
              <a:rect l="0" t="0" r="r" b="b"/>
              <a:pathLst>
                <a:path w="432" h="746">
                  <a:moveTo>
                    <a:pt x="246" y="575"/>
                  </a:moveTo>
                  <a:cubicBezTo>
                    <a:pt x="246" y="541"/>
                    <a:pt x="246" y="541"/>
                    <a:pt x="246" y="541"/>
                  </a:cubicBezTo>
                  <a:cubicBezTo>
                    <a:pt x="238" y="538"/>
                    <a:pt x="233" y="531"/>
                    <a:pt x="233" y="523"/>
                  </a:cubicBezTo>
                  <a:cubicBezTo>
                    <a:pt x="233" y="407"/>
                    <a:pt x="233" y="407"/>
                    <a:pt x="233" y="407"/>
                  </a:cubicBezTo>
                  <a:cubicBezTo>
                    <a:pt x="233" y="396"/>
                    <a:pt x="242" y="387"/>
                    <a:pt x="253" y="387"/>
                  </a:cubicBezTo>
                  <a:cubicBezTo>
                    <a:pt x="282" y="387"/>
                    <a:pt x="282" y="387"/>
                    <a:pt x="282" y="387"/>
                  </a:cubicBezTo>
                  <a:cubicBezTo>
                    <a:pt x="282" y="368"/>
                    <a:pt x="282" y="368"/>
                    <a:pt x="282" y="368"/>
                  </a:cubicBezTo>
                  <a:cubicBezTo>
                    <a:pt x="282" y="353"/>
                    <a:pt x="294" y="342"/>
                    <a:pt x="308" y="340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8"/>
                    <a:pt x="315" y="114"/>
                  </a:cubicBezTo>
                  <a:cubicBezTo>
                    <a:pt x="326" y="145"/>
                    <a:pt x="336" y="197"/>
                    <a:pt x="336" y="277"/>
                  </a:cubicBezTo>
                  <a:cubicBezTo>
                    <a:pt x="336" y="296"/>
                    <a:pt x="335" y="317"/>
                    <a:pt x="334" y="340"/>
                  </a:cubicBezTo>
                  <a:cubicBezTo>
                    <a:pt x="334" y="343"/>
                    <a:pt x="334" y="345"/>
                    <a:pt x="333" y="348"/>
                  </a:cubicBezTo>
                  <a:cubicBezTo>
                    <a:pt x="310" y="348"/>
                    <a:pt x="310" y="348"/>
                    <a:pt x="310" y="348"/>
                  </a:cubicBezTo>
                  <a:cubicBezTo>
                    <a:pt x="299" y="348"/>
                    <a:pt x="290" y="357"/>
                    <a:pt x="290" y="368"/>
                  </a:cubicBezTo>
                  <a:cubicBezTo>
                    <a:pt x="290" y="387"/>
                    <a:pt x="290" y="387"/>
                    <a:pt x="290" y="387"/>
                  </a:cubicBezTo>
                  <a:cubicBezTo>
                    <a:pt x="306" y="387"/>
                    <a:pt x="306" y="387"/>
                    <a:pt x="306" y="387"/>
                  </a:cubicBezTo>
                  <a:cubicBezTo>
                    <a:pt x="306" y="368"/>
                    <a:pt x="306" y="368"/>
                    <a:pt x="306" y="368"/>
                  </a:cubicBezTo>
                  <a:cubicBezTo>
                    <a:pt x="306" y="366"/>
                    <a:pt x="308" y="364"/>
                    <a:pt x="310" y="364"/>
                  </a:cubicBezTo>
                  <a:cubicBezTo>
                    <a:pt x="336" y="364"/>
                    <a:pt x="336" y="364"/>
                    <a:pt x="336" y="364"/>
                  </a:cubicBezTo>
                  <a:cubicBezTo>
                    <a:pt x="337" y="367"/>
                    <a:pt x="339" y="370"/>
                    <a:pt x="341" y="372"/>
                  </a:cubicBezTo>
                  <a:cubicBezTo>
                    <a:pt x="346" y="379"/>
                    <a:pt x="354" y="383"/>
                    <a:pt x="363" y="383"/>
                  </a:cubicBezTo>
                  <a:cubicBezTo>
                    <a:pt x="364" y="383"/>
                    <a:pt x="365" y="384"/>
                    <a:pt x="365" y="384"/>
                  </a:cubicBezTo>
                  <a:cubicBezTo>
                    <a:pt x="375" y="384"/>
                    <a:pt x="384" y="379"/>
                    <a:pt x="390" y="372"/>
                  </a:cubicBezTo>
                  <a:cubicBezTo>
                    <a:pt x="392" y="370"/>
                    <a:pt x="394" y="367"/>
                    <a:pt x="395" y="364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14" y="364"/>
                    <a:pt x="416" y="366"/>
                    <a:pt x="416" y="368"/>
                  </a:cubicBezTo>
                  <a:cubicBezTo>
                    <a:pt x="416" y="387"/>
                    <a:pt x="416" y="387"/>
                    <a:pt x="416" y="387"/>
                  </a:cubicBezTo>
                  <a:cubicBezTo>
                    <a:pt x="432" y="387"/>
                    <a:pt x="432" y="387"/>
                    <a:pt x="432" y="387"/>
                  </a:cubicBezTo>
                  <a:cubicBezTo>
                    <a:pt x="432" y="368"/>
                    <a:pt x="432" y="368"/>
                    <a:pt x="432" y="368"/>
                  </a:cubicBezTo>
                  <a:cubicBezTo>
                    <a:pt x="432" y="357"/>
                    <a:pt x="423" y="348"/>
                    <a:pt x="412" y="348"/>
                  </a:cubicBezTo>
                  <a:cubicBezTo>
                    <a:pt x="398" y="348"/>
                    <a:pt x="398" y="348"/>
                    <a:pt x="398" y="348"/>
                  </a:cubicBezTo>
                  <a:cubicBezTo>
                    <a:pt x="398" y="345"/>
                    <a:pt x="398" y="343"/>
                    <a:pt x="398" y="340"/>
                  </a:cubicBezTo>
                  <a:cubicBezTo>
                    <a:pt x="399" y="317"/>
                    <a:pt x="400" y="296"/>
                    <a:pt x="400" y="277"/>
                  </a:cubicBezTo>
                  <a:cubicBezTo>
                    <a:pt x="399" y="156"/>
                    <a:pt x="380" y="89"/>
                    <a:pt x="354" y="49"/>
                  </a:cubicBezTo>
                  <a:cubicBezTo>
                    <a:pt x="341" y="29"/>
                    <a:pt x="325" y="16"/>
                    <a:pt x="311" y="9"/>
                  </a:cubicBezTo>
                  <a:cubicBezTo>
                    <a:pt x="302" y="5"/>
                    <a:pt x="293" y="2"/>
                    <a:pt x="287" y="1"/>
                  </a:cubicBezTo>
                  <a:cubicBezTo>
                    <a:pt x="284" y="0"/>
                    <a:pt x="280" y="0"/>
                    <a:pt x="277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7" y="5"/>
                    <a:pt x="88" y="9"/>
                  </a:cubicBezTo>
                  <a:cubicBezTo>
                    <a:pt x="67" y="20"/>
                    <a:pt x="43" y="43"/>
                    <a:pt x="27" y="85"/>
                  </a:cubicBezTo>
                  <a:cubicBezTo>
                    <a:pt x="11" y="126"/>
                    <a:pt x="0" y="186"/>
                    <a:pt x="0" y="277"/>
                  </a:cubicBezTo>
                  <a:cubicBezTo>
                    <a:pt x="0" y="300"/>
                    <a:pt x="0" y="326"/>
                    <a:pt x="2" y="353"/>
                  </a:cubicBezTo>
                  <a:cubicBezTo>
                    <a:pt x="3" y="370"/>
                    <a:pt x="17" y="384"/>
                    <a:pt x="34" y="384"/>
                  </a:cubicBezTo>
                  <a:cubicBezTo>
                    <a:pt x="35" y="384"/>
                    <a:pt x="35" y="383"/>
                    <a:pt x="36" y="383"/>
                  </a:cubicBezTo>
                  <a:cubicBezTo>
                    <a:pt x="53" y="382"/>
                    <a:pt x="67" y="367"/>
                    <a:pt x="66" y="350"/>
                  </a:cubicBezTo>
                  <a:cubicBezTo>
                    <a:pt x="64" y="323"/>
                    <a:pt x="64" y="299"/>
                    <a:pt x="64" y="277"/>
                  </a:cubicBezTo>
                  <a:cubicBezTo>
                    <a:pt x="63" y="180"/>
                    <a:pt x="78" y="125"/>
                    <a:pt x="91" y="97"/>
                  </a:cubicBezTo>
                  <a:cubicBezTo>
                    <a:pt x="91" y="696"/>
                    <a:pt x="91" y="696"/>
                    <a:pt x="91" y="696"/>
                  </a:cubicBezTo>
                  <a:cubicBezTo>
                    <a:pt x="91" y="724"/>
                    <a:pt x="114" y="746"/>
                    <a:pt x="141" y="746"/>
                  </a:cubicBezTo>
                  <a:cubicBezTo>
                    <a:pt x="168" y="746"/>
                    <a:pt x="190" y="724"/>
                    <a:pt x="190" y="696"/>
                  </a:cubicBezTo>
                  <a:cubicBezTo>
                    <a:pt x="190" y="335"/>
                    <a:pt x="190" y="335"/>
                    <a:pt x="190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4"/>
                    <a:pt x="231" y="746"/>
                    <a:pt x="258" y="746"/>
                  </a:cubicBezTo>
                  <a:cubicBezTo>
                    <a:pt x="286" y="746"/>
                    <a:pt x="308" y="724"/>
                    <a:pt x="308" y="696"/>
                  </a:cubicBezTo>
                  <a:cubicBezTo>
                    <a:pt x="308" y="595"/>
                    <a:pt x="308" y="595"/>
                    <a:pt x="308" y="595"/>
                  </a:cubicBezTo>
                  <a:cubicBezTo>
                    <a:pt x="266" y="595"/>
                    <a:pt x="266" y="595"/>
                    <a:pt x="266" y="595"/>
                  </a:cubicBezTo>
                  <a:cubicBezTo>
                    <a:pt x="255" y="595"/>
                    <a:pt x="246" y="586"/>
                    <a:pt x="246" y="575"/>
                  </a:cubicBezTo>
                  <a:close/>
                  <a:moveTo>
                    <a:pt x="184" y="27"/>
                  </a:moveTo>
                  <a:cubicBezTo>
                    <a:pt x="200" y="27"/>
                    <a:pt x="200" y="27"/>
                    <a:pt x="200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15" y="64"/>
                    <a:pt x="207" y="67"/>
                    <a:pt x="200" y="67"/>
                  </a:cubicBezTo>
                  <a:cubicBezTo>
                    <a:pt x="192" y="67"/>
                    <a:pt x="184" y="64"/>
                    <a:pt x="178" y="59"/>
                  </a:cubicBezTo>
                  <a:cubicBezTo>
                    <a:pt x="177" y="57"/>
                    <a:pt x="177" y="57"/>
                    <a:pt x="177" y="57"/>
                  </a:cubicBezTo>
                  <a:lnTo>
                    <a:pt x="184" y="27"/>
                  </a:lnTo>
                  <a:close/>
                  <a:moveTo>
                    <a:pt x="200" y="285"/>
                  </a:moveTo>
                  <a:cubicBezTo>
                    <a:pt x="162" y="237"/>
                    <a:pt x="162" y="237"/>
                    <a:pt x="162" y="237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89" y="78"/>
                    <a:pt x="194" y="79"/>
                    <a:pt x="200" y="79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5" y="79"/>
                    <a:pt x="211" y="78"/>
                    <a:pt x="216" y="76"/>
                  </a:cubicBezTo>
                  <a:cubicBezTo>
                    <a:pt x="238" y="237"/>
                    <a:pt x="238" y="237"/>
                    <a:pt x="238" y="237"/>
                  </a:cubicBezTo>
                  <a:lnTo>
                    <a:pt x="200" y="28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Oval 46">
              <a:extLst>
                <a:ext uri="{FF2B5EF4-FFF2-40B4-BE49-F238E27FC236}">
                  <a16:creationId xmlns:a16="http://schemas.microsoft.com/office/drawing/2014/main" id="{F4717DCA-FF91-489E-9DFE-5894A6C73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988" y="4846375"/>
              <a:ext cx="277860" cy="2778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6CD5E531-45D1-4F93-9F14-15D884174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406" y="5996296"/>
              <a:ext cx="329388" cy="67834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13"/>
                </a:cxn>
                <a:cxn ang="0">
                  <a:pos x="88" y="13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12" y="44"/>
                </a:cxn>
                <a:cxn ang="0">
                  <a:pos x="202" y="44"/>
                </a:cxn>
                <a:cxn ang="0">
                  <a:pos x="214" y="32"/>
                </a:cxn>
                <a:cxn ang="0">
                  <a:pos x="214" y="0"/>
                </a:cxn>
                <a:cxn ang="0">
                  <a:pos x="128" y="0"/>
                </a:cxn>
              </a:cxnLst>
              <a:rect l="0" t="0" r="r" b="b"/>
              <a:pathLst>
                <a:path w="214" h="44">
                  <a:moveTo>
                    <a:pt x="128" y="0"/>
                  </a:moveTo>
                  <a:cubicBezTo>
                    <a:pt x="128" y="13"/>
                    <a:pt x="128" y="13"/>
                    <a:pt x="12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4"/>
                    <a:pt x="12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9" y="44"/>
                    <a:pt x="214" y="38"/>
                    <a:pt x="214" y="32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1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CD5D1466-B5A7-43CD-95DE-D2C3E6FD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186" y="5768007"/>
              <a:ext cx="369827" cy="215896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128"/>
                </a:cxn>
                <a:cxn ang="0">
                  <a:pos x="12" y="140"/>
                </a:cxn>
                <a:cxn ang="0">
                  <a:pos x="101" y="140"/>
                </a:cxn>
                <a:cxn ang="0">
                  <a:pos x="101" y="125"/>
                </a:cxn>
                <a:cxn ang="0">
                  <a:pos x="141" y="125"/>
                </a:cxn>
                <a:cxn ang="0">
                  <a:pos x="141" y="140"/>
                </a:cxn>
                <a:cxn ang="0">
                  <a:pos x="228" y="140"/>
                </a:cxn>
                <a:cxn ang="0">
                  <a:pos x="240" y="128"/>
                </a:cxn>
                <a:cxn ang="0">
                  <a:pos x="240" y="12"/>
                </a:cxn>
                <a:cxn ang="0">
                  <a:pos x="228" y="0"/>
                </a:cxn>
              </a:cxnLst>
              <a:rect l="0" t="0" r="r" b="b"/>
              <a:pathLst>
                <a:path w="240" h="140">
                  <a:moveTo>
                    <a:pt x="22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4"/>
                    <a:pt x="5" y="140"/>
                    <a:pt x="12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25"/>
                    <a:pt x="101" y="125"/>
                    <a:pt x="10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228" y="140"/>
                    <a:pt x="228" y="140"/>
                    <a:pt x="228" y="140"/>
                  </a:cubicBezTo>
                  <a:cubicBezTo>
                    <a:pt x="235" y="140"/>
                    <a:pt x="240" y="134"/>
                    <a:pt x="240" y="128"/>
                  </a:cubicBezTo>
                  <a:cubicBezTo>
                    <a:pt x="240" y="12"/>
                    <a:pt x="240" y="12"/>
                    <a:pt x="240" y="12"/>
                  </a:cubicBezTo>
                  <a:cubicBezTo>
                    <a:pt x="240" y="5"/>
                    <a:pt x="235" y="0"/>
                    <a:pt x="22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49">
              <a:extLst>
                <a:ext uri="{FF2B5EF4-FFF2-40B4-BE49-F238E27FC236}">
                  <a16:creationId xmlns:a16="http://schemas.microsoft.com/office/drawing/2014/main" id="{C151225E-352F-4219-A970-9D56D0197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815" y="5972815"/>
              <a:ext cx="37179" cy="306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92" name="Freeform 42">
            <a:extLst>
              <a:ext uri="{FF2B5EF4-FFF2-40B4-BE49-F238E27FC236}">
                <a16:creationId xmlns:a16="http://schemas.microsoft.com/office/drawing/2014/main" id="{6A56C56E-CF55-4BCF-A64B-BE3CE8403C6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04392" y="2549396"/>
            <a:ext cx="423804" cy="720000"/>
          </a:xfrm>
          <a:custGeom>
            <a:avLst/>
            <a:gdLst/>
            <a:ahLst/>
            <a:cxnLst>
              <a:cxn ang="0">
                <a:pos x="777" y="1699"/>
              </a:cxn>
              <a:cxn ang="0">
                <a:pos x="1584" y="1113"/>
              </a:cxn>
              <a:cxn ang="0">
                <a:pos x="949" y="2693"/>
              </a:cxn>
              <a:cxn ang="0">
                <a:pos x="765" y="2563"/>
              </a:cxn>
              <a:cxn ang="0">
                <a:pos x="101" y="1220"/>
              </a:cxn>
              <a:cxn ang="0">
                <a:pos x="547" y="500"/>
              </a:cxn>
              <a:cxn ang="0">
                <a:pos x="1371" y="1113"/>
              </a:cxn>
              <a:cxn ang="0">
                <a:pos x="1453" y="1568"/>
              </a:cxn>
              <a:cxn ang="0">
                <a:pos x="200" y="1292"/>
              </a:cxn>
              <a:cxn ang="0">
                <a:pos x="248" y="1302"/>
              </a:cxn>
              <a:cxn ang="0">
                <a:pos x="296" y="1311"/>
              </a:cxn>
              <a:cxn ang="0">
                <a:pos x="324" y="1557"/>
              </a:cxn>
              <a:cxn ang="0">
                <a:pos x="420" y="1437"/>
              </a:cxn>
              <a:cxn ang="0">
                <a:pos x="728" y="1399"/>
              </a:cxn>
              <a:cxn ang="0">
                <a:pos x="660" y="1385"/>
              </a:cxn>
              <a:cxn ang="0">
                <a:pos x="612" y="1376"/>
              </a:cxn>
              <a:cxn ang="0">
                <a:pos x="564" y="1466"/>
              </a:cxn>
              <a:cxn ang="0">
                <a:pos x="516" y="1457"/>
              </a:cxn>
              <a:cxn ang="0">
                <a:pos x="468" y="1447"/>
              </a:cxn>
              <a:cxn ang="0">
                <a:pos x="420" y="986"/>
              </a:cxn>
              <a:cxn ang="0">
                <a:pos x="468" y="996"/>
              </a:cxn>
              <a:cxn ang="0">
                <a:pos x="516" y="1006"/>
              </a:cxn>
              <a:cxn ang="0">
                <a:pos x="564" y="1016"/>
              </a:cxn>
              <a:cxn ang="0">
                <a:pos x="392" y="1210"/>
              </a:cxn>
              <a:cxn ang="0">
                <a:pos x="420" y="1282"/>
              </a:cxn>
              <a:cxn ang="0">
                <a:pos x="516" y="1301"/>
              </a:cxn>
              <a:cxn ang="0">
                <a:pos x="468" y="1291"/>
              </a:cxn>
              <a:cxn ang="0">
                <a:pos x="660" y="1035"/>
              </a:cxn>
              <a:cxn ang="0">
                <a:pos x="564" y="1230"/>
              </a:cxn>
              <a:cxn ang="0">
                <a:pos x="707" y="1609"/>
              </a:cxn>
              <a:cxn ang="0">
                <a:pos x="421" y="1469"/>
              </a:cxn>
              <a:cxn ang="0">
                <a:pos x="181" y="938"/>
              </a:cxn>
              <a:cxn ang="0">
                <a:pos x="1131" y="1560"/>
              </a:cxn>
              <a:cxn ang="0">
                <a:pos x="1151" y="1580"/>
              </a:cxn>
              <a:cxn ang="0">
                <a:pos x="1240" y="1321"/>
              </a:cxn>
              <a:cxn ang="0">
                <a:pos x="1288" y="1552"/>
              </a:cxn>
              <a:cxn ang="0">
                <a:pos x="1336" y="1542"/>
              </a:cxn>
              <a:cxn ang="0">
                <a:pos x="1384" y="1532"/>
              </a:cxn>
              <a:cxn ang="0">
                <a:pos x="876" y="1100"/>
              </a:cxn>
              <a:cxn ang="0">
                <a:pos x="924" y="1331"/>
              </a:cxn>
              <a:cxn ang="0">
                <a:pos x="972" y="1080"/>
              </a:cxn>
              <a:cxn ang="0">
                <a:pos x="1020" y="1071"/>
              </a:cxn>
              <a:cxn ang="0">
                <a:pos x="1068" y="1061"/>
              </a:cxn>
              <a:cxn ang="0">
                <a:pos x="1116" y="1291"/>
              </a:cxn>
              <a:cxn ang="0">
                <a:pos x="1144" y="1286"/>
              </a:cxn>
              <a:cxn ang="0">
                <a:pos x="1192" y="1036"/>
              </a:cxn>
              <a:cxn ang="0">
                <a:pos x="1240" y="1147"/>
              </a:cxn>
              <a:cxn ang="0">
                <a:pos x="1308" y="1012"/>
              </a:cxn>
              <a:cxn ang="0">
                <a:pos x="876" y="805"/>
              </a:cxn>
              <a:cxn ang="0">
                <a:pos x="924" y="795"/>
              </a:cxn>
              <a:cxn ang="0">
                <a:pos x="1020" y="775"/>
              </a:cxn>
              <a:cxn ang="0">
                <a:pos x="972" y="785"/>
              </a:cxn>
              <a:cxn ang="0">
                <a:pos x="1404" y="937"/>
              </a:cxn>
              <a:cxn ang="0">
                <a:pos x="1212" y="736"/>
              </a:cxn>
              <a:cxn ang="0">
                <a:pos x="792" y="443"/>
              </a:cxn>
            </a:cxnLst>
            <a:rect l="0" t="0" r="r" b="b"/>
            <a:pathLst>
              <a:path w="1584" h="2693">
                <a:moveTo>
                  <a:pt x="131" y="1010"/>
                </a:moveTo>
                <a:cubicBezTo>
                  <a:pt x="178" y="1021"/>
                  <a:pt x="213" y="1063"/>
                  <a:pt x="213" y="1113"/>
                </a:cubicBezTo>
                <a:cubicBezTo>
                  <a:pt x="213" y="1164"/>
                  <a:pt x="178" y="1206"/>
                  <a:pt x="131" y="1217"/>
                </a:cubicBezTo>
                <a:cubicBezTo>
                  <a:pt x="131" y="1568"/>
                  <a:pt x="131" y="1568"/>
                  <a:pt x="131" y="1568"/>
                </a:cubicBezTo>
                <a:cubicBezTo>
                  <a:pt x="139" y="1570"/>
                  <a:pt x="765" y="1697"/>
                  <a:pt x="777" y="1699"/>
                </a:cubicBezTo>
                <a:cubicBezTo>
                  <a:pt x="777" y="769"/>
                  <a:pt x="777" y="769"/>
                  <a:pt x="777" y="769"/>
                </a:cubicBezTo>
                <a:cubicBezTo>
                  <a:pt x="131" y="637"/>
                  <a:pt x="131" y="637"/>
                  <a:pt x="131" y="637"/>
                </a:cubicBezTo>
                <a:cubicBezTo>
                  <a:pt x="131" y="1010"/>
                  <a:pt x="131" y="1010"/>
                  <a:pt x="131" y="1010"/>
                </a:cubicBezTo>
                <a:close/>
                <a:moveTo>
                  <a:pt x="1483" y="1007"/>
                </a:moveTo>
                <a:cubicBezTo>
                  <a:pt x="1539" y="1010"/>
                  <a:pt x="1584" y="1056"/>
                  <a:pt x="1584" y="1113"/>
                </a:cubicBezTo>
                <a:cubicBezTo>
                  <a:pt x="1584" y="1170"/>
                  <a:pt x="1539" y="1217"/>
                  <a:pt x="1483" y="1220"/>
                </a:cubicBezTo>
                <a:cubicBezTo>
                  <a:pt x="1483" y="1596"/>
                  <a:pt x="1483" y="1596"/>
                  <a:pt x="1483" y="1596"/>
                </a:cubicBezTo>
                <a:cubicBezTo>
                  <a:pt x="1079" y="1682"/>
                  <a:pt x="1079" y="1682"/>
                  <a:pt x="1079" y="1682"/>
                </a:cubicBezTo>
                <a:cubicBezTo>
                  <a:pt x="1079" y="2563"/>
                  <a:pt x="1079" y="2563"/>
                  <a:pt x="1079" y="2563"/>
                </a:cubicBezTo>
                <a:cubicBezTo>
                  <a:pt x="1079" y="2635"/>
                  <a:pt x="1020" y="2693"/>
                  <a:pt x="949" y="2693"/>
                </a:cubicBezTo>
                <a:cubicBezTo>
                  <a:pt x="877" y="2693"/>
                  <a:pt x="819" y="2635"/>
                  <a:pt x="819" y="2563"/>
                </a:cubicBezTo>
                <a:cubicBezTo>
                  <a:pt x="819" y="1737"/>
                  <a:pt x="819" y="1737"/>
                  <a:pt x="819" y="1737"/>
                </a:cubicBezTo>
                <a:cubicBezTo>
                  <a:pt x="791" y="1743"/>
                  <a:pt x="791" y="1743"/>
                  <a:pt x="791" y="1743"/>
                </a:cubicBezTo>
                <a:cubicBezTo>
                  <a:pt x="765" y="1738"/>
                  <a:pt x="765" y="1738"/>
                  <a:pt x="765" y="1738"/>
                </a:cubicBezTo>
                <a:cubicBezTo>
                  <a:pt x="765" y="2563"/>
                  <a:pt x="765" y="2563"/>
                  <a:pt x="765" y="2563"/>
                </a:cubicBezTo>
                <a:cubicBezTo>
                  <a:pt x="765" y="2635"/>
                  <a:pt x="707" y="2693"/>
                  <a:pt x="635" y="2693"/>
                </a:cubicBezTo>
                <a:cubicBezTo>
                  <a:pt x="564" y="2693"/>
                  <a:pt x="505" y="2635"/>
                  <a:pt x="505" y="2563"/>
                </a:cubicBezTo>
                <a:cubicBezTo>
                  <a:pt x="505" y="1682"/>
                  <a:pt x="505" y="1682"/>
                  <a:pt x="505" y="1682"/>
                </a:cubicBezTo>
                <a:cubicBezTo>
                  <a:pt x="101" y="1596"/>
                  <a:pt x="101" y="1596"/>
                  <a:pt x="101" y="1596"/>
                </a:cubicBezTo>
                <a:cubicBezTo>
                  <a:pt x="101" y="1220"/>
                  <a:pt x="101" y="1220"/>
                  <a:pt x="101" y="1220"/>
                </a:cubicBezTo>
                <a:cubicBezTo>
                  <a:pt x="45" y="1217"/>
                  <a:pt x="0" y="1170"/>
                  <a:pt x="0" y="1113"/>
                </a:cubicBezTo>
                <a:cubicBezTo>
                  <a:pt x="0" y="1056"/>
                  <a:pt x="45" y="1010"/>
                  <a:pt x="101" y="1007"/>
                </a:cubicBezTo>
                <a:cubicBezTo>
                  <a:pt x="101" y="598"/>
                  <a:pt x="101" y="598"/>
                  <a:pt x="101" y="59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52" y="555"/>
                  <a:pt x="444" y="500"/>
                  <a:pt x="547" y="500"/>
                </a:cubicBezTo>
                <a:cubicBezTo>
                  <a:pt x="1037" y="500"/>
                  <a:pt x="1037" y="500"/>
                  <a:pt x="1037" y="500"/>
                </a:cubicBezTo>
                <a:cubicBezTo>
                  <a:pt x="1140" y="500"/>
                  <a:pt x="1232" y="555"/>
                  <a:pt x="1282" y="638"/>
                </a:cubicBezTo>
                <a:cubicBezTo>
                  <a:pt x="1483" y="598"/>
                  <a:pt x="1483" y="598"/>
                  <a:pt x="1483" y="598"/>
                </a:cubicBezTo>
                <a:cubicBezTo>
                  <a:pt x="1483" y="1007"/>
                  <a:pt x="1483" y="1007"/>
                  <a:pt x="1483" y="1007"/>
                </a:cubicBezTo>
                <a:close/>
                <a:moveTo>
                  <a:pt x="1371" y="1113"/>
                </a:moveTo>
                <a:cubicBezTo>
                  <a:pt x="1371" y="1063"/>
                  <a:pt x="1406" y="1021"/>
                  <a:pt x="1453" y="1010"/>
                </a:cubicBezTo>
                <a:cubicBezTo>
                  <a:pt x="1453" y="637"/>
                  <a:pt x="1453" y="637"/>
                  <a:pt x="1453" y="637"/>
                </a:cubicBezTo>
                <a:cubicBezTo>
                  <a:pt x="807" y="769"/>
                  <a:pt x="807" y="769"/>
                  <a:pt x="807" y="769"/>
                </a:cubicBezTo>
                <a:cubicBezTo>
                  <a:pt x="807" y="1699"/>
                  <a:pt x="807" y="1699"/>
                  <a:pt x="807" y="1699"/>
                </a:cubicBezTo>
                <a:cubicBezTo>
                  <a:pt x="819" y="1697"/>
                  <a:pt x="1445" y="1570"/>
                  <a:pt x="1453" y="1568"/>
                </a:cubicBezTo>
                <a:cubicBezTo>
                  <a:pt x="1453" y="1217"/>
                  <a:pt x="1453" y="1217"/>
                  <a:pt x="1453" y="1217"/>
                </a:cubicBezTo>
                <a:cubicBezTo>
                  <a:pt x="1406" y="1206"/>
                  <a:pt x="1371" y="1163"/>
                  <a:pt x="1371" y="1113"/>
                </a:cubicBezTo>
                <a:close/>
                <a:moveTo>
                  <a:pt x="180" y="1462"/>
                </a:moveTo>
                <a:cubicBezTo>
                  <a:pt x="180" y="1288"/>
                  <a:pt x="180" y="1288"/>
                  <a:pt x="180" y="1288"/>
                </a:cubicBezTo>
                <a:cubicBezTo>
                  <a:pt x="200" y="1292"/>
                  <a:pt x="200" y="1292"/>
                  <a:pt x="200" y="1292"/>
                </a:cubicBezTo>
                <a:cubicBezTo>
                  <a:pt x="200" y="1466"/>
                  <a:pt x="200" y="1466"/>
                  <a:pt x="200" y="1466"/>
                </a:cubicBezTo>
                <a:cubicBezTo>
                  <a:pt x="180" y="1462"/>
                  <a:pt x="180" y="1462"/>
                  <a:pt x="180" y="1462"/>
                </a:cubicBezTo>
                <a:close/>
                <a:moveTo>
                  <a:pt x="228" y="1538"/>
                </a:moveTo>
                <a:cubicBezTo>
                  <a:pt x="228" y="1297"/>
                  <a:pt x="228" y="1297"/>
                  <a:pt x="228" y="1297"/>
                </a:cubicBezTo>
                <a:cubicBezTo>
                  <a:pt x="248" y="1302"/>
                  <a:pt x="248" y="1302"/>
                  <a:pt x="248" y="1302"/>
                </a:cubicBezTo>
                <a:cubicBezTo>
                  <a:pt x="248" y="1542"/>
                  <a:pt x="248" y="1542"/>
                  <a:pt x="248" y="1542"/>
                </a:cubicBezTo>
                <a:cubicBezTo>
                  <a:pt x="228" y="1538"/>
                  <a:pt x="228" y="1538"/>
                  <a:pt x="228" y="1538"/>
                </a:cubicBezTo>
                <a:close/>
                <a:moveTo>
                  <a:pt x="276" y="1548"/>
                </a:moveTo>
                <a:cubicBezTo>
                  <a:pt x="276" y="1307"/>
                  <a:pt x="276" y="1307"/>
                  <a:pt x="276" y="1307"/>
                </a:cubicBezTo>
                <a:cubicBezTo>
                  <a:pt x="296" y="1311"/>
                  <a:pt x="296" y="1311"/>
                  <a:pt x="296" y="1311"/>
                </a:cubicBezTo>
                <a:cubicBezTo>
                  <a:pt x="296" y="1552"/>
                  <a:pt x="296" y="1552"/>
                  <a:pt x="296" y="1552"/>
                </a:cubicBezTo>
                <a:cubicBezTo>
                  <a:pt x="276" y="1548"/>
                  <a:pt x="276" y="1548"/>
                  <a:pt x="276" y="1548"/>
                </a:cubicBezTo>
                <a:close/>
                <a:moveTo>
                  <a:pt x="344" y="1321"/>
                </a:moveTo>
                <a:cubicBezTo>
                  <a:pt x="344" y="1562"/>
                  <a:pt x="344" y="1562"/>
                  <a:pt x="344" y="1562"/>
                </a:cubicBezTo>
                <a:cubicBezTo>
                  <a:pt x="324" y="1557"/>
                  <a:pt x="324" y="1557"/>
                  <a:pt x="324" y="1557"/>
                </a:cubicBezTo>
                <a:cubicBezTo>
                  <a:pt x="324" y="1317"/>
                  <a:pt x="324" y="1317"/>
                  <a:pt x="324" y="1317"/>
                </a:cubicBezTo>
                <a:cubicBezTo>
                  <a:pt x="344" y="1321"/>
                  <a:pt x="344" y="1321"/>
                  <a:pt x="344" y="1321"/>
                </a:cubicBezTo>
                <a:close/>
                <a:moveTo>
                  <a:pt x="440" y="1341"/>
                </a:moveTo>
                <a:cubicBezTo>
                  <a:pt x="440" y="1441"/>
                  <a:pt x="440" y="1441"/>
                  <a:pt x="440" y="1441"/>
                </a:cubicBezTo>
                <a:cubicBezTo>
                  <a:pt x="420" y="1437"/>
                  <a:pt x="420" y="1437"/>
                  <a:pt x="420" y="1437"/>
                </a:cubicBezTo>
                <a:cubicBezTo>
                  <a:pt x="420" y="1337"/>
                  <a:pt x="420" y="1337"/>
                  <a:pt x="420" y="1337"/>
                </a:cubicBezTo>
                <a:cubicBezTo>
                  <a:pt x="440" y="1341"/>
                  <a:pt x="440" y="1341"/>
                  <a:pt x="440" y="1341"/>
                </a:cubicBezTo>
                <a:close/>
                <a:moveTo>
                  <a:pt x="708" y="1496"/>
                </a:moveTo>
                <a:cubicBezTo>
                  <a:pt x="708" y="1395"/>
                  <a:pt x="708" y="1395"/>
                  <a:pt x="708" y="1395"/>
                </a:cubicBezTo>
                <a:cubicBezTo>
                  <a:pt x="728" y="1399"/>
                  <a:pt x="728" y="1399"/>
                  <a:pt x="728" y="1399"/>
                </a:cubicBezTo>
                <a:cubicBezTo>
                  <a:pt x="728" y="1500"/>
                  <a:pt x="728" y="1500"/>
                  <a:pt x="728" y="1500"/>
                </a:cubicBezTo>
                <a:cubicBezTo>
                  <a:pt x="708" y="1496"/>
                  <a:pt x="708" y="1496"/>
                  <a:pt x="708" y="1496"/>
                </a:cubicBezTo>
                <a:close/>
                <a:moveTo>
                  <a:pt x="680" y="1490"/>
                </a:moveTo>
                <a:cubicBezTo>
                  <a:pt x="660" y="1486"/>
                  <a:pt x="660" y="1486"/>
                  <a:pt x="660" y="1486"/>
                </a:cubicBezTo>
                <a:cubicBezTo>
                  <a:pt x="660" y="1385"/>
                  <a:pt x="660" y="1385"/>
                  <a:pt x="660" y="1385"/>
                </a:cubicBezTo>
                <a:cubicBezTo>
                  <a:pt x="680" y="1390"/>
                  <a:pt x="680" y="1390"/>
                  <a:pt x="680" y="1390"/>
                </a:cubicBezTo>
                <a:cubicBezTo>
                  <a:pt x="680" y="1490"/>
                  <a:pt x="680" y="1490"/>
                  <a:pt x="680" y="1490"/>
                </a:cubicBezTo>
                <a:close/>
                <a:moveTo>
                  <a:pt x="632" y="1480"/>
                </a:moveTo>
                <a:cubicBezTo>
                  <a:pt x="612" y="1476"/>
                  <a:pt x="612" y="1476"/>
                  <a:pt x="612" y="1476"/>
                </a:cubicBezTo>
                <a:cubicBezTo>
                  <a:pt x="612" y="1376"/>
                  <a:pt x="612" y="1376"/>
                  <a:pt x="612" y="1376"/>
                </a:cubicBezTo>
                <a:cubicBezTo>
                  <a:pt x="632" y="1380"/>
                  <a:pt x="632" y="1380"/>
                  <a:pt x="632" y="1380"/>
                </a:cubicBezTo>
                <a:cubicBezTo>
                  <a:pt x="632" y="1480"/>
                  <a:pt x="632" y="1480"/>
                  <a:pt x="632" y="1480"/>
                </a:cubicBezTo>
                <a:close/>
                <a:moveTo>
                  <a:pt x="584" y="1370"/>
                </a:moveTo>
                <a:cubicBezTo>
                  <a:pt x="584" y="1470"/>
                  <a:pt x="584" y="1470"/>
                  <a:pt x="584" y="1470"/>
                </a:cubicBezTo>
                <a:cubicBezTo>
                  <a:pt x="564" y="1466"/>
                  <a:pt x="564" y="1466"/>
                  <a:pt x="564" y="1466"/>
                </a:cubicBezTo>
                <a:cubicBezTo>
                  <a:pt x="564" y="1366"/>
                  <a:pt x="564" y="1366"/>
                  <a:pt x="564" y="1366"/>
                </a:cubicBezTo>
                <a:cubicBezTo>
                  <a:pt x="584" y="1370"/>
                  <a:pt x="584" y="1370"/>
                  <a:pt x="584" y="1370"/>
                </a:cubicBezTo>
                <a:close/>
                <a:moveTo>
                  <a:pt x="536" y="1360"/>
                </a:moveTo>
                <a:cubicBezTo>
                  <a:pt x="536" y="1461"/>
                  <a:pt x="536" y="1461"/>
                  <a:pt x="536" y="1461"/>
                </a:cubicBezTo>
                <a:cubicBezTo>
                  <a:pt x="516" y="1457"/>
                  <a:pt x="516" y="1457"/>
                  <a:pt x="516" y="1457"/>
                </a:cubicBezTo>
                <a:cubicBezTo>
                  <a:pt x="516" y="1356"/>
                  <a:pt x="516" y="1356"/>
                  <a:pt x="516" y="1356"/>
                </a:cubicBezTo>
                <a:cubicBezTo>
                  <a:pt x="536" y="1360"/>
                  <a:pt x="536" y="1360"/>
                  <a:pt x="536" y="1360"/>
                </a:cubicBezTo>
                <a:close/>
                <a:moveTo>
                  <a:pt x="488" y="1350"/>
                </a:moveTo>
                <a:cubicBezTo>
                  <a:pt x="488" y="1451"/>
                  <a:pt x="488" y="1451"/>
                  <a:pt x="488" y="1451"/>
                </a:cubicBezTo>
                <a:cubicBezTo>
                  <a:pt x="468" y="1447"/>
                  <a:pt x="468" y="1447"/>
                  <a:pt x="468" y="1447"/>
                </a:cubicBezTo>
                <a:cubicBezTo>
                  <a:pt x="468" y="1346"/>
                  <a:pt x="468" y="1346"/>
                  <a:pt x="468" y="1346"/>
                </a:cubicBezTo>
                <a:cubicBezTo>
                  <a:pt x="488" y="1350"/>
                  <a:pt x="488" y="1350"/>
                  <a:pt x="488" y="1350"/>
                </a:cubicBezTo>
                <a:close/>
                <a:moveTo>
                  <a:pt x="440" y="750"/>
                </a:moveTo>
                <a:cubicBezTo>
                  <a:pt x="440" y="990"/>
                  <a:pt x="440" y="990"/>
                  <a:pt x="440" y="990"/>
                </a:cubicBezTo>
                <a:cubicBezTo>
                  <a:pt x="420" y="986"/>
                  <a:pt x="420" y="986"/>
                  <a:pt x="420" y="986"/>
                </a:cubicBezTo>
                <a:cubicBezTo>
                  <a:pt x="420" y="746"/>
                  <a:pt x="420" y="746"/>
                  <a:pt x="420" y="746"/>
                </a:cubicBezTo>
                <a:cubicBezTo>
                  <a:pt x="440" y="750"/>
                  <a:pt x="440" y="750"/>
                  <a:pt x="440" y="750"/>
                </a:cubicBezTo>
                <a:close/>
                <a:moveTo>
                  <a:pt x="488" y="760"/>
                </a:moveTo>
                <a:cubicBezTo>
                  <a:pt x="488" y="1000"/>
                  <a:pt x="488" y="1000"/>
                  <a:pt x="488" y="1000"/>
                </a:cubicBezTo>
                <a:cubicBezTo>
                  <a:pt x="468" y="996"/>
                  <a:pt x="468" y="996"/>
                  <a:pt x="468" y="996"/>
                </a:cubicBezTo>
                <a:cubicBezTo>
                  <a:pt x="468" y="756"/>
                  <a:pt x="468" y="756"/>
                  <a:pt x="468" y="756"/>
                </a:cubicBezTo>
                <a:cubicBezTo>
                  <a:pt x="488" y="760"/>
                  <a:pt x="488" y="760"/>
                  <a:pt x="488" y="760"/>
                </a:cubicBezTo>
                <a:close/>
                <a:moveTo>
                  <a:pt x="536" y="770"/>
                </a:moveTo>
                <a:cubicBezTo>
                  <a:pt x="536" y="1010"/>
                  <a:pt x="536" y="1010"/>
                  <a:pt x="536" y="1010"/>
                </a:cubicBezTo>
                <a:cubicBezTo>
                  <a:pt x="516" y="1006"/>
                  <a:pt x="516" y="1006"/>
                  <a:pt x="516" y="1006"/>
                </a:cubicBezTo>
                <a:cubicBezTo>
                  <a:pt x="516" y="766"/>
                  <a:pt x="516" y="766"/>
                  <a:pt x="516" y="766"/>
                </a:cubicBezTo>
                <a:cubicBezTo>
                  <a:pt x="536" y="770"/>
                  <a:pt x="536" y="770"/>
                  <a:pt x="536" y="770"/>
                </a:cubicBezTo>
                <a:close/>
                <a:moveTo>
                  <a:pt x="584" y="779"/>
                </a:moveTo>
                <a:cubicBezTo>
                  <a:pt x="584" y="1020"/>
                  <a:pt x="584" y="1020"/>
                  <a:pt x="584" y="1020"/>
                </a:cubicBezTo>
                <a:cubicBezTo>
                  <a:pt x="564" y="1016"/>
                  <a:pt x="564" y="1016"/>
                  <a:pt x="564" y="1016"/>
                </a:cubicBezTo>
                <a:cubicBezTo>
                  <a:pt x="564" y="775"/>
                  <a:pt x="564" y="775"/>
                  <a:pt x="564" y="775"/>
                </a:cubicBezTo>
                <a:cubicBezTo>
                  <a:pt x="584" y="779"/>
                  <a:pt x="584" y="779"/>
                  <a:pt x="584" y="779"/>
                </a:cubicBezTo>
                <a:close/>
                <a:moveTo>
                  <a:pt x="372" y="1032"/>
                </a:moveTo>
                <a:cubicBezTo>
                  <a:pt x="392" y="1036"/>
                  <a:pt x="392" y="1036"/>
                  <a:pt x="392" y="1036"/>
                </a:cubicBezTo>
                <a:cubicBezTo>
                  <a:pt x="392" y="1210"/>
                  <a:pt x="392" y="1210"/>
                  <a:pt x="392" y="1210"/>
                </a:cubicBezTo>
                <a:cubicBezTo>
                  <a:pt x="372" y="1206"/>
                  <a:pt x="372" y="1206"/>
                  <a:pt x="372" y="1206"/>
                </a:cubicBezTo>
                <a:cubicBezTo>
                  <a:pt x="372" y="1032"/>
                  <a:pt x="372" y="1032"/>
                  <a:pt x="372" y="1032"/>
                </a:cubicBezTo>
                <a:close/>
                <a:moveTo>
                  <a:pt x="440" y="1045"/>
                </a:moveTo>
                <a:cubicBezTo>
                  <a:pt x="440" y="1286"/>
                  <a:pt x="440" y="1286"/>
                  <a:pt x="440" y="1286"/>
                </a:cubicBezTo>
                <a:cubicBezTo>
                  <a:pt x="420" y="1282"/>
                  <a:pt x="420" y="1282"/>
                  <a:pt x="420" y="1282"/>
                </a:cubicBezTo>
                <a:cubicBezTo>
                  <a:pt x="420" y="1041"/>
                  <a:pt x="420" y="1041"/>
                  <a:pt x="420" y="1041"/>
                </a:cubicBezTo>
                <a:cubicBezTo>
                  <a:pt x="440" y="1045"/>
                  <a:pt x="440" y="1045"/>
                  <a:pt x="440" y="1045"/>
                </a:cubicBezTo>
                <a:close/>
                <a:moveTo>
                  <a:pt x="536" y="1065"/>
                </a:moveTo>
                <a:cubicBezTo>
                  <a:pt x="536" y="1305"/>
                  <a:pt x="536" y="1305"/>
                  <a:pt x="536" y="1305"/>
                </a:cubicBezTo>
                <a:cubicBezTo>
                  <a:pt x="516" y="1301"/>
                  <a:pt x="516" y="1301"/>
                  <a:pt x="516" y="1301"/>
                </a:cubicBezTo>
                <a:cubicBezTo>
                  <a:pt x="516" y="1061"/>
                  <a:pt x="516" y="1061"/>
                  <a:pt x="516" y="1061"/>
                </a:cubicBezTo>
                <a:cubicBezTo>
                  <a:pt x="536" y="1065"/>
                  <a:pt x="536" y="1065"/>
                  <a:pt x="536" y="1065"/>
                </a:cubicBezTo>
                <a:close/>
                <a:moveTo>
                  <a:pt x="488" y="1055"/>
                </a:moveTo>
                <a:cubicBezTo>
                  <a:pt x="488" y="1296"/>
                  <a:pt x="488" y="1296"/>
                  <a:pt x="488" y="1296"/>
                </a:cubicBezTo>
                <a:cubicBezTo>
                  <a:pt x="468" y="1291"/>
                  <a:pt x="468" y="1291"/>
                  <a:pt x="468" y="1291"/>
                </a:cubicBezTo>
                <a:cubicBezTo>
                  <a:pt x="468" y="1051"/>
                  <a:pt x="468" y="1051"/>
                  <a:pt x="468" y="1051"/>
                </a:cubicBezTo>
                <a:cubicBezTo>
                  <a:pt x="488" y="1055"/>
                  <a:pt x="488" y="1055"/>
                  <a:pt x="488" y="1055"/>
                </a:cubicBezTo>
                <a:close/>
                <a:moveTo>
                  <a:pt x="728" y="809"/>
                </a:moveTo>
                <a:cubicBezTo>
                  <a:pt x="728" y="1049"/>
                  <a:pt x="728" y="1049"/>
                  <a:pt x="728" y="1049"/>
                </a:cubicBezTo>
                <a:cubicBezTo>
                  <a:pt x="660" y="1035"/>
                  <a:pt x="660" y="1035"/>
                  <a:pt x="660" y="1035"/>
                </a:cubicBezTo>
                <a:cubicBezTo>
                  <a:pt x="660" y="795"/>
                  <a:pt x="660" y="795"/>
                  <a:pt x="660" y="795"/>
                </a:cubicBezTo>
                <a:cubicBezTo>
                  <a:pt x="728" y="809"/>
                  <a:pt x="728" y="809"/>
                  <a:pt x="728" y="809"/>
                </a:cubicBezTo>
                <a:close/>
                <a:moveTo>
                  <a:pt x="728" y="1104"/>
                </a:moveTo>
                <a:cubicBezTo>
                  <a:pt x="728" y="1264"/>
                  <a:pt x="728" y="1264"/>
                  <a:pt x="728" y="1264"/>
                </a:cubicBezTo>
                <a:cubicBezTo>
                  <a:pt x="564" y="1230"/>
                  <a:pt x="564" y="1230"/>
                  <a:pt x="564" y="1230"/>
                </a:cubicBezTo>
                <a:cubicBezTo>
                  <a:pt x="564" y="1071"/>
                  <a:pt x="564" y="1071"/>
                  <a:pt x="564" y="1071"/>
                </a:cubicBezTo>
                <a:cubicBezTo>
                  <a:pt x="728" y="1104"/>
                  <a:pt x="728" y="1104"/>
                  <a:pt x="728" y="1104"/>
                </a:cubicBezTo>
                <a:close/>
                <a:moveTo>
                  <a:pt x="442" y="1500"/>
                </a:moveTo>
                <a:cubicBezTo>
                  <a:pt x="442" y="1555"/>
                  <a:pt x="442" y="1555"/>
                  <a:pt x="442" y="1555"/>
                </a:cubicBezTo>
                <a:cubicBezTo>
                  <a:pt x="707" y="1609"/>
                  <a:pt x="707" y="1609"/>
                  <a:pt x="707" y="1609"/>
                </a:cubicBezTo>
                <a:cubicBezTo>
                  <a:pt x="707" y="1554"/>
                  <a:pt x="707" y="1554"/>
                  <a:pt x="707" y="1554"/>
                </a:cubicBezTo>
                <a:cubicBezTo>
                  <a:pt x="442" y="1500"/>
                  <a:pt x="442" y="1500"/>
                  <a:pt x="442" y="1500"/>
                </a:cubicBezTo>
                <a:close/>
                <a:moveTo>
                  <a:pt x="728" y="1640"/>
                </a:moveTo>
                <a:cubicBezTo>
                  <a:pt x="421" y="1577"/>
                  <a:pt x="421" y="1577"/>
                  <a:pt x="421" y="1577"/>
                </a:cubicBezTo>
                <a:cubicBezTo>
                  <a:pt x="421" y="1469"/>
                  <a:pt x="421" y="1469"/>
                  <a:pt x="421" y="1469"/>
                </a:cubicBezTo>
                <a:cubicBezTo>
                  <a:pt x="716" y="1529"/>
                  <a:pt x="716" y="1529"/>
                  <a:pt x="716" y="1529"/>
                </a:cubicBezTo>
                <a:cubicBezTo>
                  <a:pt x="728" y="1532"/>
                  <a:pt x="728" y="1532"/>
                  <a:pt x="728" y="1532"/>
                </a:cubicBezTo>
                <a:cubicBezTo>
                  <a:pt x="728" y="1640"/>
                  <a:pt x="728" y="1640"/>
                  <a:pt x="728" y="1640"/>
                </a:cubicBezTo>
                <a:close/>
                <a:moveTo>
                  <a:pt x="392" y="981"/>
                </a:moveTo>
                <a:cubicBezTo>
                  <a:pt x="181" y="938"/>
                  <a:pt x="181" y="938"/>
                  <a:pt x="181" y="938"/>
                </a:cubicBezTo>
                <a:cubicBezTo>
                  <a:pt x="181" y="697"/>
                  <a:pt x="181" y="697"/>
                  <a:pt x="181" y="697"/>
                </a:cubicBezTo>
                <a:cubicBezTo>
                  <a:pt x="392" y="740"/>
                  <a:pt x="392" y="740"/>
                  <a:pt x="392" y="740"/>
                </a:cubicBezTo>
                <a:cubicBezTo>
                  <a:pt x="392" y="981"/>
                  <a:pt x="392" y="981"/>
                  <a:pt x="392" y="981"/>
                </a:cubicBezTo>
                <a:close/>
                <a:moveTo>
                  <a:pt x="876" y="1612"/>
                </a:moveTo>
                <a:cubicBezTo>
                  <a:pt x="894" y="1609"/>
                  <a:pt x="1113" y="1564"/>
                  <a:pt x="1131" y="1560"/>
                </a:cubicBezTo>
                <a:cubicBezTo>
                  <a:pt x="1131" y="1367"/>
                  <a:pt x="1131" y="1367"/>
                  <a:pt x="1131" y="1367"/>
                </a:cubicBezTo>
                <a:cubicBezTo>
                  <a:pt x="876" y="1419"/>
                  <a:pt x="876" y="1419"/>
                  <a:pt x="876" y="1419"/>
                </a:cubicBezTo>
                <a:cubicBezTo>
                  <a:pt x="876" y="1612"/>
                  <a:pt x="876" y="1612"/>
                  <a:pt x="876" y="1612"/>
                </a:cubicBezTo>
                <a:close/>
                <a:moveTo>
                  <a:pt x="1151" y="1339"/>
                </a:moveTo>
                <a:cubicBezTo>
                  <a:pt x="1151" y="1580"/>
                  <a:pt x="1151" y="1580"/>
                  <a:pt x="1151" y="1580"/>
                </a:cubicBezTo>
                <a:cubicBezTo>
                  <a:pt x="856" y="1640"/>
                  <a:pt x="856" y="1640"/>
                  <a:pt x="856" y="1640"/>
                </a:cubicBezTo>
                <a:cubicBezTo>
                  <a:pt x="856" y="1399"/>
                  <a:pt x="856" y="1399"/>
                  <a:pt x="856" y="1399"/>
                </a:cubicBezTo>
                <a:cubicBezTo>
                  <a:pt x="1141" y="1341"/>
                  <a:pt x="1141" y="1341"/>
                  <a:pt x="1141" y="1341"/>
                </a:cubicBezTo>
                <a:cubicBezTo>
                  <a:pt x="1151" y="1339"/>
                  <a:pt x="1151" y="1339"/>
                  <a:pt x="1151" y="1339"/>
                </a:cubicBezTo>
                <a:close/>
                <a:moveTo>
                  <a:pt x="1240" y="1321"/>
                </a:moveTo>
                <a:cubicBezTo>
                  <a:pt x="1260" y="1317"/>
                  <a:pt x="1260" y="1317"/>
                  <a:pt x="1260" y="1317"/>
                </a:cubicBezTo>
                <a:cubicBezTo>
                  <a:pt x="1260" y="1557"/>
                  <a:pt x="1260" y="1557"/>
                  <a:pt x="1260" y="1557"/>
                </a:cubicBezTo>
                <a:cubicBezTo>
                  <a:pt x="1240" y="1562"/>
                  <a:pt x="1240" y="1562"/>
                  <a:pt x="1240" y="1562"/>
                </a:cubicBezTo>
                <a:cubicBezTo>
                  <a:pt x="1240" y="1321"/>
                  <a:pt x="1240" y="1321"/>
                  <a:pt x="1240" y="1321"/>
                </a:cubicBezTo>
                <a:close/>
                <a:moveTo>
                  <a:pt x="1288" y="1552"/>
                </a:moveTo>
                <a:cubicBezTo>
                  <a:pt x="1288" y="1311"/>
                  <a:pt x="1288" y="1311"/>
                  <a:pt x="1288" y="1311"/>
                </a:cubicBezTo>
                <a:cubicBezTo>
                  <a:pt x="1308" y="1307"/>
                  <a:pt x="1308" y="1307"/>
                  <a:pt x="1308" y="1307"/>
                </a:cubicBezTo>
                <a:cubicBezTo>
                  <a:pt x="1308" y="1548"/>
                  <a:pt x="1308" y="1548"/>
                  <a:pt x="1308" y="1548"/>
                </a:cubicBezTo>
                <a:cubicBezTo>
                  <a:pt x="1288" y="1552"/>
                  <a:pt x="1288" y="1552"/>
                  <a:pt x="1288" y="1552"/>
                </a:cubicBezTo>
                <a:close/>
                <a:moveTo>
                  <a:pt x="1336" y="1542"/>
                </a:moveTo>
                <a:cubicBezTo>
                  <a:pt x="1336" y="1302"/>
                  <a:pt x="1336" y="1302"/>
                  <a:pt x="1336" y="1302"/>
                </a:cubicBezTo>
                <a:cubicBezTo>
                  <a:pt x="1356" y="1297"/>
                  <a:pt x="1356" y="1297"/>
                  <a:pt x="1356" y="1297"/>
                </a:cubicBezTo>
                <a:cubicBezTo>
                  <a:pt x="1356" y="1538"/>
                  <a:pt x="1356" y="1538"/>
                  <a:pt x="1356" y="1538"/>
                </a:cubicBezTo>
                <a:cubicBezTo>
                  <a:pt x="1336" y="1542"/>
                  <a:pt x="1336" y="1542"/>
                  <a:pt x="1336" y="1542"/>
                </a:cubicBezTo>
                <a:close/>
                <a:moveTo>
                  <a:pt x="1384" y="1532"/>
                </a:moveTo>
                <a:cubicBezTo>
                  <a:pt x="1384" y="1292"/>
                  <a:pt x="1384" y="1292"/>
                  <a:pt x="1384" y="1292"/>
                </a:cubicBezTo>
                <a:cubicBezTo>
                  <a:pt x="1404" y="1288"/>
                  <a:pt x="1404" y="1288"/>
                  <a:pt x="1404" y="1288"/>
                </a:cubicBezTo>
                <a:cubicBezTo>
                  <a:pt x="1404" y="1528"/>
                  <a:pt x="1404" y="1528"/>
                  <a:pt x="1404" y="1528"/>
                </a:cubicBezTo>
                <a:cubicBezTo>
                  <a:pt x="1384" y="1532"/>
                  <a:pt x="1384" y="1532"/>
                  <a:pt x="1384" y="1532"/>
                </a:cubicBezTo>
                <a:close/>
                <a:moveTo>
                  <a:pt x="876" y="1100"/>
                </a:moveTo>
                <a:cubicBezTo>
                  <a:pt x="876" y="1340"/>
                  <a:pt x="876" y="1340"/>
                  <a:pt x="876" y="1340"/>
                </a:cubicBezTo>
                <a:cubicBezTo>
                  <a:pt x="856" y="1344"/>
                  <a:pt x="856" y="1344"/>
                  <a:pt x="856" y="1344"/>
                </a:cubicBezTo>
                <a:cubicBezTo>
                  <a:pt x="856" y="1104"/>
                  <a:pt x="856" y="1104"/>
                  <a:pt x="856" y="1104"/>
                </a:cubicBezTo>
                <a:cubicBezTo>
                  <a:pt x="876" y="1100"/>
                  <a:pt x="876" y="1100"/>
                  <a:pt x="876" y="1100"/>
                </a:cubicBezTo>
                <a:close/>
                <a:moveTo>
                  <a:pt x="924" y="1331"/>
                </a:moveTo>
                <a:cubicBezTo>
                  <a:pt x="904" y="1335"/>
                  <a:pt x="904" y="1335"/>
                  <a:pt x="904" y="1335"/>
                </a:cubicBezTo>
                <a:cubicBezTo>
                  <a:pt x="904" y="1094"/>
                  <a:pt x="904" y="1094"/>
                  <a:pt x="904" y="1094"/>
                </a:cubicBezTo>
                <a:cubicBezTo>
                  <a:pt x="924" y="1090"/>
                  <a:pt x="924" y="1090"/>
                  <a:pt x="924" y="1090"/>
                </a:cubicBezTo>
                <a:cubicBezTo>
                  <a:pt x="924" y="1331"/>
                  <a:pt x="924" y="1331"/>
                  <a:pt x="924" y="1331"/>
                </a:cubicBezTo>
                <a:close/>
                <a:moveTo>
                  <a:pt x="972" y="1080"/>
                </a:moveTo>
                <a:cubicBezTo>
                  <a:pt x="972" y="1321"/>
                  <a:pt x="972" y="1321"/>
                  <a:pt x="972" y="1321"/>
                </a:cubicBezTo>
                <a:cubicBezTo>
                  <a:pt x="952" y="1325"/>
                  <a:pt x="952" y="1325"/>
                  <a:pt x="952" y="1325"/>
                </a:cubicBezTo>
                <a:cubicBezTo>
                  <a:pt x="952" y="1084"/>
                  <a:pt x="952" y="1084"/>
                  <a:pt x="952" y="1084"/>
                </a:cubicBezTo>
                <a:cubicBezTo>
                  <a:pt x="972" y="1080"/>
                  <a:pt x="972" y="1080"/>
                  <a:pt x="972" y="1080"/>
                </a:cubicBezTo>
                <a:close/>
                <a:moveTo>
                  <a:pt x="1020" y="1071"/>
                </a:moveTo>
                <a:cubicBezTo>
                  <a:pt x="1020" y="1311"/>
                  <a:pt x="1020" y="1311"/>
                  <a:pt x="1020" y="1311"/>
                </a:cubicBezTo>
                <a:cubicBezTo>
                  <a:pt x="1000" y="1315"/>
                  <a:pt x="1000" y="1315"/>
                  <a:pt x="1000" y="1315"/>
                </a:cubicBezTo>
                <a:cubicBezTo>
                  <a:pt x="1000" y="1075"/>
                  <a:pt x="1000" y="1075"/>
                  <a:pt x="1000" y="1075"/>
                </a:cubicBezTo>
                <a:cubicBezTo>
                  <a:pt x="1020" y="1071"/>
                  <a:pt x="1020" y="1071"/>
                  <a:pt x="1020" y="1071"/>
                </a:cubicBezTo>
                <a:close/>
                <a:moveTo>
                  <a:pt x="1068" y="1061"/>
                </a:moveTo>
                <a:cubicBezTo>
                  <a:pt x="1068" y="1248"/>
                  <a:pt x="1068" y="1248"/>
                  <a:pt x="1068" y="1248"/>
                </a:cubicBezTo>
                <a:cubicBezTo>
                  <a:pt x="1048" y="1253"/>
                  <a:pt x="1048" y="1253"/>
                  <a:pt x="1048" y="1253"/>
                </a:cubicBezTo>
                <a:cubicBezTo>
                  <a:pt x="1048" y="1065"/>
                  <a:pt x="1048" y="1065"/>
                  <a:pt x="1048" y="1065"/>
                </a:cubicBezTo>
                <a:cubicBezTo>
                  <a:pt x="1068" y="1061"/>
                  <a:pt x="1068" y="1061"/>
                  <a:pt x="1068" y="1061"/>
                </a:cubicBezTo>
                <a:close/>
                <a:moveTo>
                  <a:pt x="1116" y="1291"/>
                </a:moveTo>
                <a:cubicBezTo>
                  <a:pt x="1096" y="1296"/>
                  <a:pt x="1096" y="1296"/>
                  <a:pt x="1096" y="1296"/>
                </a:cubicBezTo>
                <a:cubicBezTo>
                  <a:pt x="1096" y="1055"/>
                  <a:pt x="1096" y="1055"/>
                  <a:pt x="1096" y="1055"/>
                </a:cubicBezTo>
                <a:cubicBezTo>
                  <a:pt x="1116" y="1051"/>
                  <a:pt x="1116" y="1051"/>
                  <a:pt x="1116" y="1051"/>
                </a:cubicBezTo>
                <a:cubicBezTo>
                  <a:pt x="1116" y="1291"/>
                  <a:pt x="1116" y="1291"/>
                  <a:pt x="1116" y="1291"/>
                </a:cubicBezTo>
                <a:close/>
                <a:moveTo>
                  <a:pt x="1144" y="1286"/>
                </a:moveTo>
                <a:cubicBezTo>
                  <a:pt x="1144" y="1045"/>
                  <a:pt x="1144" y="1045"/>
                  <a:pt x="1144" y="1045"/>
                </a:cubicBezTo>
                <a:cubicBezTo>
                  <a:pt x="1164" y="1041"/>
                  <a:pt x="1164" y="1041"/>
                  <a:pt x="1164" y="1041"/>
                </a:cubicBezTo>
                <a:cubicBezTo>
                  <a:pt x="1164" y="1282"/>
                  <a:pt x="1164" y="1282"/>
                  <a:pt x="1164" y="1282"/>
                </a:cubicBezTo>
                <a:cubicBezTo>
                  <a:pt x="1144" y="1286"/>
                  <a:pt x="1144" y="1286"/>
                  <a:pt x="1144" y="1286"/>
                </a:cubicBezTo>
                <a:close/>
                <a:moveTo>
                  <a:pt x="1192" y="1036"/>
                </a:moveTo>
                <a:cubicBezTo>
                  <a:pt x="1212" y="1032"/>
                  <a:pt x="1212" y="1032"/>
                  <a:pt x="1212" y="1032"/>
                </a:cubicBezTo>
                <a:cubicBezTo>
                  <a:pt x="1212" y="1272"/>
                  <a:pt x="1212" y="1272"/>
                  <a:pt x="1212" y="1272"/>
                </a:cubicBezTo>
                <a:cubicBezTo>
                  <a:pt x="1192" y="1276"/>
                  <a:pt x="1192" y="1276"/>
                  <a:pt x="1192" y="1276"/>
                </a:cubicBezTo>
                <a:cubicBezTo>
                  <a:pt x="1192" y="1036"/>
                  <a:pt x="1192" y="1036"/>
                  <a:pt x="1192" y="1036"/>
                </a:cubicBezTo>
                <a:close/>
                <a:moveTo>
                  <a:pt x="1240" y="1147"/>
                </a:moveTo>
                <a:cubicBezTo>
                  <a:pt x="1240" y="1026"/>
                  <a:pt x="1240" y="1026"/>
                  <a:pt x="1240" y="1026"/>
                </a:cubicBezTo>
                <a:cubicBezTo>
                  <a:pt x="1260" y="1022"/>
                  <a:pt x="1260" y="1022"/>
                  <a:pt x="1260" y="1022"/>
                </a:cubicBezTo>
                <a:cubicBezTo>
                  <a:pt x="1260" y="1143"/>
                  <a:pt x="1260" y="1143"/>
                  <a:pt x="1260" y="1143"/>
                </a:cubicBezTo>
                <a:cubicBezTo>
                  <a:pt x="1240" y="1147"/>
                  <a:pt x="1240" y="1147"/>
                  <a:pt x="1240" y="1147"/>
                </a:cubicBezTo>
                <a:close/>
                <a:moveTo>
                  <a:pt x="1308" y="1012"/>
                </a:moveTo>
                <a:cubicBezTo>
                  <a:pt x="1308" y="1252"/>
                  <a:pt x="1308" y="1252"/>
                  <a:pt x="1308" y="1252"/>
                </a:cubicBezTo>
                <a:cubicBezTo>
                  <a:pt x="1288" y="1256"/>
                  <a:pt x="1288" y="1256"/>
                  <a:pt x="1288" y="1256"/>
                </a:cubicBezTo>
                <a:cubicBezTo>
                  <a:pt x="1288" y="1016"/>
                  <a:pt x="1288" y="1016"/>
                  <a:pt x="1288" y="1016"/>
                </a:cubicBezTo>
                <a:cubicBezTo>
                  <a:pt x="1308" y="1012"/>
                  <a:pt x="1308" y="1012"/>
                  <a:pt x="1308" y="1012"/>
                </a:cubicBezTo>
                <a:close/>
                <a:moveTo>
                  <a:pt x="876" y="805"/>
                </a:moveTo>
                <a:cubicBezTo>
                  <a:pt x="876" y="1045"/>
                  <a:pt x="876" y="1045"/>
                  <a:pt x="876" y="1045"/>
                </a:cubicBezTo>
                <a:cubicBezTo>
                  <a:pt x="856" y="1049"/>
                  <a:pt x="856" y="1049"/>
                  <a:pt x="856" y="1049"/>
                </a:cubicBezTo>
                <a:cubicBezTo>
                  <a:pt x="856" y="809"/>
                  <a:pt x="856" y="809"/>
                  <a:pt x="856" y="809"/>
                </a:cubicBezTo>
                <a:cubicBezTo>
                  <a:pt x="876" y="805"/>
                  <a:pt x="876" y="805"/>
                  <a:pt x="876" y="805"/>
                </a:cubicBezTo>
                <a:close/>
                <a:moveTo>
                  <a:pt x="924" y="795"/>
                </a:moveTo>
                <a:cubicBezTo>
                  <a:pt x="924" y="1035"/>
                  <a:pt x="924" y="1035"/>
                  <a:pt x="924" y="1035"/>
                </a:cubicBezTo>
                <a:cubicBezTo>
                  <a:pt x="904" y="1039"/>
                  <a:pt x="904" y="1039"/>
                  <a:pt x="904" y="1039"/>
                </a:cubicBezTo>
                <a:cubicBezTo>
                  <a:pt x="904" y="799"/>
                  <a:pt x="904" y="799"/>
                  <a:pt x="904" y="799"/>
                </a:cubicBezTo>
                <a:cubicBezTo>
                  <a:pt x="924" y="795"/>
                  <a:pt x="924" y="795"/>
                  <a:pt x="924" y="795"/>
                </a:cubicBezTo>
                <a:close/>
                <a:moveTo>
                  <a:pt x="1020" y="775"/>
                </a:moveTo>
                <a:cubicBezTo>
                  <a:pt x="1020" y="1016"/>
                  <a:pt x="1020" y="1016"/>
                  <a:pt x="1020" y="1016"/>
                </a:cubicBezTo>
                <a:cubicBezTo>
                  <a:pt x="1000" y="1020"/>
                  <a:pt x="1000" y="1020"/>
                  <a:pt x="1000" y="1020"/>
                </a:cubicBezTo>
                <a:cubicBezTo>
                  <a:pt x="1000" y="779"/>
                  <a:pt x="1000" y="779"/>
                  <a:pt x="1000" y="779"/>
                </a:cubicBezTo>
                <a:cubicBezTo>
                  <a:pt x="1020" y="775"/>
                  <a:pt x="1020" y="775"/>
                  <a:pt x="1020" y="775"/>
                </a:cubicBezTo>
                <a:close/>
                <a:moveTo>
                  <a:pt x="972" y="785"/>
                </a:moveTo>
                <a:cubicBezTo>
                  <a:pt x="972" y="1026"/>
                  <a:pt x="972" y="1026"/>
                  <a:pt x="972" y="1026"/>
                </a:cubicBezTo>
                <a:cubicBezTo>
                  <a:pt x="952" y="1030"/>
                  <a:pt x="952" y="1030"/>
                  <a:pt x="952" y="1030"/>
                </a:cubicBezTo>
                <a:cubicBezTo>
                  <a:pt x="952" y="789"/>
                  <a:pt x="952" y="789"/>
                  <a:pt x="952" y="789"/>
                </a:cubicBezTo>
                <a:cubicBezTo>
                  <a:pt x="972" y="785"/>
                  <a:pt x="972" y="785"/>
                  <a:pt x="972" y="785"/>
                </a:cubicBezTo>
                <a:close/>
                <a:moveTo>
                  <a:pt x="1404" y="937"/>
                </a:moveTo>
                <a:cubicBezTo>
                  <a:pt x="1336" y="951"/>
                  <a:pt x="1336" y="951"/>
                  <a:pt x="1336" y="951"/>
                </a:cubicBezTo>
                <a:cubicBezTo>
                  <a:pt x="1336" y="711"/>
                  <a:pt x="1336" y="711"/>
                  <a:pt x="1336" y="711"/>
                </a:cubicBezTo>
                <a:cubicBezTo>
                  <a:pt x="1404" y="697"/>
                  <a:pt x="1404" y="697"/>
                  <a:pt x="1404" y="697"/>
                </a:cubicBezTo>
                <a:cubicBezTo>
                  <a:pt x="1404" y="937"/>
                  <a:pt x="1404" y="937"/>
                  <a:pt x="1404" y="937"/>
                </a:cubicBezTo>
                <a:close/>
                <a:moveTo>
                  <a:pt x="1212" y="736"/>
                </a:moveTo>
                <a:cubicBezTo>
                  <a:pt x="1212" y="896"/>
                  <a:pt x="1212" y="896"/>
                  <a:pt x="1212" y="896"/>
                </a:cubicBezTo>
                <a:cubicBezTo>
                  <a:pt x="1048" y="929"/>
                  <a:pt x="1048" y="929"/>
                  <a:pt x="1048" y="929"/>
                </a:cubicBezTo>
                <a:cubicBezTo>
                  <a:pt x="1048" y="770"/>
                  <a:pt x="1048" y="770"/>
                  <a:pt x="1048" y="770"/>
                </a:cubicBezTo>
                <a:cubicBezTo>
                  <a:pt x="1212" y="736"/>
                  <a:pt x="1212" y="736"/>
                  <a:pt x="1212" y="736"/>
                </a:cubicBezTo>
                <a:close/>
                <a:moveTo>
                  <a:pt x="792" y="443"/>
                </a:moveTo>
                <a:cubicBezTo>
                  <a:pt x="670" y="443"/>
                  <a:pt x="570" y="344"/>
                  <a:pt x="570" y="222"/>
                </a:cubicBezTo>
                <a:cubicBezTo>
                  <a:pt x="570" y="99"/>
                  <a:pt x="670" y="0"/>
                  <a:pt x="792" y="0"/>
                </a:cubicBezTo>
                <a:cubicBezTo>
                  <a:pt x="914" y="0"/>
                  <a:pt x="1014" y="99"/>
                  <a:pt x="1014" y="222"/>
                </a:cubicBezTo>
                <a:cubicBezTo>
                  <a:pt x="1014" y="344"/>
                  <a:pt x="914" y="443"/>
                  <a:pt x="792" y="443"/>
                </a:cubicBezTo>
                <a:close/>
              </a:path>
            </a:pathLst>
          </a:custGeom>
          <a:solidFill>
            <a:srgbClr val="2E469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5" name="Titre 4">
            <a:extLst>
              <a:ext uri="{FF2B5EF4-FFF2-40B4-BE49-F238E27FC236}">
                <a16:creationId xmlns:a16="http://schemas.microsoft.com/office/drawing/2014/main" id="{6CFDEA54-FA2E-4564-A135-4BF2D72A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</p:spPr>
        <p:txBody>
          <a:bodyPr/>
          <a:lstStyle/>
          <a:p>
            <a:r>
              <a:rPr lang="sr-Latn-RS" dirty="0"/>
              <a:t>GRAĐANI: Struktura uzorka*</a:t>
            </a:r>
            <a:endParaRPr lang="en-GB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244154D-E386-4971-80FD-320D1359EF61}"/>
              </a:ext>
            </a:extLst>
          </p:cNvPr>
          <p:cNvSpPr/>
          <p:nvPr/>
        </p:nvSpPr>
        <p:spPr>
          <a:xfrm>
            <a:off x="2166296" y="6446586"/>
            <a:ext cx="1983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*ponderisani podaci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7" name="Picture 9" descr="Man and woman">
            <a:extLst>
              <a:ext uri="{FF2B5EF4-FFF2-40B4-BE49-F238E27FC236}">
                <a16:creationId xmlns:a16="http://schemas.microsoft.com/office/drawing/2014/main" id="{494860AA-AF5C-4424-AAAD-D63947D842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F8F0F49-5803-4B19-9E31-CB503943DB74}"/>
              </a:ext>
            </a:extLst>
          </p:cNvPr>
          <p:cNvGrpSpPr>
            <a:grpSpLocks noChangeAspect="1"/>
          </p:cNvGrpSpPr>
          <p:nvPr/>
        </p:nvGrpSpPr>
        <p:grpSpPr>
          <a:xfrm>
            <a:off x="6632003" y="2528706"/>
            <a:ext cx="322226" cy="740690"/>
            <a:chOff x="4175841" y="908725"/>
            <a:chExt cx="683561" cy="1571277"/>
          </a:xfrm>
          <a:solidFill>
            <a:srgbClr val="2E469D"/>
          </a:solidFill>
        </p:grpSpPr>
        <p:sp>
          <p:nvSpPr>
            <p:cNvPr id="194" name="Freeform 57">
              <a:extLst>
                <a:ext uri="{FF2B5EF4-FFF2-40B4-BE49-F238E27FC236}">
                  <a16:creationId xmlns:a16="http://schemas.microsoft.com/office/drawing/2014/main" id="{A6B69CB6-4459-4796-A9FF-067AD39CB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841" y="1332037"/>
              <a:ext cx="616379" cy="1147965"/>
            </a:xfrm>
            <a:custGeom>
              <a:avLst/>
              <a:gdLst/>
              <a:ahLst/>
              <a:cxnLst>
                <a:cxn ang="0">
                  <a:pos x="34" y="383"/>
                </a:cxn>
                <a:cxn ang="0">
                  <a:pos x="36" y="383"/>
                </a:cxn>
                <a:cxn ang="0">
                  <a:pos x="66" y="349"/>
                </a:cxn>
                <a:cxn ang="0">
                  <a:pos x="64" y="276"/>
                </a:cxn>
                <a:cxn ang="0">
                  <a:pos x="92" y="97"/>
                </a:cxn>
                <a:cxn ang="0">
                  <a:pos x="92" y="696"/>
                </a:cxn>
                <a:cxn ang="0">
                  <a:pos x="141" y="745"/>
                </a:cxn>
                <a:cxn ang="0">
                  <a:pos x="191" y="696"/>
                </a:cxn>
                <a:cxn ang="0">
                  <a:pos x="191" y="335"/>
                </a:cxn>
                <a:cxn ang="0">
                  <a:pos x="209" y="335"/>
                </a:cxn>
                <a:cxn ang="0">
                  <a:pos x="209" y="696"/>
                </a:cxn>
                <a:cxn ang="0">
                  <a:pos x="259" y="745"/>
                </a:cxn>
                <a:cxn ang="0">
                  <a:pos x="308" y="696"/>
                </a:cxn>
                <a:cxn ang="0">
                  <a:pos x="308" y="97"/>
                </a:cxn>
                <a:cxn ang="0">
                  <a:pos x="315" y="114"/>
                </a:cxn>
                <a:cxn ang="0">
                  <a:pos x="336" y="276"/>
                </a:cxn>
                <a:cxn ang="0">
                  <a:pos x="334" y="349"/>
                </a:cxn>
                <a:cxn ang="0">
                  <a:pos x="364" y="383"/>
                </a:cxn>
                <a:cxn ang="0">
                  <a:pos x="366" y="383"/>
                </a:cxn>
                <a:cxn ang="0">
                  <a:pos x="398" y="353"/>
                </a:cxn>
                <a:cxn ang="0">
                  <a:pos x="400" y="276"/>
                </a:cxn>
                <a:cxn ang="0">
                  <a:pos x="354" y="49"/>
                </a:cxn>
                <a:cxn ang="0">
                  <a:pos x="311" y="9"/>
                </a:cxn>
                <a:cxn ang="0">
                  <a:pos x="287" y="1"/>
                </a:cxn>
                <a:cxn ang="0">
                  <a:pos x="277" y="0"/>
                </a:cxn>
                <a:cxn ang="0">
                  <a:pos x="123" y="0"/>
                </a:cxn>
                <a:cxn ang="0">
                  <a:pos x="113" y="1"/>
                </a:cxn>
                <a:cxn ang="0">
                  <a:pos x="88" y="9"/>
                </a:cxn>
                <a:cxn ang="0">
                  <a:pos x="27" y="84"/>
                </a:cxn>
                <a:cxn ang="0">
                  <a:pos x="0" y="276"/>
                </a:cxn>
                <a:cxn ang="0">
                  <a:pos x="2" y="353"/>
                </a:cxn>
                <a:cxn ang="0">
                  <a:pos x="34" y="383"/>
                </a:cxn>
              </a:cxnLst>
              <a:rect l="0" t="0" r="r" b="b"/>
              <a:pathLst>
                <a:path w="400" h="745">
                  <a:moveTo>
                    <a:pt x="34" y="383"/>
                  </a:moveTo>
                  <a:cubicBezTo>
                    <a:pt x="35" y="383"/>
                    <a:pt x="35" y="383"/>
                    <a:pt x="36" y="383"/>
                  </a:cubicBezTo>
                  <a:cubicBezTo>
                    <a:pt x="54" y="382"/>
                    <a:pt x="67" y="367"/>
                    <a:pt x="66" y="349"/>
                  </a:cubicBezTo>
                  <a:cubicBezTo>
                    <a:pt x="65" y="323"/>
                    <a:pt x="64" y="299"/>
                    <a:pt x="64" y="276"/>
                  </a:cubicBezTo>
                  <a:cubicBezTo>
                    <a:pt x="64" y="180"/>
                    <a:pt x="78" y="125"/>
                    <a:pt x="92" y="97"/>
                  </a:cubicBezTo>
                  <a:cubicBezTo>
                    <a:pt x="92" y="696"/>
                    <a:pt x="92" y="696"/>
                    <a:pt x="92" y="696"/>
                  </a:cubicBezTo>
                  <a:cubicBezTo>
                    <a:pt x="92" y="723"/>
                    <a:pt x="114" y="745"/>
                    <a:pt x="141" y="745"/>
                  </a:cubicBezTo>
                  <a:cubicBezTo>
                    <a:pt x="168" y="745"/>
                    <a:pt x="191" y="723"/>
                    <a:pt x="191" y="696"/>
                  </a:cubicBezTo>
                  <a:cubicBezTo>
                    <a:pt x="191" y="335"/>
                    <a:pt x="191" y="335"/>
                    <a:pt x="191" y="335"/>
                  </a:cubicBezTo>
                  <a:cubicBezTo>
                    <a:pt x="209" y="335"/>
                    <a:pt x="209" y="335"/>
                    <a:pt x="209" y="335"/>
                  </a:cubicBezTo>
                  <a:cubicBezTo>
                    <a:pt x="209" y="696"/>
                    <a:pt x="209" y="696"/>
                    <a:pt x="209" y="696"/>
                  </a:cubicBezTo>
                  <a:cubicBezTo>
                    <a:pt x="209" y="723"/>
                    <a:pt x="231" y="745"/>
                    <a:pt x="259" y="745"/>
                  </a:cubicBezTo>
                  <a:cubicBezTo>
                    <a:pt x="286" y="745"/>
                    <a:pt x="308" y="723"/>
                    <a:pt x="308" y="696"/>
                  </a:cubicBezTo>
                  <a:cubicBezTo>
                    <a:pt x="308" y="97"/>
                    <a:pt x="308" y="97"/>
                    <a:pt x="308" y="97"/>
                  </a:cubicBezTo>
                  <a:cubicBezTo>
                    <a:pt x="310" y="102"/>
                    <a:pt x="313" y="107"/>
                    <a:pt x="315" y="114"/>
                  </a:cubicBezTo>
                  <a:cubicBezTo>
                    <a:pt x="326" y="145"/>
                    <a:pt x="336" y="196"/>
                    <a:pt x="336" y="276"/>
                  </a:cubicBezTo>
                  <a:cubicBezTo>
                    <a:pt x="336" y="299"/>
                    <a:pt x="335" y="323"/>
                    <a:pt x="334" y="349"/>
                  </a:cubicBezTo>
                  <a:cubicBezTo>
                    <a:pt x="333" y="367"/>
                    <a:pt x="346" y="382"/>
                    <a:pt x="364" y="383"/>
                  </a:cubicBezTo>
                  <a:cubicBezTo>
                    <a:pt x="364" y="383"/>
                    <a:pt x="365" y="383"/>
                    <a:pt x="366" y="383"/>
                  </a:cubicBezTo>
                  <a:cubicBezTo>
                    <a:pt x="382" y="383"/>
                    <a:pt x="397" y="370"/>
                    <a:pt x="398" y="353"/>
                  </a:cubicBezTo>
                  <a:cubicBezTo>
                    <a:pt x="399" y="325"/>
                    <a:pt x="400" y="300"/>
                    <a:pt x="400" y="276"/>
                  </a:cubicBezTo>
                  <a:cubicBezTo>
                    <a:pt x="400" y="156"/>
                    <a:pt x="380" y="89"/>
                    <a:pt x="354" y="49"/>
                  </a:cubicBezTo>
                  <a:cubicBezTo>
                    <a:pt x="341" y="29"/>
                    <a:pt x="326" y="16"/>
                    <a:pt x="311" y="9"/>
                  </a:cubicBezTo>
                  <a:cubicBezTo>
                    <a:pt x="302" y="4"/>
                    <a:pt x="294" y="2"/>
                    <a:pt x="287" y="1"/>
                  </a:cubicBezTo>
                  <a:cubicBezTo>
                    <a:pt x="284" y="0"/>
                    <a:pt x="281" y="0"/>
                    <a:pt x="277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6" y="0"/>
                    <a:pt x="113" y="1"/>
                  </a:cubicBezTo>
                  <a:cubicBezTo>
                    <a:pt x="106" y="2"/>
                    <a:pt x="98" y="4"/>
                    <a:pt x="88" y="9"/>
                  </a:cubicBezTo>
                  <a:cubicBezTo>
                    <a:pt x="67" y="20"/>
                    <a:pt x="44" y="43"/>
                    <a:pt x="27" y="84"/>
                  </a:cubicBezTo>
                  <a:cubicBezTo>
                    <a:pt x="11" y="126"/>
                    <a:pt x="0" y="186"/>
                    <a:pt x="0" y="276"/>
                  </a:cubicBezTo>
                  <a:cubicBezTo>
                    <a:pt x="0" y="300"/>
                    <a:pt x="1" y="325"/>
                    <a:pt x="2" y="353"/>
                  </a:cubicBezTo>
                  <a:cubicBezTo>
                    <a:pt x="3" y="370"/>
                    <a:pt x="17" y="383"/>
                    <a:pt x="34" y="3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Oval 58">
              <a:extLst>
                <a:ext uri="{FF2B5EF4-FFF2-40B4-BE49-F238E27FC236}">
                  <a16:creationId xmlns:a16="http://schemas.microsoft.com/office/drawing/2014/main" id="{C4905E6F-1162-45B8-87F0-4E2AC0B45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427" y="1019608"/>
              <a:ext cx="277208" cy="27720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9">
              <a:extLst>
                <a:ext uri="{FF2B5EF4-FFF2-40B4-BE49-F238E27FC236}">
                  <a16:creationId xmlns:a16="http://schemas.microsoft.com/office/drawing/2014/main" id="{3FB9C972-5552-4E22-9ACC-5316E148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029" y="976559"/>
              <a:ext cx="391352" cy="238724"/>
            </a:xfrm>
            <a:custGeom>
              <a:avLst/>
              <a:gdLst/>
              <a:ahLst/>
              <a:cxnLst>
                <a:cxn ang="0">
                  <a:pos x="16" y="155"/>
                </a:cxn>
                <a:cxn ang="0">
                  <a:pos x="32" y="140"/>
                </a:cxn>
                <a:cxn ang="0">
                  <a:pos x="32" y="105"/>
                </a:cxn>
                <a:cxn ang="0">
                  <a:pos x="24" y="93"/>
                </a:cxn>
                <a:cxn ang="0">
                  <a:pos x="127" y="12"/>
                </a:cxn>
                <a:cxn ang="0">
                  <a:pos x="230" y="93"/>
                </a:cxn>
                <a:cxn ang="0">
                  <a:pos x="222" y="105"/>
                </a:cxn>
                <a:cxn ang="0">
                  <a:pos x="222" y="140"/>
                </a:cxn>
                <a:cxn ang="0">
                  <a:pos x="238" y="155"/>
                </a:cxn>
                <a:cxn ang="0">
                  <a:pos x="254" y="140"/>
                </a:cxn>
                <a:cxn ang="0">
                  <a:pos x="254" y="105"/>
                </a:cxn>
                <a:cxn ang="0">
                  <a:pos x="242" y="91"/>
                </a:cxn>
                <a:cxn ang="0">
                  <a:pos x="127" y="0"/>
                </a:cxn>
                <a:cxn ang="0">
                  <a:pos x="12" y="91"/>
                </a:cxn>
                <a:cxn ang="0">
                  <a:pos x="0" y="105"/>
                </a:cxn>
                <a:cxn ang="0">
                  <a:pos x="0" y="140"/>
                </a:cxn>
                <a:cxn ang="0">
                  <a:pos x="16" y="155"/>
                </a:cxn>
              </a:cxnLst>
              <a:rect l="0" t="0" r="r" b="b"/>
              <a:pathLst>
                <a:path w="254" h="155">
                  <a:moveTo>
                    <a:pt x="16" y="155"/>
                  </a:moveTo>
                  <a:cubicBezTo>
                    <a:pt x="25" y="155"/>
                    <a:pt x="32" y="148"/>
                    <a:pt x="32" y="140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0"/>
                    <a:pt x="29" y="95"/>
                    <a:pt x="24" y="93"/>
                  </a:cubicBezTo>
                  <a:cubicBezTo>
                    <a:pt x="35" y="46"/>
                    <a:pt x="77" y="12"/>
                    <a:pt x="127" y="12"/>
                  </a:cubicBezTo>
                  <a:cubicBezTo>
                    <a:pt x="177" y="12"/>
                    <a:pt x="219" y="46"/>
                    <a:pt x="230" y="93"/>
                  </a:cubicBezTo>
                  <a:cubicBezTo>
                    <a:pt x="225" y="95"/>
                    <a:pt x="222" y="100"/>
                    <a:pt x="222" y="105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2" y="148"/>
                    <a:pt x="229" y="155"/>
                    <a:pt x="238" y="155"/>
                  </a:cubicBezTo>
                  <a:cubicBezTo>
                    <a:pt x="247" y="155"/>
                    <a:pt x="254" y="148"/>
                    <a:pt x="254" y="140"/>
                  </a:cubicBezTo>
                  <a:cubicBezTo>
                    <a:pt x="254" y="105"/>
                    <a:pt x="254" y="105"/>
                    <a:pt x="254" y="105"/>
                  </a:cubicBezTo>
                  <a:cubicBezTo>
                    <a:pt x="254" y="98"/>
                    <a:pt x="249" y="93"/>
                    <a:pt x="242" y="91"/>
                  </a:cubicBezTo>
                  <a:cubicBezTo>
                    <a:pt x="230" y="39"/>
                    <a:pt x="183" y="0"/>
                    <a:pt x="127" y="0"/>
                  </a:cubicBezTo>
                  <a:cubicBezTo>
                    <a:pt x="71" y="0"/>
                    <a:pt x="24" y="39"/>
                    <a:pt x="12" y="91"/>
                  </a:cubicBezTo>
                  <a:cubicBezTo>
                    <a:pt x="5" y="93"/>
                    <a:pt x="0" y="98"/>
                    <a:pt x="0" y="10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8"/>
                    <a:pt x="7" y="155"/>
                    <a:pt x="16" y="1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2E606809-D321-4CCB-9D88-0FD741A9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987" y="908725"/>
              <a:ext cx="192415" cy="187849"/>
            </a:xfrm>
            <a:custGeom>
              <a:avLst/>
              <a:gdLst/>
              <a:ahLst/>
              <a:cxnLst>
                <a:cxn ang="0">
                  <a:pos x="38" y="69"/>
                </a:cxn>
                <a:cxn ang="0">
                  <a:pos x="33" y="72"/>
                </a:cxn>
                <a:cxn ang="0">
                  <a:pos x="23" y="84"/>
                </a:cxn>
                <a:cxn ang="0">
                  <a:pos x="27" y="117"/>
                </a:cxn>
                <a:cxn ang="0">
                  <a:pos x="57" y="102"/>
                </a:cxn>
                <a:cxn ang="0">
                  <a:pos x="58" y="74"/>
                </a:cxn>
                <a:cxn ang="0">
                  <a:pos x="58" y="74"/>
                </a:cxn>
                <a:cxn ang="0">
                  <a:pos x="35" y="38"/>
                </a:cxn>
                <a:cxn ang="0">
                  <a:pos x="42" y="25"/>
                </a:cxn>
                <a:cxn ang="0">
                  <a:pos x="60" y="25"/>
                </a:cxn>
                <a:cxn ang="0">
                  <a:pos x="83" y="36"/>
                </a:cxn>
                <a:cxn ang="0">
                  <a:pos x="100" y="64"/>
                </a:cxn>
                <a:cxn ang="0">
                  <a:pos x="96" y="66"/>
                </a:cxn>
                <a:cxn ang="0">
                  <a:pos x="85" y="78"/>
                </a:cxn>
                <a:cxn ang="0">
                  <a:pos x="90" y="111"/>
                </a:cxn>
                <a:cxn ang="0">
                  <a:pos x="120" y="97"/>
                </a:cxn>
                <a:cxn ang="0">
                  <a:pos x="120" y="68"/>
                </a:cxn>
                <a:cxn ang="0">
                  <a:pos x="120" y="68"/>
                </a:cxn>
                <a:cxn ang="0">
                  <a:pos x="84" y="12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11" y="4"/>
                </a:cxn>
                <a:cxn ang="0">
                  <a:pos x="4" y="17"/>
                </a:cxn>
                <a:cxn ang="0">
                  <a:pos x="38" y="69"/>
                </a:cxn>
              </a:cxnLst>
              <a:rect l="0" t="0" r="r" b="b"/>
              <a:pathLst>
                <a:path w="125" h="122">
                  <a:moveTo>
                    <a:pt x="38" y="69"/>
                  </a:moveTo>
                  <a:cubicBezTo>
                    <a:pt x="36" y="70"/>
                    <a:pt x="35" y="71"/>
                    <a:pt x="33" y="72"/>
                  </a:cubicBezTo>
                  <a:cubicBezTo>
                    <a:pt x="29" y="75"/>
                    <a:pt x="26" y="79"/>
                    <a:pt x="23" y="84"/>
                  </a:cubicBezTo>
                  <a:cubicBezTo>
                    <a:pt x="16" y="97"/>
                    <a:pt x="18" y="111"/>
                    <a:pt x="27" y="117"/>
                  </a:cubicBezTo>
                  <a:cubicBezTo>
                    <a:pt x="37" y="122"/>
                    <a:pt x="50" y="115"/>
                    <a:pt x="57" y="102"/>
                  </a:cubicBezTo>
                  <a:cubicBezTo>
                    <a:pt x="63" y="92"/>
                    <a:pt x="63" y="80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1" y="31"/>
                    <a:pt x="34" y="26"/>
                    <a:pt x="4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8" y="25"/>
                    <a:pt x="78" y="30"/>
                    <a:pt x="83" y="36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99" y="65"/>
                    <a:pt x="97" y="66"/>
                    <a:pt x="96" y="66"/>
                  </a:cubicBezTo>
                  <a:cubicBezTo>
                    <a:pt x="92" y="69"/>
                    <a:pt x="88" y="73"/>
                    <a:pt x="85" y="78"/>
                  </a:cubicBezTo>
                  <a:cubicBezTo>
                    <a:pt x="78" y="92"/>
                    <a:pt x="80" y="106"/>
                    <a:pt x="90" y="111"/>
                  </a:cubicBezTo>
                  <a:cubicBezTo>
                    <a:pt x="99" y="117"/>
                    <a:pt x="113" y="110"/>
                    <a:pt x="120" y="97"/>
                  </a:cubicBezTo>
                  <a:cubicBezTo>
                    <a:pt x="125" y="87"/>
                    <a:pt x="125" y="75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0" y="5"/>
                    <a:pt x="70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3" y="4"/>
                    <a:pt x="0" y="10"/>
                    <a:pt x="4" y="17"/>
                  </a:cubicBezTo>
                  <a:lnTo>
                    <a:pt x="38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05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1EC738A-3CF9-455F-B0FD-0C707B23B3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r="27320"/>
          <a:stretch/>
        </p:blipFill>
        <p:spPr>
          <a:xfrm>
            <a:off x="0" y="0"/>
            <a:ext cx="4023360" cy="68580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7415F7-0468-5C48-98A9-5BF2272C0CD1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394894" y="1929259"/>
            <a:ext cx="7452360" cy="2308324"/>
          </a:xfrm>
        </p:spPr>
        <p:txBody>
          <a:bodyPr/>
          <a:lstStyle/>
          <a:p>
            <a:r>
              <a:rPr lang="sr-Latn-RS" dirty="0"/>
              <a:t>POREĐENJE TALASA </a:t>
            </a:r>
          </a:p>
          <a:p>
            <a:r>
              <a:rPr lang="sr-Latn-RS" dirty="0"/>
              <a:t>2022. VS.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F0812-1E10-2445-BA1D-2CD28407C65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‒ 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1B18840D-6155-A84E-89DC-298F32C47BC6}"/>
              </a:ext>
            </a:extLst>
          </p:cNvPr>
          <p:cNvSpPr txBox="1">
            <a:spLocks/>
          </p:cNvSpPr>
          <p:nvPr/>
        </p:nvSpPr>
        <p:spPr>
          <a:xfrm>
            <a:off x="661451" y="6378890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Ipsos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9F24F7-BFA2-4629-B70D-3C6F629E5003}"/>
              </a:ext>
            </a:extLst>
          </p:cNvPr>
          <p:cNvGrpSpPr/>
          <p:nvPr/>
        </p:nvGrpSpPr>
        <p:grpSpPr>
          <a:xfrm>
            <a:off x="-954765" y="889565"/>
            <a:ext cx="5372804" cy="1067932"/>
            <a:chOff x="-954765" y="889565"/>
            <a:chExt cx="5372804" cy="1067932"/>
          </a:xfrm>
        </p:grpSpPr>
        <p:sp>
          <p:nvSpPr>
            <p:cNvPr id="16" name="Forme libre : forme 12">
              <a:extLst>
                <a:ext uri="{FF2B5EF4-FFF2-40B4-BE49-F238E27FC236}">
                  <a16:creationId xmlns:a16="http://schemas.microsoft.com/office/drawing/2014/main" id="{7E389487-20E4-4FB6-A6C6-FCE02E301AA8}"/>
                </a:ext>
              </a:extLst>
            </p:cNvPr>
            <p:cNvSpPr/>
            <p:nvPr/>
          </p:nvSpPr>
          <p:spPr>
            <a:xfrm rot="18932423">
              <a:off x="-954765" y="1427043"/>
              <a:ext cx="5372804" cy="530454"/>
            </a:xfrm>
            <a:custGeom>
              <a:avLst/>
              <a:gdLst>
                <a:gd name="connsiteX0" fmla="*/ 4832249 w 5372804"/>
                <a:gd name="connsiteY0" fmla="*/ 0 h 530454"/>
                <a:gd name="connsiteX1" fmla="*/ 5372804 w 5372804"/>
                <a:gd name="connsiteY1" fmla="*/ 530454 h 530454"/>
                <a:gd name="connsiteX2" fmla="*/ 0 w 5372804"/>
                <a:gd name="connsiteY2" fmla="*/ 530454 h 530454"/>
                <a:gd name="connsiteX3" fmla="*/ 520541 w 5372804"/>
                <a:gd name="connsiteY3" fmla="*/ 0 h 53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2804" h="530454">
                  <a:moveTo>
                    <a:pt x="4832249" y="0"/>
                  </a:moveTo>
                  <a:lnTo>
                    <a:pt x="5372804" y="530454"/>
                  </a:lnTo>
                  <a:lnTo>
                    <a:pt x="0" y="530454"/>
                  </a:lnTo>
                  <a:lnTo>
                    <a:pt x="520541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orme libre : forme 13">
              <a:extLst>
                <a:ext uri="{FF2B5EF4-FFF2-40B4-BE49-F238E27FC236}">
                  <a16:creationId xmlns:a16="http://schemas.microsoft.com/office/drawing/2014/main" id="{4A5FCFA0-1656-4691-BAF9-C12119D0D89A}"/>
                </a:ext>
              </a:extLst>
            </p:cNvPr>
            <p:cNvSpPr/>
            <p:nvPr/>
          </p:nvSpPr>
          <p:spPr>
            <a:xfrm rot="18932423">
              <a:off x="-735098" y="889565"/>
              <a:ext cx="3838044" cy="530454"/>
            </a:xfrm>
            <a:custGeom>
              <a:avLst/>
              <a:gdLst>
                <a:gd name="connsiteX0" fmla="*/ 3297489 w 3838044"/>
                <a:gd name="connsiteY0" fmla="*/ 0 h 530454"/>
                <a:gd name="connsiteX1" fmla="*/ 3838044 w 3838044"/>
                <a:gd name="connsiteY1" fmla="*/ 530454 h 530454"/>
                <a:gd name="connsiteX2" fmla="*/ 0 w 3838044"/>
                <a:gd name="connsiteY2" fmla="*/ 530454 h 530454"/>
                <a:gd name="connsiteX3" fmla="*/ 520541 w 3838044"/>
                <a:gd name="connsiteY3" fmla="*/ 0 h 53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8044" h="530454">
                  <a:moveTo>
                    <a:pt x="3297489" y="0"/>
                  </a:moveTo>
                  <a:lnTo>
                    <a:pt x="3838044" y="530454"/>
                  </a:lnTo>
                  <a:lnTo>
                    <a:pt x="0" y="530454"/>
                  </a:lnTo>
                  <a:lnTo>
                    <a:pt x="520541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78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0ABB0-144C-2CE6-8127-F8C5F56E3B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EF190318-85DF-328D-05D6-F8E38D34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36" y="248495"/>
            <a:ext cx="11382428" cy="480131"/>
          </a:xfrm>
        </p:spPr>
        <p:txBody>
          <a:bodyPr/>
          <a:lstStyle/>
          <a:p>
            <a:r>
              <a:rPr lang="pl-PL" dirty="0"/>
              <a:t>Upoznatost i ocena sistema javnih nabavki</a:t>
            </a:r>
            <a:endParaRPr lang="en-GB" dirty="0"/>
          </a:p>
        </p:txBody>
      </p:sp>
      <p:sp>
        <p:nvSpPr>
          <p:cNvPr id="42" name="Espace réservé du texte 8">
            <a:extLst>
              <a:ext uri="{FF2B5EF4-FFF2-40B4-BE49-F238E27FC236}">
                <a16:creationId xmlns:a16="http://schemas.microsoft.com/office/drawing/2014/main" id="{2819C076-985B-AE39-3FB9-4D590245A669}"/>
              </a:ext>
            </a:extLst>
          </p:cNvPr>
          <p:cNvSpPr txBox="1">
            <a:spLocks/>
          </p:cNvSpPr>
          <p:nvPr/>
        </p:nvSpPr>
        <p:spPr>
          <a:xfrm>
            <a:off x="1231671" y="6009967"/>
            <a:ext cx="2558451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ciljna populacija</a:t>
            </a:r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9CBBF919-6D6F-B866-D92B-950230675939}"/>
              </a:ext>
            </a:extLst>
          </p:cNvPr>
          <p:cNvSpPr txBox="1">
            <a:spLocks/>
          </p:cNvSpPr>
          <p:nvPr/>
        </p:nvSpPr>
        <p:spPr>
          <a:xfrm>
            <a:off x="1231670" y="5851629"/>
            <a:ext cx="4264255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it-IT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kojoj meri biste rekli da ste upoznati sa sistemom javnih nabavki?</a:t>
            </a:r>
            <a:endParaRPr kumimoji="0" lang="sr-Latn-RS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7" name="Picture 9" descr="Man and woman">
            <a:extLst>
              <a:ext uri="{FF2B5EF4-FFF2-40B4-BE49-F238E27FC236}">
                <a16:creationId xmlns:a16="http://schemas.microsoft.com/office/drawing/2014/main" id="{B074A0B6-CB88-8775-4BB0-BDDA11E22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sp>
        <p:nvSpPr>
          <p:cNvPr id="65" name="Espace réservé du texte 8">
            <a:extLst>
              <a:ext uri="{FF2B5EF4-FFF2-40B4-BE49-F238E27FC236}">
                <a16:creationId xmlns:a16="http://schemas.microsoft.com/office/drawing/2014/main" id="{0D595B02-E425-10BA-6D23-69889E5CA1D6}"/>
              </a:ext>
            </a:extLst>
          </p:cNvPr>
          <p:cNvSpPr txBox="1">
            <a:spLocks/>
          </p:cNvSpPr>
          <p:nvPr/>
        </p:nvSpPr>
        <p:spPr>
          <a:xfrm>
            <a:off x="5817703" y="6029376"/>
            <a:ext cx="5420602" cy="40011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Građani koji su imalo upoznati sa sistemom javnih nabavki 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ukupne ciljna populacije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2021;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ukupne ciljna populacije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- 2022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66" name="Espace réservé du texte 8">
            <a:extLst>
              <a:ext uri="{FF2B5EF4-FFF2-40B4-BE49-F238E27FC236}">
                <a16:creationId xmlns:a16="http://schemas.microsoft.com/office/drawing/2014/main" id="{711FAFA3-DE66-E2C9-5592-91A9D6DEB0E1}"/>
              </a:ext>
            </a:extLst>
          </p:cNvPr>
          <p:cNvSpPr txBox="1">
            <a:spLocks/>
          </p:cNvSpPr>
          <p:nvPr/>
        </p:nvSpPr>
        <p:spPr>
          <a:xfrm>
            <a:off x="5817703" y="5844668"/>
            <a:ext cx="4499529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kako biste ocenili postojeći sistem javnih nabavki?</a:t>
            </a:r>
            <a:endParaRPr kumimoji="0" lang="sr-Latn-RS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BAC8BE1-3CFF-EF55-6AD5-2812BCD48D0A}"/>
              </a:ext>
            </a:extLst>
          </p:cNvPr>
          <p:cNvGraphicFramePr/>
          <p:nvPr/>
        </p:nvGraphicFramePr>
        <p:xfrm>
          <a:off x="404786" y="1718201"/>
          <a:ext cx="4643187" cy="390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" name="Straight Connector 35">
            <a:extLst>
              <a:ext uri="{FF2B5EF4-FFF2-40B4-BE49-F238E27FC236}">
                <a16:creationId xmlns:a16="http://schemas.microsoft.com/office/drawing/2014/main" id="{D768289B-5445-BEB0-922B-92C6EE5EF4E2}"/>
              </a:ext>
            </a:extLst>
          </p:cNvPr>
          <p:cNvCxnSpPr>
            <a:cxnSpLocks/>
          </p:cNvCxnSpPr>
          <p:nvPr/>
        </p:nvCxnSpPr>
        <p:spPr>
          <a:xfrm flipV="1">
            <a:off x="5685183" y="1788477"/>
            <a:ext cx="0" cy="3902981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C786ED-81C6-8EB7-D3E3-33934CE107CC}"/>
              </a:ext>
            </a:extLst>
          </p:cNvPr>
          <p:cNvGraphicFramePr/>
          <p:nvPr/>
        </p:nvGraphicFramePr>
        <p:xfrm>
          <a:off x="6441148" y="1724828"/>
          <a:ext cx="4643187" cy="3896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432467-A2E2-2DAF-9395-8EB480B85AF5}"/>
              </a:ext>
            </a:extLst>
          </p:cNvPr>
          <p:cNvSpPr txBox="1"/>
          <p:nvPr/>
        </p:nvSpPr>
        <p:spPr>
          <a:xfrm>
            <a:off x="8364751" y="6414345"/>
            <a:ext cx="2896817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Statistički značajno više u odnosu na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godinu</a:t>
            </a:r>
            <a:endParaRPr kumimoji="0" lang="pl-PL" sz="1000" b="0" i="1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BE68E-27FD-4726-0AB8-7A14D0250A0A}"/>
              </a:ext>
            </a:extLst>
          </p:cNvPr>
          <p:cNvSpPr txBox="1"/>
          <p:nvPr/>
        </p:nvSpPr>
        <p:spPr>
          <a:xfrm>
            <a:off x="8359279" y="6580892"/>
            <a:ext cx="2914321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Statistički značajno niže u odnosu na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godinu</a:t>
            </a:r>
            <a:endParaRPr kumimoji="0" lang="pl-PL" sz="1000" b="0" i="1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F097BD-84D5-F855-85E1-D42021E123BD}"/>
              </a:ext>
            </a:extLst>
          </p:cNvPr>
          <p:cNvSpPr/>
          <p:nvPr/>
        </p:nvSpPr>
        <p:spPr>
          <a:xfrm>
            <a:off x="8172911" y="6451443"/>
            <a:ext cx="152109" cy="11679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2AFC2-6FFB-01B7-4938-1B4B5B1259AB}"/>
              </a:ext>
            </a:extLst>
          </p:cNvPr>
          <p:cNvSpPr/>
          <p:nvPr/>
        </p:nvSpPr>
        <p:spPr>
          <a:xfrm>
            <a:off x="8172911" y="6612148"/>
            <a:ext cx="152109" cy="116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B3ABB8A5-1C75-4857-8B97-8A9979D2C5F2}"/>
              </a:ext>
            </a:extLst>
          </p:cNvPr>
          <p:cNvSpPr txBox="1">
            <a:spLocks/>
          </p:cNvSpPr>
          <p:nvPr/>
        </p:nvSpPr>
        <p:spPr>
          <a:xfrm>
            <a:off x="236136" y="793415"/>
            <a:ext cx="10990358" cy="523220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 odnosu na 2021. godinu, značajno veći broj građana se smatra upoznatim sa sistemom javnih nabavki. Takođe, među onima tako misle, više je onih koji bi postojeći sistem ocenili pozitivno. </a:t>
            </a:r>
          </a:p>
        </p:txBody>
      </p:sp>
    </p:spTree>
    <p:extLst>
      <p:ext uri="{BB962C8B-B14F-4D97-AF65-F5344CB8AC3E}">
        <p14:creationId xmlns:p14="http://schemas.microsoft.com/office/powerpoint/2010/main" val="230940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8DC0D-D681-F1EB-8271-4738CCD1422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DA662BFE-0D86-FE01-CCB7-CA61D019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81" y="264082"/>
            <a:ext cx="11382428" cy="480131"/>
          </a:xfrm>
        </p:spPr>
        <p:txBody>
          <a:bodyPr/>
          <a:lstStyle/>
          <a:p>
            <a:r>
              <a:rPr lang="pl-PL" dirty="0"/>
              <a:t>Percepcija svrhe javnih nabavki</a:t>
            </a:r>
            <a:endParaRPr lang="en-GB" dirty="0"/>
          </a:p>
        </p:txBody>
      </p:sp>
      <p:pic>
        <p:nvPicPr>
          <p:cNvPr id="11" name="Picture 9" descr="Man and woman">
            <a:extLst>
              <a:ext uri="{FF2B5EF4-FFF2-40B4-BE49-F238E27FC236}">
                <a16:creationId xmlns:a16="http://schemas.microsoft.com/office/drawing/2014/main" id="{676595D1-4354-8FA8-BE9C-95FDFD41B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8E46C4F-B793-6D7C-77A9-658F0B937F35}"/>
              </a:ext>
            </a:extLst>
          </p:cNvPr>
          <p:cNvSpPr txBox="1"/>
          <p:nvPr/>
        </p:nvSpPr>
        <p:spPr>
          <a:xfrm>
            <a:off x="1716842" y="1494478"/>
            <a:ext cx="3566445" cy="374718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endParaRPr kumimoji="0" lang="nn-NO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11184A-8F62-8AC8-0EC6-216D23F6A8BC}"/>
              </a:ext>
            </a:extLst>
          </p:cNvPr>
          <p:cNvSpPr txBox="1"/>
          <p:nvPr/>
        </p:nvSpPr>
        <p:spPr>
          <a:xfrm>
            <a:off x="6980989" y="1489840"/>
            <a:ext cx="3566445" cy="374718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nn-NO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6C1DC8-6299-7D36-9741-567D3B3E4310}"/>
              </a:ext>
            </a:extLst>
          </p:cNvPr>
          <p:cNvCxnSpPr>
            <a:cxnSpLocks/>
          </p:cNvCxnSpPr>
          <p:nvPr/>
        </p:nvCxnSpPr>
        <p:spPr>
          <a:xfrm>
            <a:off x="1832511" y="1932696"/>
            <a:ext cx="3544833" cy="0"/>
          </a:xfrm>
          <a:prstGeom prst="line">
            <a:avLst/>
          </a:prstGeom>
          <a:ln w="34925" cmpd="thickThin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E90FD46-907F-42B6-D100-92FEE3DF9AE8}"/>
              </a:ext>
            </a:extLst>
          </p:cNvPr>
          <p:cNvCxnSpPr>
            <a:cxnSpLocks/>
          </p:cNvCxnSpPr>
          <p:nvPr/>
        </p:nvCxnSpPr>
        <p:spPr>
          <a:xfrm>
            <a:off x="7096658" y="1927724"/>
            <a:ext cx="3356720" cy="0"/>
          </a:xfrm>
          <a:prstGeom prst="line">
            <a:avLst/>
          </a:prstGeom>
          <a:ln w="34925" cmpd="thickThin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51AE86E-425E-3D0D-7AE7-409162541391}"/>
              </a:ext>
            </a:extLst>
          </p:cNvPr>
          <p:cNvSpPr txBox="1"/>
          <p:nvPr/>
        </p:nvSpPr>
        <p:spPr>
          <a:xfrm>
            <a:off x="7088277" y="2274618"/>
            <a:ext cx="3566444" cy="390556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Nabavke za opšte dobro ljudi/ poboljšanje uslova života gradjana/ funkcionisanje države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E091F8-029E-232D-DBDF-33927AA09FEC}"/>
              </a:ext>
            </a:extLst>
          </p:cNvPr>
          <p:cNvSpPr txBox="1"/>
          <p:nvPr/>
        </p:nvSpPr>
        <p:spPr>
          <a:xfrm>
            <a:off x="7118270" y="3030565"/>
            <a:ext cx="2580095" cy="390556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Pribavljanje dobara i usluga/ nabavka preko tendera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3C5AE7-3E47-0861-3875-1121C0507AA3}"/>
              </a:ext>
            </a:extLst>
          </p:cNvPr>
          <p:cNvSpPr txBox="1"/>
          <p:nvPr/>
        </p:nvSpPr>
        <p:spPr>
          <a:xfrm>
            <a:off x="7109892" y="3746412"/>
            <a:ext cx="3699136" cy="593689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Transparentnost nabavke/ da se spreči zloupotreba budžeta/ da javnost bude upoznata/ pravedna kupovina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D1DE3A-1FD1-3593-B2C9-67E8C18DC117}"/>
              </a:ext>
            </a:extLst>
          </p:cNvPr>
          <p:cNvSpPr txBox="1"/>
          <p:nvPr/>
        </p:nvSpPr>
        <p:spPr>
          <a:xfrm>
            <a:off x="7123118" y="4735102"/>
            <a:ext cx="3335108" cy="187424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Nabavka sredstava za rad preduzeća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FD6F3F-2769-FB01-0885-8C25EE7B95AF}"/>
              </a:ext>
            </a:extLst>
          </p:cNvPr>
          <p:cNvSpPr txBox="1"/>
          <p:nvPr/>
        </p:nvSpPr>
        <p:spPr>
          <a:xfrm>
            <a:off x="7088276" y="5500512"/>
            <a:ext cx="3335108" cy="187424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znam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C76B3C19-5D72-5EC9-6884-11FB77649E18}"/>
              </a:ext>
            </a:extLst>
          </p:cNvPr>
          <p:cNvGraphicFramePr/>
          <p:nvPr/>
        </p:nvGraphicFramePr>
        <p:xfrm>
          <a:off x="7045947" y="2641138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74DB6E95-B95F-353E-6699-993E0C4E3F69}"/>
              </a:ext>
            </a:extLst>
          </p:cNvPr>
          <p:cNvGraphicFramePr/>
          <p:nvPr/>
        </p:nvGraphicFramePr>
        <p:xfrm>
          <a:off x="7054329" y="3361765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E4DFFB78-FF9F-BFB0-4D18-072183021EA6}"/>
              </a:ext>
            </a:extLst>
          </p:cNvPr>
          <p:cNvGraphicFramePr/>
          <p:nvPr/>
        </p:nvGraphicFramePr>
        <p:xfrm>
          <a:off x="7045947" y="4287787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76FE443B-94F8-0B76-78D2-F8339A7393CD}"/>
              </a:ext>
            </a:extLst>
          </p:cNvPr>
          <p:cNvGraphicFramePr/>
          <p:nvPr/>
        </p:nvGraphicFramePr>
        <p:xfrm>
          <a:off x="7045947" y="4873690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FAFC8746-CA3A-4D53-53F9-9DF4AE9F1C8C}"/>
              </a:ext>
            </a:extLst>
          </p:cNvPr>
          <p:cNvGraphicFramePr/>
          <p:nvPr/>
        </p:nvGraphicFramePr>
        <p:xfrm>
          <a:off x="7045947" y="5627528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798EA1F9-436B-F394-A689-5913B464770C}"/>
              </a:ext>
            </a:extLst>
          </p:cNvPr>
          <p:cNvSpPr txBox="1"/>
          <p:nvPr/>
        </p:nvSpPr>
        <p:spPr>
          <a:xfrm>
            <a:off x="899733" y="2328721"/>
            <a:ext cx="1865555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E87722"/>
              </a:solidFill>
              <a:effectLst/>
              <a:uLnTx/>
              <a:uFillTx/>
              <a:latin typeface="Arial" panose="020B0604020202020204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1F556B-DD09-F927-39BA-BB4794EF6E47}"/>
              </a:ext>
            </a:extLst>
          </p:cNvPr>
          <p:cNvSpPr txBox="1"/>
          <p:nvPr/>
        </p:nvSpPr>
        <p:spPr>
          <a:xfrm>
            <a:off x="908115" y="3052099"/>
            <a:ext cx="1865555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12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DBAA3B-15CB-166A-B617-C75A66A611C8}"/>
              </a:ext>
            </a:extLst>
          </p:cNvPr>
          <p:cNvSpPr txBox="1"/>
          <p:nvPr/>
        </p:nvSpPr>
        <p:spPr>
          <a:xfrm>
            <a:off x="1819281" y="2274618"/>
            <a:ext cx="3566445" cy="390556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Nabavke za opšte dobro ljudi/ poboljšanje uslova života gradjana/ funkcionisanje države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AEEC6B-0A42-629F-8005-30FE7C6E987B}"/>
              </a:ext>
            </a:extLst>
          </p:cNvPr>
          <p:cNvSpPr txBox="1"/>
          <p:nvPr/>
        </p:nvSpPr>
        <p:spPr>
          <a:xfrm>
            <a:off x="1849275" y="3030565"/>
            <a:ext cx="2580095" cy="390556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Pribavljanje dobara i usluga/ nabavka preko tendera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2DD014-3876-2DD3-96BB-45BA18835ED0}"/>
              </a:ext>
            </a:extLst>
          </p:cNvPr>
          <p:cNvSpPr txBox="1"/>
          <p:nvPr/>
        </p:nvSpPr>
        <p:spPr>
          <a:xfrm>
            <a:off x="1840896" y="3744825"/>
            <a:ext cx="4187218" cy="390556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 državne firme nabave neophodna sredstva za rad/ nabavka veće vrednosti finansirano iz budžeta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1355526-261F-3D54-7BFA-8B1ECB0EA815}"/>
              </a:ext>
            </a:extLst>
          </p:cNvPr>
          <p:cNvSpPr txBox="1"/>
          <p:nvPr/>
        </p:nvSpPr>
        <p:spPr>
          <a:xfrm>
            <a:off x="1854123" y="4531970"/>
            <a:ext cx="3822678" cy="390556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Nabavka po najpovoljnijoj ceni/ da se obezbedi najbolja usluga za odredjenu cenu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E600E9-9C72-D512-8673-47FA6B4A41F8}"/>
              </a:ext>
            </a:extLst>
          </p:cNvPr>
          <p:cNvSpPr txBox="1"/>
          <p:nvPr/>
        </p:nvSpPr>
        <p:spPr>
          <a:xfrm>
            <a:off x="899733" y="3779706"/>
            <a:ext cx="1865555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11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59D183-C3E6-E0BD-B93A-305CCA57085E}"/>
              </a:ext>
            </a:extLst>
          </p:cNvPr>
          <p:cNvSpPr txBox="1"/>
          <p:nvPr/>
        </p:nvSpPr>
        <p:spPr>
          <a:xfrm>
            <a:off x="916497" y="4571886"/>
            <a:ext cx="1865555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11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6CF594A-A014-2DA0-2780-76891E356D18}"/>
              </a:ext>
            </a:extLst>
          </p:cNvPr>
          <p:cNvSpPr txBox="1"/>
          <p:nvPr/>
        </p:nvSpPr>
        <p:spPr>
          <a:xfrm>
            <a:off x="908115" y="5306836"/>
            <a:ext cx="1865555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21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79FCBAE-85DC-7A7B-ED28-E3F464EE4320}"/>
              </a:ext>
            </a:extLst>
          </p:cNvPr>
          <p:cNvSpPr txBox="1"/>
          <p:nvPr/>
        </p:nvSpPr>
        <p:spPr>
          <a:xfrm>
            <a:off x="1819280" y="5500512"/>
            <a:ext cx="4237893" cy="187424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 znam</a:t>
            </a:r>
          </a:p>
        </p:txBody>
      </p:sp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7B6A7039-443A-917C-9D99-F089B187884A}"/>
              </a:ext>
            </a:extLst>
          </p:cNvPr>
          <p:cNvGraphicFramePr/>
          <p:nvPr/>
        </p:nvGraphicFramePr>
        <p:xfrm>
          <a:off x="1776952" y="2641138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6C5D0F44-8DCC-8513-CF25-1386F3536CF9}"/>
              </a:ext>
            </a:extLst>
          </p:cNvPr>
          <p:cNvGraphicFramePr/>
          <p:nvPr/>
        </p:nvGraphicFramePr>
        <p:xfrm>
          <a:off x="1785334" y="3361765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A0CF4CDF-E0A7-89E6-2864-65869DE732D3}"/>
              </a:ext>
            </a:extLst>
          </p:cNvPr>
          <p:cNvGraphicFramePr/>
          <p:nvPr/>
        </p:nvGraphicFramePr>
        <p:xfrm>
          <a:off x="1776952" y="4096715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7215D7F4-7043-1DCA-06CF-0FABC086889A}"/>
              </a:ext>
            </a:extLst>
          </p:cNvPr>
          <p:cNvGraphicFramePr/>
          <p:nvPr/>
        </p:nvGraphicFramePr>
        <p:xfrm>
          <a:off x="1776952" y="4873690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7E61A655-A088-C0E7-06D4-19C52BA859D6}"/>
              </a:ext>
            </a:extLst>
          </p:cNvPr>
          <p:cNvGraphicFramePr/>
          <p:nvPr/>
        </p:nvGraphicFramePr>
        <p:xfrm>
          <a:off x="1776952" y="5627528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2AD1259C-AD86-15AD-A31A-F9A87E48187A}"/>
              </a:ext>
            </a:extLst>
          </p:cNvPr>
          <p:cNvSpPr txBox="1"/>
          <p:nvPr/>
        </p:nvSpPr>
        <p:spPr>
          <a:xfrm>
            <a:off x="6155506" y="2366297"/>
            <a:ext cx="1197688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D9C"/>
              </a:solidFill>
              <a:effectLst/>
              <a:uLnTx/>
              <a:uFillTx/>
              <a:latin typeface="Arial" panose="020B0604020202020204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8BE950F-E820-B100-E7B0-B922B5AB1AAE}"/>
              </a:ext>
            </a:extLst>
          </p:cNvPr>
          <p:cNvSpPr txBox="1"/>
          <p:nvPr/>
        </p:nvSpPr>
        <p:spPr>
          <a:xfrm>
            <a:off x="6163887" y="3089675"/>
            <a:ext cx="1082117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10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E116800-B6CD-6030-9573-AF2B85644699}"/>
              </a:ext>
            </a:extLst>
          </p:cNvPr>
          <p:cNvSpPr txBox="1"/>
          <p:nvPr/>
        </p:nvSpPr>
        <p:spPr>
          <a:xfrm>
            <a:off x="6485127" y="3967410"/>
            <a:ext cx="760875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8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7A5D36-ADBB-5AA4-D21D-452078723FD1}"/>
              </a:ext>
            </a:extLst>
          </p:cNvPr>
          <p:cNvSpPr txBox="1"/>
          <p:nvPr/>
        </p:nvSpPr>
        <p:spPr>
          <a:xfrm>
            <a:off x="6459351" y="4609462"/>
            <a:ext cx="699274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7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278FABD-6147-B42D-D07E-8D296175B196}"/>
              </a:ext>
            </a:extLst>
          </p:cNvPr>
          <p:cNvSpPr txBox="1"/>
          <p:nvPr/>
        </p:nvSpPr>
        <p:spPr>
          <a:xfrm>
            <a:off x="6155506" y="5344412"/>
            <a:ext cx="975100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39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42" name="Espace réservé du texte 8">
            <a:extLst>
              <a:ext uri="{FF2B5EF4-FFF2-40B4-BE49-F238E27FC236}">
                <a16:creationId xmlns:a16="http://schemas.microsoft.com/office/drawing/2014/main" id="{CC0265B9-4B11-E406-6A2F-99CBEF798596}"/>
              </a:ext>
            </a:extLst>
          </p:cNvPr>
          <p:cNvSpPr txBox="1">
            <a:spLocks/>
          </p:cNvSpPr>
          <p:nvPr/>
        </p:nvSpPr>
        <p:spPr>
          <a:xfrm>
            <a:off x="1051248" y="6279155"/>
            <a:ext cx="4780052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Prema vašem mišljenju, čemu služe javne nabavke?; Višestruki odgovori</a:t>
            </a:r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592DAC2A-D1AD-5239-33D9-5921B8A1052B}"/>
              </a:ext>
            </a:extLst>
          </p:cNvPr>
          <p:cNvSpPr txBox="1">
            <a:spLocks/>
          </p:cNvSpPr>
          <p:nvPr/>
        </p:nvSpPr>
        <p:spPr>
          <a:xfrm>
            <a:off x="1051247" y="6459462"/>
            <a:ext cx="8176973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Građani koji su imalo upoznati sa sistemom javnih nabavki 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ukupne ciljna populacije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2021;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ukupne ciljna populacije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- 2022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id="{A7FF7D98-7C6B-54E2-2BF3-0EF1C647AF55}"/>
              </a:ext>
            </a:extLst>
          </p:cNvPr>
          <p:cNvSpPr txBox="1">
            <a:spLocks/>
          </p:cNvSpPr>
          <p:nvPr/>
        </p:nvSpPr>
        <p:spPr>
          <a:xfrm>
            <a:off x="2456834" y="1960095"/>
            <a:ext cx="1972536" cy="253916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 5 razloga</a:t>
            </a:r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id="{970A5A6D-5BC8-C4D8-722C-9DA22DD54F15}"/>
              </a:ext>
            </a:extLst>
          </p:cNvPr>
          <p:cNvSpPr txBox="1">
            <a:spLocks/>
          </p:cNvSpPr>
          <p:nvPr/>
        </p:nvSpPr>
        <p:spPr>
          <a:xfrm>
            <a:off x="7709136" y="1960095"/>
            <a:ext cx="1972536" cy="253916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 5 razloga</a:t>
            </a:r>
          </a:p>
        </p:txBody>
      </p:sp>
      <p:cxnSp>
        <p:nvCxnSpPr>
          <p:cNvPr id="2" name="Straight Connector 35">
            <a:extLst>
              <a:ext uri="{FF2B5EF4-FFF2-40B4-BE49-F238E27FC236}">
                <a16:creationId xmlns:a16="http://schemas.microsoft.com/office/drawing/2014/main" id="{E5F60514-A91A-92E0-8B5E-737569030A6C}"/>
              </a:ext>
            </a:extLst>
          </p:cNvPr>
          <p:cNvCxnSpPr>
            <a:cxnSpLocks/>
          </p:cNvCxnSpPr>
          <p:nvPr/>
        </p:nvCxnSpPr>
        <p:spPr>
          <a:xfrm flipV="1">
            <a:off x="5944495" y="1788477"/>
            <a:ext cx="0" cy="3902981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F0F5A88-BBE9-F7DA-1DB5-7B6EF1BDF885}"/>
              </a:ext>
            </a:extLst>
          </p:cNvPr>
          <p:cNvSpPr/>
          <p:nvPr/>
        </p:nvSpPr>
        <p:spPr>
          <a:xfrm>
            <a:off x="7603958" y="6378890"/>
            <a:ext cx="3634347" cy="479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id="{A8C4F6D9-151E-4636-BAF0-836FB828F9D5}"/>
              </a:ext>
            </a:extLst>
          </p:cNvPr>
          <p:cNvSpPr txBox="1">
            <a:spLocks/>
          </p:cNvSpPr>
          <p:nvPr/>
        </p:nvSpPr>
        <p:spPr>
          <a:xfrm>
            <a:off x="247947" y="709975"/>
            <a:ext cx="10990358" cy="738664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Iz ugla upoznatih građana, dve osnovne svrhe javnih nabavki su ostale iste kao i prethodne godine. Preovlađuje mišljenje da javne nabavke najpre služe za opšte dobro ljudi, poboljšanje uslova života i dobro funkcionisanja države, a zatim da se preko njih pribavljaju dobra i usluge preko tendera. </a:t>
            </a:r>
          </a:p>
        </p:txBody>
      </p:sp>
    </p:spTree>
    <p:extLst>
      <p:ext uri="{BB962C8B-B14F-4D97-AF65-F5344CB8AC3E}">
        <p14:creationId xmlns:p14="http://schemas.microsoft.com/office/powerpoint/2010/main" val="75422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8DC0D-D681-F1EB-8271-4738CCD1422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DA662BFE-0D86-FE01-CCB7-CA61D019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76" y="130528"/>
            <a:ext cx="11382428" cy="480131"/>
          </a:xfrm>
        </p:spPr>
        <p:txBody>
          <a:bodyPr/>
          <a:lstStyle/>
          <a:p>
            <a:r>
              <a:rPr lang="pl-PL" dirty="0"/>
              <a:t>Upoznatost sa primerima javnih nabavki</a:t>
            </a:r>
            <a:endParaRPr lang="en-GB" dirty="0"/>
          </a:p>
        </p:txBody>
      </p:sp>
      <p:pic>
        <p:nvPicPr>
          <p:cNvPr id="11" name="Picture 9" descr="Man and woman">
            <a:extLst>
              <a:ext uri="{FF2B5EF4-FFF2-40B4-BE49-F238E27FC236}">
                <a16:creationId xmlns:a16="http://schemas.microsoft.com/office/drawing/2014/main" id="{676595D1-4354-8FA8-BE9C-95FDFD41B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77757BCA-3099-31FA-55EF-17036C9EE6D1}"/>
              </a:ext>
            </a:extLst>
          </p:cNvPr>
          <p:cNvSpPr txBox="1">
            <a:spLocks/>
          </p:cNvSpPr>
          <p:nvPr/>
        </p:nvSpPr>
        <p:spPr>
          <a:xfrm>
            <a:off x="1287988" y="6278389"/>
            <a:ext cx="7732801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defPPr>
              <a:defRPr lang="fr-FR"/>
            </a:defPPr>
            <a:lvl1pPr indent="0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0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/>
            </a:lvl2pPr>
            <a:lvl3pPr marL="542925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75882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033463" indent="0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 li možete da navedete neku javnu nabavku za koju ste čuli u poslednje vreme iz medija ili na neki drugi način?; Višestruki odgovori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0E46A71-0ECD-437F-13FD-2DB68AC806CC}"/>
              </a:ext>
            </a:extLst>
          </p:cNvPr>
          <p:cNvSpPr txBox="1">
            <a:spLocks/>
          </p:cNvSpPr>
          <p:nvPr/>
        </p:nvSpPr>
        <p:spPr>
          <a:xfrm>
            <a:off x="1287988" y="6497794"/>
            <a:ext cx="8197206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Građani koji su imalo upoznati sa sistemom javnih nabavki 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53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ukupne ciljna populacije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2021;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70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ukupne ciljna populacije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- 2022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1AE86E-425E-3D0D-7AE7-409162541391}"/>
              </a:ext>
            </a:extLst>
          </p:cNvPr>
          <p:cNvSpPr txBox="1"/>
          <p:nvPr/>
        </p:nvSpPr>
        <p:spPr>
          <a:xfrm>
            <a:off x="7060985" y="2283007"/>
            <a:ext cx="3566445" cy="390556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Nabavka medicinske opreme i materijala (vakcine, respiratori, lekovi, sanitet)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E091F8-029E-232D-DBDF-33927AA09FEC}"/>
              </a:ext>
            </a:extLst>
          </p:cNvPr>
          <p:cNvSpPr txBox="1"/>
          <p:nvPr/>
        </p:nvSpPr>
        <p:spPr>
          <a:xfrm>
            <a:off x="7090979" y="3242086"/>
            <a:ext cx="2580095" cy="187424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Gas/ nafta/ struja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3C5AE7-3E47-0861-3875-1121C0507AA3}"/>
              </a:ext>
            </a:extLst>
          </p:cNvPr>
          <p:cNvSpPr txBox="1"/>
          <p:nvPr/>
        </p:nvSpPr>
        <p:spPr>
          <a:xfrm>
            <a:off x="7082600" y="3956346"/>
            <a:ext cx="3882095" cy="187424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Nabavka hrane (mleko, šećer, ulje, maline)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D1DE3A-1FD1-3593-B2C9-67E8C18DC117}"/>
              </a:ext>
            </a:extLst>
          </p:cNvPr>
          <p:cNvSpPr txBox="1"/>
          <p:nvPr/>
        </p:nvSpPr>
        <p:spPr>
          <a:xfrm>
            <a:off x="7095827" y="4540359"/>
            <a:ext cx="3335108" cy="390556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Ostali infrastrukturni projekti (energetika, kanalizacija, škole)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FD6F3F-2769-FB01-0885-8C25EE7B95AF}"/>
              </a:ext>
            </a:extLst>
          </p:cNvPr>
          <p:cNvSpPr txBox="1"/>
          <p:nvPr/>
        </p:nvSpPr>
        <p:spPr>
          <a:xfrm>
            <a:off x="7060985" y="5508901"/>
            <a:ext cx="3335108" cy="187424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znam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C76B3C19-5D72-5EC9-6884-11FB77649E18}"/>
              </a:ext>
            </a:extLst>
          </p:cNvPr>
          <p:cNvGraphicFramePr/>
          <p:nvPr/>
        </p:nvGraphicFramePr>
        <p:xfrm>
          <a:off x="7018656" y="2649527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74DB6E95-B95F-353E-6699-993E0C4E3F69}"/>
              </a:ext>
            </a:extLst>
          </p:cNvPr>
          <p:cNvGraphicFramePr/>
          <p:nvPr/>
        </p:nvGraphicFramePr>
        <p:xfrm>
          <a:off x="7027038" y="3370154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E4DFFB78-FF9F-BFB0-4D18-072183021EA6}"/>
              </a:ext>
            </a:extLst>
          </p:cNvPr>
          <p:cNvGraphicFramePr/>
          <p:nvPr/>
        </p:nvGraphicFramePr>
        <p:xfrm>
          <a:off x="7018656" y="4105104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76FE443B-94F8-0B76-78D2-F8339A7393CD}"/>
              </a:ext>
            </a:extLst>
          </p:cNvPr>
          <p:cNvGraphicFramePr/>
          <p:nvPr/>
        </p:nvGraphicFramePr>
        <p:xfrm>
          <a:off x="7018656" y="4882079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FAFC8746-CA3A-4D53-53F9-9DF4AE9F1C8C}"/>
              </a:ext>
            </a:extLst>
          </p:cNvPr>
          <p:cNvGraphicFramePr/>
          <p:nvPr/>
        </p:nvGraphicFramePr>
        <p:xfrm>
          <a:off x="7018656" y="5635917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798EA1F9-436B-F394-A689-5913B464770C}"/>
              </a:ext>
            </a:extLst>
          </p:cNvPr>
          <p:cNvSpPr txBox="1"/>
          <p:nvPr/>
        </p:nvSpPr>
        <p:spPr>
          <a:xfrm>
            <a:off x="870309" y="2337110"/>
            <a:ext cx="970585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Segoe UI" panose="020B0502040204020203" pitchFamily="34" charset="0"/>
                <a:cs typeface="Segoe UI" panose="020B0502040204020203" pitchFamily="34" charset="0"/>
              </a:rPr>
              <a:t>24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E87722"/>
              </a:solidFill>
              <a:effectLst/>
              <a:uLnTx/>
              <a:uFillTx/>
              <a:latin typeface="Arial" panose="020B0604020202020204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1F556B-DD09-F927-39BA-BB4794EF6E47}"/>
              </a:ext>
            </a:extLst>
          </p:cNvPr>
          <p:cNvSpPr txBox="1"/>
          <p:nvPr/>
        </p:nvSpPr>
        <p:spPr>
          <a:xfrm>
            <a:off x="870310" y="3060488"/>
            <a:ext cx="978966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15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BDBAA3B-15CB-166A-B617-C75A66A611C8}"/>
              </a:ext>
            </a:extLst>
          </p:cNvPr>
          <p:cNvSpPr txBox="1"/>
          <p:nvPr/>
        </p:nvSpPr>
        <p:spPr>
          <a:xfrm>
            <a:off x="1819281" y="2283007"/>
            <a:ext cx="3566445" cy="390556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Nabavka medicinske opreme i materijala (vakcine, respiratori, lekovi, sanitet)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AEEC6B-0A42-629F-8005-30FE7C6E987B}"/>
              </a:ext>
            </a:extLst>
          </p:cNvPr>
          <p:cNvSpPr txBox="1"/>
          <p:nvPr/>
        </p:nvSpPr>
        <p:spPr>
          <a:xfrm>
            <a:off x="1849275" y="3038954"/>
            <a:ext cx="3305110" cy="390556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Putna nfrastruktura (izgradnja puteva, mostova, pruga)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B2DD014-3876-2DD3-96BB-45BA18835ED0}"/>
              </a:ext>
            </a:extLst>
          </p:cNvPr>
          <p:cNvSpPr txBox="1"/>
          <p:nvPr/>
        </p:nvSpPr>
        <p:spPr>
          <a:xfrm>
            <a:off x="1840896" y="3753214"/>
            <a:ext cx="3882095" cy="390556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Ostali infrastrukturni projekti (energetika, kanalizacija, škole)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1355526-261F-3D54-7BFA-8B1ECB0EA815}"/>
              </a:ext>
            </a:extLst>
          </p:cNvPr>
          <p:cNvSpPr txBox="1"/>
          <p:nvPr/>
        </p:nvSpPr>
        <p:spPr>
          <a:xfrm>
            <a:off x="1854123" y="4743491"/>
            <a:ext cx="3335108" cy="187424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Gas/ nafta/ struja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E600E9-9C72-D512-8673-47FA6B4A41F8}"/>
              </a:ext>
            </a:extLst>
          </p:cNvPr>
          <p:cNvSpPr txBox="1"/>
          <p:nvPr/>
        </p:nvSpPr>
        <p:spPr>
          <a:xfrm>
            <a:off x="1157316" y="3788095"/>
            <a:ext cx="675195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3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59D183-C3E6-E0BD-B93A-305CCA57085E}"/>
              </a:ext>
            </a:extLst>
          </p:cNvPr>
          <p:cNvSpPr txBox="1"/>
          <p:nvPr/>
        </p:nvSpPr>
        <p:spPr>
          <a:xfrm>
            <a:off x="1157316" y="4580275"/>
            <a:ext cx="675196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3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6CF594A-A014-2DA0-2780-76891E356D18}"/>
              </a:ext>
            </a:extLst>
          </p:cNvPr>
          <p:cNvSpPr txBox="1"/>
          <p:nvPr/>
        </p:nvSpPr>
        <p:spPr>
          <a:xfrm>
            <a:off x="870309" y="5315225"/>
            <a:ext cx="978967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49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79FCBAE-85DC-7A7B-ED28-E3F464EE4320}"/>
              </a:ext>
            </a:extLst>
          </p:cNvPr>
          <p:cNvSpPr txBox="1"/>
          <p:nvPr/>
        </p:nvSpPr>
        <p:spPr>
          <a:xfrm>
            <a:off x="1819281" y="5508901"/>
            <a:ext cx="3335108" cy="187424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znam</a:t>
            </a:r>
            <a:endParaRPr kumimoji="0" lang="sr-Latn-R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7B6A7039-443A-917C-9D99-F089B187884A}"/>
              </a:ext>
            </a:extLst>
          </p:cNvPr>
          <p:cNvGraphicFramePr/>
          <p:nvPr/>
        </p:nvGraphicFramePr>
        <p:xfrm>
          <a:off x="1776952" y="2649527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6C5D0F44-8DCC-8513-CF25-1386F3536CF9}"/>
              </a:ext>
            </a:extLst>
          </p:cNvPr>
          <p:cNvGraphicFramePr/>
          <p:nvPr/>
        </p:nvGraphicFramePr>
        <p:xfrm>
          <a:off x="1785334" y="3370154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A0CF4CDF-E0A7-89E6-2864-65869DE732D3}"/>
              </a:ext>
            </a:extLst>
          </p:cNvPr>
          <p:cNvGraphicFramePr/>
          <p:nvPr/>
        </p:nvGraphicFramePr>
        <p:xfrm>
          <a:off x="1776952" y="4105104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7215D7F4-7043-1DCA-06CF-0FABC086889A}"/>
              </a:ext>
            </a:extLst>
          </p:cNvPr>
          <p:cNvGraphicFramePr/>
          <p:nvPr/>
        </p:nvGraphicFramePr>
        <p:xfrm>
          <a:off x="1776952" y="4882079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7E61A655-A088-C0E7-06D4-19C52BA859D6}"/>
              </a:ext>
            </a:extLst>
          </p:cNvPr>
          <p:cNvGraphicFramePr/>
          <p:nvPr/>
        </p:nvGraphicFramePr>
        <p:xfrm>
          <a:off x="1776952" y="5635917"/>
          <a:ext cx="3419767" cy="3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2AD1259C-AD86-15AD-A31A-F9A87E48187A}"/>
              </a:ext>
            </a:extLst>
          </p:cNvPr>
          <p:cNvSpPr txBox="1"/>
          <p:nvPr/>
        </p:nvSpPr>
        <p:spPr>
          <a:xfrm>
            <a:off x="6398189" y="2374686"/>
            <a:ext cx="663306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D9C"/>
              </a:solidFill>
              <a:effectLst/>
              <a:uLnTx/>
              <a:uFillTx/>
              <a:latin typeface="Arial" panose="020B0604020202020204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8BE950F-E820-B100-E7B0-B922B5AB1AAE}"/>
              </a:ext>
            </a:extLst>
          </p:cNvPr>
          <p:cNvSpPr txBox="1"/>
          <p:nvPr/>
        </p:nvSpPr>
        <p:spPr>
          <a:xfrm>
            <a:off x="6406571" y="3098064"/>
            <a:ext cx="663306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5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E116800-B6CD-6030-9573-AF2B85644699}"/>
              </a:ext>
            </a:extLst>
          </p:cNvPr>
          <p:cNvSpPr txBox="1"/>
          <p:nvPr/>
        </p:nvSpPr>
        <p:spPr>
          <a:xfrm>
            <a:off x="6398188" y="3825671"/>
            <a:ext cx="663306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3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7A5D36-ADBB-5AA4-D21D-452078723FD1}"/>
              </a:ext>
            </a:extLst>
          </p:cNvPr>
          <p:cNvSpPr txBox="1"/>
          <p:nvPr/>
        </p:nvSpPr>
        <p:spPr>
          <a:xfrm>
            <a:off x="6388827" y="4617851"/>
            <a:ext cx="663304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2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9D9C"/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278FABD-6147-B42D-D07E-8D296175B196}"/>
              </a:ext>
            </a:extLst>
          </p:cNvPr>
          <p:cNvSpPr txBox="1"/>
          <p:nvPr/>
        </p:nvSpPr>
        <p:spPr>
          <a:xfrm>
            <a:off x="6063733" y="5352801"/>
            <a:ext cx="978967" cy="6870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44000" bIns="0" rtlCol="0" anchor="b">
            <a:spAutoFit/>
          </a:bodyPr>
          <a:lstStyle/>
          <a:p>
            <a:pPr marL="0" marR="0" lvl="0" indent="0" algn="l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72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B9E7F00-F661-A08A-7697-037A157E7B15}"/>
              </a:ext>
            </a:extLst>
          </p:cNvPr>
          <p:cNvSpPr txBox="1"/>
          <p:nvPr/>
        </p:nvSpPr>
        <p:spPr>
          <a:xfrm>
            <a:off x="1716842" y="1494478"/>
            <a:ext cx="3566445" cy="374718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endParaRPr kumimoji="0" lang="nn-NO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4B2D38-6BAD-512D-F493-03CA461CEA45}"/>
              </a:ext>
            </a:extLst>
          </p:cNvPr>
          <p:cNvSpPr txBox="1"/>
          <p:nvPr/>
        </p:nvSpPr>
        <p:spPr>
          <a:xfrm>
            <a:off x="6953698" y="1489840"/>
            <a:ext cx="3566445" cy="374718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nn-NO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21B8A14-5390-32EB-3DFB-225A65F3CB85}"/>
              </a:ext>
            </a:extLst>
          </p:cNvPr>
          <p:cNvCxnSpPr>
            <a:cxnSpLocks/>
          </p:cNvCxnSpPr>
          <p:nvPr/>
        </p:nvCxnSpPr>
        <p:spPr>
          <a:xfrm>
            <a:off x="1832511" y="1932696"/>
            <a:ext cx="3544833" cy="0"/>
          </a:xfrm>
          <a:prstGeom prst="line">
            <a:avLst/>
          </a:prstGeom>
          <a:ln w="34925" cmpd="thickThin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11A661D-7DB6-F472-FA1B-0153DC15A22C}"/>
              </a:ext>
            </a:extLst>
          </p:cNvPr>
          <p:cNvCxnSpPr>
            <a:cxnSpLocks/>
          </p:cNvCxnSpPr>
          <p:nvPr/>
        </p:nvCxnSpPr>
        <p:spPr>
          <a:xfrm>
            <a:off x="7069367" y="1927724"/>
            <a:ext cx="3356720" cy="0"/>
          </a:xfrm>
          <a:prstGeom prst="line">
            <a:avLst/>
          </a:prstGeom>
          <a:ln w="34925" cmpd="thickThin">
            <a:solidFill>
              <a:srgbClr val="5959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Espace réservé du texte 8">
            <a:extLst>
              <a:ext uri="{FF2B5EF4-FFF2-40B4-BE49-F238E27FC236}">
                <a16:creationId xmlns:a16="http://schemas.microsoft.com/office/drawing/2014/main" id="{5C9FB2B6-D217-AC09-74AD-9F9251C5E05A}"/>
              </a:ext>
            </a:extLst>
          </p:cNvPr>
          <p:cNvSpPr txBox="1">
            <a:spLocks/>
          </p:cNvSpPr>
          <p:nvPr/>
        </p:nvSpPr>
        <p:spPr>
          <a:xfrm>
            <a:off x="2456834" y="1960095"/>
            <a:ext cx="1972536" cy="253916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 5 odgovora</a:t>
            </a:r>
          </a:p>
        </p:txBody>
      </p:sp>
      <p:sp>
        <p:nvSpPr>
          <p:cNvPr id="90" name="Espace réservé du texte 8">
            <a:extLst>
              <a:ext uri="{FF2B5EF4-FFF2-40B4-BE49-F238E27FC236}">
                <a16:creationId xmlns:a16="http://schemas.microsoft.com/office/drawing/2014/main" id="{876A5348-4420-4D65-6CAD-B042404B5D4E}"/>
              </a:ext>
            </a:extLst>
          </p:cNvPr>
          <p:cNvSpPr txBox="1">
            <a:spLocks/>
          </p:cNvSpPr>
          <p:nvPr/>
        </p:nvSpPr>
        <p:spPr>
          <a:xfrm>
            <a:off x="7681845" y="1960095"/>
            <a:ext cx="1972536" cy="253916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 5 odgovora</a:t>
            </a:r>
          </a:p>
        </p:txBody>
      </p:sp>
      <p:cxnSp>
        <p:nvCxnSpPr>
          <p:cNvPr id="2" name="Straight Connector 35">
            <a:extLst>
              <a:ext uri="{FF2B5EF4-FFF2-40B4-BE49-F238E27FC236}">
                <a16:creationId xmlns:a16="http://schemas.microsoft.com/office/drawing/2014/main" id="{78F6AA48-9CA9-C0A7-0FFF-73CB944B61D3}"/>
              </a:ext>
            </a:extLst>
          </p:cNvPr>
          <p:cNvCxnSpPr>
            <a:cxnSpLocks/>
          </p:cNvCxnSpPr>
          <p:nvPr/>
        </p:nvCxnSpPr>
        <p:spPr>
          <a:xfrm flipV="1">
            <a:off x="5685183" y="1788477"/>
            <a:ext cx="0" cy="3902981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AF65531C-2AC7-4EA8-B530-EF1E575C0968}"/>
              </a:ext>
            </a:extLst>
          </p:cNvPr>
          <p:cNvSpPr txBox="1">
            <a:spLocks/>
          </p:cNvSpPr>
          <p:nvPr/>
        </p:nvSpPr>
        <p:spPr>
          <a:xfrm>
            <a:off x="193176" y="567501"/>
            <a:ext cx="10990358" cy="892552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Iako je i u ovom talasu najčešći primer javne nabavke nabavka medicinske opreme, daleko manji broj građana ga se spontano setio, što je donekle i očekivano s obzirom na poboljšanje epidemiološke situacije. Međutim, uzimajući u obzir broj građana koji ne zna da navede nijedan primer, postavlja se pitanje da li su oni koji se smatraju informisanim o javnim nabavkama i kojih je, kako je već pomenuto, daleko više nego prošle godine, zaista adekvatno informisani. </a:t>
            </a:r>
          </a:p>
        </p:txBody>
      </p:sp>
    </p:spTree>
    <p:extLst>
      <p:ext uri="{BB962C8B-B14F-4D97-AF65-F5344CB8AC3E}">
        <p14:creationId xmlns:p14="http://schemas.microsoft.com/office/powerpoint/2010/main" val="249452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7F629-79E7-C1EB-8B40-C67C0355B8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AABEC-672F-4B68-B914-690DA978312C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2F46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‒ </a:t>
            </a:r>
          </a:p>
        </p:txBody>
      </p:sp>
      <p:pic>
        <p:nvPicPr>
          <p:cNvPr id="15" name="Picture 9" descr="Man and woman">
            <a:extLst>
              <a:ext uri="{FF2B5EF4-FFF2-40B4-BE49-F238E27FC236}">
                <a16:creationId xmlns:a16="http://schemas.microsoft.com/office/drawing/2014/main" id="{BABD1846-6596-DE6C-7831-4BF1C321D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38305" y="159276"/>
            <a:ext cx="760519" cy="760519"/>
          </a:xfrm>
          <a:prstGeom prst="rect">
            <a:avLst/>
          </a:prstGeom>
        </p:spPr>
      </p:pic>
      <p:graphicFrame>
        <p:nvGraphicFramePr>
          <p:cNvPr id="18" name="Content Placeholder 11">
            <a:extLst>
              <a:ext uri="{FF2B5EF4-FFF2-40B4-BE49-F238E27FC236}">
                <a16:creationId xmlns:a16="http://schemas.microsoft.com/office/drawing/2014/main" id="{03858F98-5442-E54C-0098-18B106CC8E38}"/>
              </a:ext>
            </a:extLst>
          </p:cNvPr>
          <p:cNvGraphicFramePr>
            <a:graphicFrameLocks/>
          </p:cNvGraphicFramePr>
          <p:nvPr/>
        </p:nvGraphicFramePr>
        <p:xfrm>
          <a:off x="3836530" y="1650860"/>
          <a:ext cx="4518941" cy="330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A9998AA6-D5DE-3164-AECB-628D1ECE2B57}"/>
              </a:ext>
            </a:extLst>
          </p:cNvPr>
          <p:cNvSpPr txBox="1">
            <a:spLocks/>
          </p:cNvSpPr>
          <p:nvPr/>
        </p:nvSpPr>
        <p:spPr>
          <a:xfrm>
            <a:off x="4114989" y="5597663"/>
            <a:ext cx="3909767" cy="400110"/>
          </a:xfrm>
          <a:prstGeom prst="rect">
            <a:avLst/>
          </a:prstGeom>
        </p:spPr>
        <p:txBody>
          <a:bodyPr vert="horz" wrap="square" lIns="72000" tIns="4572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 li znate da se od jula 2020. sve javne nabavke u našoj zemlji sprovode elektronski, preko online Portala javnih nabavki?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1F74ABC-A1EC-44C0-1804-8132FD7246D6}"/>
              </a:ext>
            </a:extLst>
          </p:cNvPr>
          <p:cNvSpPr>
            <a:spLocks noChangeAspect="1"/>
          </p:cNvSpPr>
          <p:nvPr/>
        </p:nvSpPr>
        <p:spPr bwMode="auto">
          <a:xfrm rot="7200000">
            <a:off x="4584152" y="2059951"/>
            <a:ext cx="2870267" cy="2857460"/>
          </a:xfrm>
          <a:prstGeom prst="arc">
            <a:avLst>
              <a:gd name="adj1" fmla="val 16645587"/>
              <a:gd name="adj2" fmla="val 7576359"/>
            </a:avLst>
          </a:prstGeom>
          <a:noFill/>
          <a:ln w="63500" cap="flat" cmpd="sng" algn="ctr">
            <a:solidFill>
              <a:srgbClr val="9C0C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Line Callout 1 (Accent Bar) 18">
            <a:extLst>
              <a:ext uri="{FF2B5EF4-FFF2-40B4-BE49-F238E27FC236}">
                <a16:creationId xmlns:a16="http://schemas.microsoft.com/office/drawing/2014/main" id="{6FC828FA-DC46-E05F-6039-23E04A18F2CF}"/>
              </a:ext>
            </a:extLst>
          </p:cNvPr>
          <p:cNvSpPr/>
          <p:nvPr/>
        </p:nvSpPr>
        <p:spPr bwMode="auto">
          <a:xfrm flipH="1">
            <a:off x="360584" y="1952726"/>
            <a:ext cx="3541729" cy="3370534"/>
          </a:xfrm>
          <a:prstGeom prst="accentCallout1">
            <a:avLst>
              <a:gd name="adj1" fmla="val 19053"/>
              <a:gd name="adj2" fmla="val -6317"/>
              <a:gd name="adj3" fmla="val 19231"/>
              <a:gd name="adj4" fmla="val -27432"/>
            </a:avLst>
          </a:prstGeom>
          <a:noFill/>
          <a:ln w="63500" cap="flat" cmpd="sng" algn="ctr">
            <a:solidFill>
              <a:srgbClr val="9C0C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1435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1435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među onima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1435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1435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koji nisu upoznati 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1435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31E2931A-C493-17E2-2B13-40B53255F87E}"/>
              </a:ext>
            </a:extLst>
          </p:cNvPr>
          <p:cNvSpPr/>
          <p:nvPr/>
        </p:nvSpPr>
        <p:spPr>
          <a:xfrm rot="5400000">
            <a:off x="4620842" y="2060852"/>
            <a:ext cx="2828290" cy="2818397"/>
          </a:xfrm>
          <a:prstGeom prst="arc">
            <a:avLst>
              <a:gd name="adj1" fmla="val 9490084"/>
              <a:gd name="adj2" fmla="val 18450389"/>
            </a:avLst>
          </a:prstGeom>
          <a:ln w="57150">
            <a:solidFill>
              <a:srgbClr val="006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Line Callout 1 (Accent Bar) 18">
            <a:extLst>
              <a:ext uri="{FF2B5EF4-FFF2-40B4-BE49-F238E27FC236}">
                <a16:creationId xmlns:a16="http://schemas.microsoft.com/office/drawing/2014/main" id="{2E503FE8-2AE4-4FCA-193C-A1D888E91150}"/>
              </a:ext>
            </a:extLst>
          </p:cNvPr>
          <p:cNvSpPr/>
          <p:nvPr/>
        </p:nvSpPr>
        <p:spPr bwMode="auto">
          <a:xfrm>
            <a:off x="7987817" y="1898088"/>
            <a:ext cx="657225" cy="3425172"/>
          </a:xfrm>
          <a:prstGeom prst="accentCallout1">
            <a:avLst>
              <a:gd name="adj1" fmla="val 25828"/>
              <a:gd name="adj2" fmla="val -1211"/>
              <a:gd name="adj3" fmla="val 25944"/>
              <a:gd name="adj4" fmla="val -105882"/>
            </a:avLst>
          </a:prstGeom>
          <a:noFill/>
          <a:ln w="63500" cap="flat" cmpd="sng" algn="ctr">
            <a:solidFill>
              <a:srgbClr val="0062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72000" rIns="90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9D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009D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među onima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9D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9D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koji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D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9D9C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upoznati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9D9C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C0B21A-40DD-427B-66EA-93A5ACDB41A3}"/>
              </a:ext>
            </a:extLst>
          </p:cNvPr>
          <p:cNvSpPr txBox="1"/>
          <p:nvPr/>
        </p:nvSpPr>
        <p:spPr>
          <a:xfrm>
            <a:off x="5599722" y="2507512"/>
            <a:ext cx="895735" cy="281103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2021</a:t>
            </a:r>
            <a:endParaRPr kumimoji="0" lang="nn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1A5F15-D193-5895-4F0D-731F8E922BB8}"/>
              </a:ext>
            </a:extLst>
          </p:cNvPr>
          <p:cNvSpPr txBox="1"/>
          <p:nvPr/>
        </p:nvSpPr>
        <p:spPr>
          <a:xfrm>
            <a:off x="5599723" y="2144727"/>
            <a:ext cx="895735" cy="281103"/>
          </a:xfrm>
          <a:prstGeom prst="rect">
            <a:avLst/>
          </a:prstGeom>
          <a:noFill/>
        </p:spPr>
        <p:txBody>
          <a:bodyPr wrap="square" lIns="0" tIns="0" rIns="72000" bIns="0" rtlCol="0" anchor="b">
            <a:spAutoFit/>
          </a:bodyPr>
          <a:lstStyle/>
          <a:p>
            <a:pPr marL="0" marR="0" lvl="0" indent="0" algn="ctr" defTabSz="1051802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222223"/>
              </a:buClr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  <a:endParaRPr kumimoji="0" lang="nn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4803411-3572-2796-7987-118C9FE3D6E1}"/>
              </a:ext>
            </a:extLst>
          </p:cNvPr>
          <p:cNvGraphicFramePr/>
          <p:nvPr/>
        </p:nvGraphicFramePr>
        <p:xfrm>
          <a:off x="254658" y="2331488"/>
          <a:ext cx="3713581" cy="311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E6485C7E-5523-EE8D-1142-3F58599B80C5}"/>
              </a:ext>
            </a:extLst>
          </p:cNvPr>
          <p:cNvGraphicFramePr/>
          <p:nvPr/>
        </p:nvGraphicFramePr>
        <p:xfrm>
          <a:off x="7974169" y="2331487"/>
          <a:ext cx="3713581" cy="311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6D796978-9DBA-B502-E3FA-620D8CC94522}"/>
              </a:ext>
            </a:extLst>
          </p:cNvPr>
          <p:cNvSpPr txBox="1">
            <a:spLocks/>
          </p:cNvSpPr>
          <p:nvPr/>
        </p:nvSpPr>
        <p:spPr>
          <a:xfrm>
            <a:off x="350195" y="5605592"/>
            <a:ext cx="3713580" cy="400110"/>
          </a:xfrm>
          <a:prstGeom prst="rect">
            <a:avLst/>
          </a:prstGeom>
        </p:spPr>
        <p:txBody>
          <a:bodyPr vert="horz" wrap="square" lIns="72000" tIns="4572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da li Vas interesuje da se informišete o javnim nabavkama putem online Portala javnih nabavki?</a:t>
            </a:r>
            <a:endParaRPr kumimoji="0" lang="pl-PL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Espace réservé du texte 8">
            <a:extLst>
              <a:ext uri="{FF2B5EF4-FFF2-40B4-BE49-F238E27FC236}">
                <a16:creationId xmlns:a16="http://schemas.microsoft.com/office/drawing/2014/main" id="{C10BD4BB-0658-D342-E1C9-50A11EBC7A67}"/>
              </a:ext>
            </a:extLst>
          </p:cNvPr>
          <p:cNvSpPr txBox="1">
            <a:spLocks/>
          </p:cNvSpPr>
          <p:nvPr/>
        </p:nvSpPr>
        <p:spPr>
          <a:xfrm>
            <a:off x="8159972" y="5605592"/>
            <a:ext cx="3037913" cy="400110"/>
          </a:xfrm>
          <a:prstGeom prst="rect">
            <a:avLst/>
          </a:prstGeom>
        </p:spPr>
        <p:txBody>
          <a:bodyPr vert="horz" wrap="square" lIns="72000" tIns="4572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 li ste se do sada informisali o javnim nabavkama putem online Portala javnih nabavki?</a:t>
            </a:r>
            <a:endParaRPr kumimoji="0" lang="pl-PL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Espace réservé du texte 8">
            <a:extLst>
              <a:ext uri="{FF2B5EF4-FFF2-40B4-BE49-F238E27FC236}">
                <a16:creationId xmlns:a16="http://schemas.microsoft.com/office/drawing/2014/main" id="{C62CEC8B-D265-1B7F-56D1-B5FD167E84F5}"/>
              </a:ext>
            </a:extLst>
          </p:cNvPr>
          <p:cNvSpPr txBox="1">
            <a:spLocks/>
          </p:cNvSpPr>
          <p:nvPr/>
        </p:nvSpPr>
        <p:spPr>
          <a:xfrm>
            <a:off x="298980" y="5909446"/>
            <a:ext cx="3713581" cy="553998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Oni koji se NISU informisali putem online Portala javnih nabavki 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81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ukupne ciljna populacije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2021;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ukupne ciljna populacije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- 2022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398B608B-669A-0863-EE60-23063DE86E45}"/>
              </a:ext>
            </a:extLst>
          </p:cNvPr>
          <p:cNvSpPr txBox="1">
            <a:spLocks/>
          </p:cNvSpPr>
          <p:nvPr/>
        </p:nvSpPr>
        <p:spPr>
          <a:xfrm>
            <a:off x="4114989" y="5909813"/>
            <a:ext cx="2499691" cy="246221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Ukupna ciljna populacija</a:t>
            </a:r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0A1337A0-BA1A-9FD0-00D4-A876E5BE0E2F}"/>
              </a:ext>
            </a:extLst>
          </p:cNvPr>
          <p:cNvSpPr txBox="1">
            <a:spLocks/>
          </p:cNvSpPr>
          <p:nvPr/>
        </p:nvSpPr>
        <p:spPr>
          <a:xfrm>
            <a:off x="8177808" y="5897948"/>
            <a:ext cx="3060497" cy="553998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Baza: Oni koji su se informisali putem online Portala javnih nabavki 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ukupne ciljna populacije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2021;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ukupne ciljna populacije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- 2022</a:t>
            </a:r>
            <a:r>
              <a:rPr kumimoji="0" lang="sr-Latn-R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50FC4-DD01-4E7D-CDBE-A6DB20F89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010" y="6412953"/>
            <a:ext cx="3121423" cy="445047"/>
          </a:xfrm>
          <a:prstGeom prst="rect">
            <a:avLst/>
          </a:prstGeom>
        </p:spPr>
      </p:pic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C19C816D-122F-4875-9241-B7C1EC53323F}"/>
              </a:ext>
            </a:extLst>
          </p:cNvPr>
          <p:cNvSpPr txBox="1">
            <a:spLocks/>
          </p:cNvSpPr>
          <p:nvPr/>
        </p:nvSpPr>
        <p:spPr>
          <a:xfrm>
            <a:off x="247947" y="597405"/>
            <a:ext cx="10990358" cy="954107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8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Broj građana koji navode da znaju da se od 2020. godine javne nabavke u našoj zemlji sprovode elektronski, preko Portala javnih nabavki, više je nego duplo veći u odnosu na prošli talas. Petina upoznatih kaže da su se do sada infomisali putem ovog portala, što je u % jednako kao prošle godine, međutim s obzirom na bazu, gledano u apsolutnim brojevima, to je znatno više građana. Poredeći kroz talase one koji nisu upoznati s portalom, sada je daleko više zainteresovanih da se o njemu informišu.</a:t>
            </a:r>
          </a:p>
        </p:txBody>
      </p:sp>
      <p:sp>
        <p:nvSpPr>
          <p:cNvPr id="23" name="Titre 4">
            <a:extLst>
              <a:ext uri="{FF2B5EF4-FFF2-40B4-BE49-F238E27FC236}">
                <a16:creationId xmlns:a16="http://schemas.microsoft.com/office/drawing/2014/main" id="{D83C7305-C6E9-4E74-8B8D-AA04EA10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47" y="135870"/>
            <a:ext cx="11382428" cy="480131"/>
          </a:xfrm>
        </p:spPr>
        <p:txBody>
          <a:bodyPr/>
          <a:lstStyle/>
          <a:p>
            <a:r>
              <a:rPr lang="pl-PL" dirty="0"/>
              <a:t>Upoznatost sa Portalom javnih nabavki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409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71HMP7fNoYDxlK3KovN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71HMP7fNoYDxlK3KovN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Ul35ef79utSlUr1jbcf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nxVe_4j.Q6eZDUxE.4g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heme/theme1.xml><?xml version="1.0" encoding="utf-8"?>
<a:theme xmlns:a="http://schemas.openxmlformats.org/drawingml/2006/main" name="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ension Wise">
    <a:dk1>
      <a:srgbClr val="222223"/>
    </a:dk1>
    <a:lt1>
      <a:sysClr val="window" lastClr="FFFFFF"/>
    </a:lt1>
    <a:dk2>
      <a:srgbClr val="888B8D"/>
    </a:dk2>
    <a:lt2>
      <a:srgbClr val="5BC5F1"/>
    </a:lt2>
    <a:accent1>
      <a:srgbClr val="94C11F"/>
    </a:accent1>
    <a:accent2>
      <a:srgbClr val="D44539"/>
    </a:accent2>
    <a:accent3>
      <a:srgbClr val="1B365D"/>
    </a:accent3>
    <a:accent4>
      <a:srgbClr val="F39200"/>
    </a:accent4>
    <a:accent5>
      <a:srgbClr val="C8C9C7"/>
    </a:accent5>
    <a:accent6>
      <a:srgbClr val="222223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ension Wise">
    <a:dk1>
      <a:srgbClr val="222223"/>
    </a:dk1>
    <a:lt1>
      <a:sysClr val="window" lastClr="FFFFFF"/>
    </a:lt1>
    <a:dk2>
      <a:srgbClr val="888B8D"/>
    </a:dk2>
    <a:lt2>
      <a:srgbClr val="5BC5F1"/>
    </a:lt2>
    <a:accent1>
      <a:srgbClr val="94C11F"/>
    </a:accent1>
    <a:accent2>
      <a:srgbClr val="D44539"/>
    </a:accent2>
    <a:accent3>
      <a:srgbClr val="1B365D"/>
    </a:accent3>
    <a:accent4>
      <a:srgbClr val="F39200"/>
    </a:accent4>
    <a:accent5>
      <a:srgbClr val="C8C9C7"/>
    </a:accent5>
    <a:accent6>
      <a:srgbClr val="222223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ension Wise">
    <a:dk1>
      <a:srgbClr val="222223"/>
    </a:dk1>
    <a:lt1>
      <a:sysClr val="window" lastClr="FFFFFF"/>
    </a:lt1>
    <a:dk2>
      <a:srgbClr val="888B8D"/>
    </a:dk2>
    <a:lt2>
      <a:srgbClr val="5BC5F1"/>
    </a:lt2>
    <a:accent1>
      <a:srgbClr val="94C11F"/>
    </a:accent1>
    <a:accent2>
      <a:srgbClr val="D44539"/>
    </a:accent2>
    <a:accent3>
      <a:srgbClr val="1B365D"/>
    </a:accent3>
    <a:accent4>
      <a:srgbClr val="F39200"/>
    </a:accent4>
    <a:accent5>
      <a:srgbClr val="C8C9C7"/>
    </a:accent5>
    <a:accent6>
      <a:srgbClr val="222223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ension Wise">
    <a:dk1>
      <a:srgbClr val="222223"/>
    </a:dk1>
    <a:lt1>
      <a:sysClr val="window" lastClr="FFFFFF"/>
    </a:lt1>
    <a:dk2>
      <a:srgbClr val="888B8D"/>
    </a:dk2>
    <a:lt2>
      <a:srgbClr val="5BC5F1"/>
    </a:lt2>
    <a:accent1>
      <a:srgbClr val="94C11F"/>
    </a:accent1>
    <a:accent2>
      <a:srgbClr val="D44539"/>
    </a:accent2>
    <a:accent3>
      <a:srgbClr val="1B365D"/>
    </a:accent3>
    <a:accent4>
      <a:srgbClr val="F39200"/>
    </a:accent4>
    <a:accent5>
      <a:srgbClr val="C8C9C7"/>
    </a:accent5>
    <a:accent6>
      <a:srgbClr val="222223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ension Wise">
    <a:dk1>
      <a:srgbClr val="222223"/>
    </a:dk1>
    <a:lt1>
      <a:sysClr val="window" lastClr="FFFFFF"/>
    </a:lt1>
    <a:dk2>
      <a:srgbClr val="888B8D"/>
    </a:dk2>
    <a:lt2>
      <a:srgbClr val="5BC5F1"/>
    </a:lt2>
    <a:accent1>
      <a:srgbClr val="94C11F"/>
    </a:accent1>
    <a:accent2>
      <a:srgbClr val="D44539"/>
    </a:accent2>
    <a:accent3>
      <a:srgbClr val="1B365D"/>
    </a:accent3>
    <a:accent4>
      <a:srgbClr val="F39200"/>
    </a:accent4>
    <a:accent5>
      <a:srgbClr val="C8C9C7"/>
    </a:accent5>
    <a:accent6>
      <a:srgbClr val="222223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ension Wise">
    <a:dk1>
      <a:srgbClr val="222223"/>
    </a:dk1>
    <a:lt1>
      <a:sysClr val="window" lastClr="FFFFFF"/>
    </a:lt1>
    <a:dk2>
      <a:srgbClr val="888B8D"/>
    </a:dk2>
    <a:lt2>
      <a:srgbClr val="5BC5F1"/>
    </a:lt2>
    <a:accent1>
      <a:srgbClr val="94C11F"/>
    </a:accent1>
    <a:accent2>
      <a:srgbClr val="D44539"/>
    </a:accent2>
    <a:accent3>
      <a:srgbClr val="1B365D"/>
    </a:accent3>
    <a:accent4>
      <a:srgbClr val="F39200"/>
    </a:accent4>
    <a:accent5>
      <a:srgbClr val="C8C9C7"/>
    </a:accent5>
    <a:accent6>
      <a:srgbClr val="222223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ension Wise">
    <a:dk1>
      <a:srgbClr val="222223"/>
    </a:dk1>
    <a:lt1>
      <a:sysClr val="window" lastClr="FFFFFF"/>
    </a:lt1>
    <a:dk2>
      <a:srgbClr val="888B8D"/>
    </a:dk2>
    <a:lt2>
      <a:srgbClr val="5BC5F1"/>
    </a:lt2>
    <a:accent1>
      <a:srgbClr val="94C11F"/>
    </a:accent1>
    <a:accent2>
      <a:srgbClr val="D44539"/>
    </a:accent2>
    <a:accent3>
      <a:srgbClr val="1B365D"/>
    </a:accent3>
    <a:accent4>
      <a:srgbClr val="F39200"/>
    </a:accent4>
    <a:accent5>
      <a:srgbClr val="C8C9C7"/>
    </a:accent5>
    <a:accent6>
      <a:srgbClr val="222223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ension Wise">
    <a:dk1>
      <a:srgbClr val="222223"/>
    </a:dk1>
    <a:lt1>
      <a:sysClr val="window" lastClr="FFFFFF"/>
    </a:lt1>
    <a:dk2>
      <a:srgbClr val="888B8D"/>
    </a:dk2>
    <a:lt2>
      <a:srgbClr val="5BC5F1"/>
    </a:lt2>
    <a:accent1>
      <a:srgbClr val="94C11F"/>
    </a:accent1>
    <a:accent2>
      <a:srgbClr val="D44539"/>
    </a:accent2>
    <a:accent3>
      <a:srgbClr val="1B365D"/>
    </a:accent3>
    <a:accent4>
      <a:srgbClr val="F39200"/>
    </a:accent4>
    <a:accent5>
      <a:srgbClr val="C8C9C7"/>
    </a:accent5>
    <a:accent6>
      <a:srgbClr val="222223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Ipsos Connect - Look &amp; Feel 01">
    <a:dk1>
      <a:srgbClr val="222223"/>
    </a:dk1>
    <a:lt1>
      <a:srgbClr val="FFFFFF"/>
    </a:lt1>
    <a:dk2>
      <a:srgbClr val="C8C9C7"/>
    </a:dk2>
    <a:lt2>
      <a:srgbClr val="FF585D"/>
    </a:lt2>
    <a:accent1>
      <a:srgbClr val="FF585D"/>
    </a:accent1>
    <a:accent2>
      <a:srgbClr val="007681"/>
    </a:accent2>
    <a:accent3>
      <a:srgbClr val="74AA50"/>
    </a:accent3>
    <a:accent4>
      <a:srgbClr val="CB6015"/>
    </a:accent4>
    <a:accent5>
      <a:srgbClr val="71B2C9"/>
    </a:accent5>
    <a:accent6>
      <a:srgbClr val="F1BE48"/>
    </a:accent6>
    <a:hlink>
      <a:srgbClr val="1B365D"/>
    </a:hlink>
    <a:folHlink>
      <a:srgbClr val="693C5E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ension Wise">
    <a:dk1>
      <a:srgbClr val="222223"/>
    </a:dk1>
    <a:lt1>
      <a:sysClr val="window" lastClr="FFFFFF"/>
    </a:lt1>
    <a:dk2>
      <a:srgbClr val="888B8D"/>
    </a:dk2>
    <a:lt2>
      <a:srgbClr val="5BC5F1"/>
    </a:lt2>
    <a:accent1>
      <a:srgbClr val="94C11F"/>
    </a:accent1>
    <a:accent2>
      <a:srgbClr val="D44539"/>
    </a:accent2>
    <a:accent3>
      <a:srgbClr val="1B365D"/>
    </a:accent3>
    <a:accent4>
      <a:srgbClr val="F39200"/>
    </a:accent4>
    <a:accent5>
      <a:srgbClr val="C8C9C7"/>
    </a:accent5>
    <a:accent6>
      <a:srgbClr val="222223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ension Wise">
    <a:dk1>
      <a:srgbClr val="222223"/>
    </a:dk1>
    <a:lt1>
      <a:sysClr val="window" lastClr="FFFFFF"/>
    </a:lt1>
    <a:dk2>
      <a:srgbClr val="888B8D"/>
    </a:dk2>
    <a:lt2>
      <a:srgbClr val="5BC5F1"/>
    </a:lt2>
    <a:accent1>
      <a:srgbClr val="94C11F"/>
    </a:accent1>
    <a:accent2>
      <a:srgbClr val="D44539"/>
    </a:accent2>
    <a:accent3>
      <a:srgbClr val="1B365D"/>
    </a:accent3>
    <a:accent4>
      <a:srgbClr val="F39200"/>
    </a:accent4>
    <a:accent5>
      <a:srgbClr val="C8C9C7"/>
    </a:accent5>
    <a:accent6>
      <a:srgbClr val="222223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_Ipsos_Black_(Modern)">
    <a:dk1>
      <a:srgbClr val="222223"/>
    </a:dk1>
    <a:lt1>
      <a:sysClr val="window" lastClr="FFFFFF"/>
    </a:lt1>
    <a:dk2>
      <a:srgbClr val="888B8D"/>
    </a:dk2>
    <a:lt2>
      <a:srgbClr val="222223"/>
    </a:lt2>
    <a:accent1>
      <a:srgbClr val="F1BE48"/>
    </a:accent1>
    <a:accent2>
      <a:srgbClr val="888B8D"/>
    </a:accent2>
    <a:accent3>
      <a:srgbClr val="FF585D"/>
    </a:accent3>
    <a:accent4>
      <a:srgbClr val="71B2C9"/>
    </a:accent4>
    <a:accent5>
      <a:srgbClr val="C8C9C7"/>
    </a:accent5>
    <a:accent6>
      <a:srgbClr val="74AA50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_Ipsos_Black_(Modern)">
    <a:dk1>
      <a:srgbClr val="222223"/>
    </a:dk1>
    <a:lt1>
      <a:sysClr val="window" lastClr="FFFFFF"/>
    </a:lt1>
    <a:dk2>
      <a:srgbClr val="888B8D"/>
    </a:dk2>
    <a:lt2>
      <a:srgbClr val="222223"/>
    </a:lt2>
    <a:accent1>
      <a:srgbClr val="F1BE48"/>
    </a:accent1>
    <a:accent2>
      <a:srgbClr val="888B8D"/>
    </a:accent2>
    <a:accent3>
      <a:srgbClr val="FF585D"/>
    </a:accent3>
    <a:accent4>
      <a:srgbClr val="71B2C9"/>
    </a:accent4>
    <a:accent5>
      <a:srgbClr val="C8C9C7"/>
    </a:accent5>
    <a:accent6>
      <a:srgbClr val="74AA50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_Ipsos_Black_(Modern)">
    <a:dk1>
      <a:srgbClr val="222223"/>
    </a:dk1>
    <a:lt1>
      <a:sysClr val="window" lastClr="FFFFFF"/>
    </a:lt1>
    <a:dk2>
      <a:srgbClr val="888B8D"/>
    </a:dk2>
    <a:lt2>
      <a:srgbClr val="222223"/>
    </a:lt2>
    <a:accent1>
      <a:srgbClr val="F1BE48"/>
    </a:accent1>
    <a:accent2>
      <a:srgbClr val="888B8D"/>
    </a:accent2>
    <a:accent3>
      <a:srgbClr val="FF585D"/>
    </a:accent3>
    <a:accent4>
      <a:srgbClr val="71B2C9"/>
    </a:accent4>
    <a:accent5>
      <a:srgbClr val="C8C9C7"/>
    </a:accent5>
    <a:accent6>
      <a:srgbClr val="74AA50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_Ipsos_Black_(Modern)">
    <a:dk1>
      <a:srgbClr val="222223"/>
    </a:dk1>
    <a:lt1>
      <a:sysClr val="window" lastClr="FFFFFF"/>
    </a:lt1>
    <a:dk2>
      <a:srgbClr val="888B8D"/>
    </a:dk2>
    <a:lt2>
      <a:srgbClr val="222223"/>
    </a:lt2>
    <a:accent1>
      <a:srgbClr val="F1BE48"/>
    </a:accent1>
    <a:accent2>
      <a:srgbClr val="888B8D"/>
    </a:accent2>
    <a:accent3>
      <a:srgbClr val="FF585D"/>
    </a:accent3>
    <a:accent4>
      <a:srgbClr val="71B2C9"/>
    </a:accent4>
    <a:accent5>
      <a:srgbClr val="C8C9C7"/>
    </a:accent5>
    <a:accent6>
      <a:srgbClr val="74AA50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psosCURRENT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ension Wise">
    <a:dk1>
      <a:srgbClr val="222223"/>
    </a:dk1>
    <a:lt1>
      <a:sysClr val="window" lastClr="FFFFFF"/>
    </a:lt1>
    <a:dk2>
      <a:srgbClr val="888B8D"/>
    </a:dk2>
    <a:lt2>
      <a:srgbClr val="5BC5F1"/>
    </a:lt2>
    <a:accent1>
      <a:srgbClr val="94C11F"/>
    </a:accent1>
    <a:accent2>
      <a:srgbClr val="D44539"/>
    </a:accent2>
    <a:accent3>
      <a:srgbClr val="1B365D"/>
    </a:accent3>
    <a:accent4>
      <a:srgbClr val="F39200"/>
    </a:accent4>
    <a:accent5>
      <a:srgbClr val="C8C9C7"/>
    </a:accent5>
    <a:accent6>
      <a:srgbClr val="222223"/>
    </a:accent6>
    <a:hlink>
      <a:srgbClr val="485CC7"/>
    </a:hlink>
    <a:folHlink>
      <a:srgbClr val="00B2A9"/>
    </a:folHlink>
  </a:clrScheme>
  <a:fontScheme name="_Ipsos_Presentation Fonts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3141</Words>
  <Application>Microsoft Office PowerPoint</Application>
  <PresentationFormat>Widescreen</PresentationFormat>
  <Paragraphs>356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HelveticaNeueLT Std Lt Cn</vt:lpstr>
      <vt:lpstr>Segoe UI</vt:lpstr>
      <vt:lpstr>IPSOS - Classical Template - 16x9</vt:lpstr>
      <vt:lpstr>1_IPSOS - Classical Template - 16x9</vt:lpstr>
      <vt:lpstr>Diapositive think-cell</vt:lpstr>
      <vt:lpstr>Efektivne javne nabavke u službi ekonomskog rasta</vt:lpstr>
      <vt:lpstr>PowerPoint Presentation</vt:lpstr>
      <vt:lpstr>METODOLOGIJA</vt:lpstr>
      <vt:lpstr>GRAĐANI: Struktura uzorka*</vt:lpstr>
      <vt:lpstr>PowerPoint Presentation</vt:lpstr>
      <vt:lpstr>Upoznatost i ocena sistema javnih nabavki</vt:lpstr>
      <vt:lpstr>Percepcija svrhe javnih nabavki</vt:lpstr>
      <vt:lpstr>Upoznatost sa primerima javnih nabavki</vt:lpstr>
      <vt:lpstr>Upoznatost sa Portalom javnih nabavki</vt:lpstr>
      <vt:lpstr>Stavovi građana o javnim nabavkama </vt:lpstr>
      <vt:lpstr>Oblasti u koje treba najviše ulagati kroz javne nabavke</vt:lpstr>
      <vt:lpstr>PowerPoint Presentation</vt:lpstr>
      <vt:lpstr>PowerPoint Presentation</vt:lpstr>
      <vt:lpstr>PowerPoint Presentation</vt:lpstr>
      <vt:lpstr>PowerPoint Presentation</vt:lpstr>
      <vt:lpstr>Nivo korupcije u javnim nabavkama</vt:lpstr>
      <vt:lpstr>Odgovornost za korupciju u sistemu jn</vt:lpstr>
      <vt:lpstr>Rasprostranjenost korupcije</vt:lpstr>
      <vt:lpstr>Efikasnost, trasparentnost i nezavisnost jn</vt:lpstr>
      <vt:lpstr>ELEKTRONSKI SISTEM I UNAPREĐENJE TRANSPARENTNOSTI JN</vt:lpstr>
      <vt:lpstr>Bitni kriterijumi za nabavku dobara/usluga</vt:lpstr>
      <vt:lpstr>PROCES KONTROLE KVALITETA</vt:lpstr>
      <vt:lpstr>INFORMISANOST O JAVNIM NABAVKAMA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Antic</dc:creator>
  <cp:lastModifiedBy>Aleksandra Nedeljkovic</cp:lastModifiedBy>
  <cp:revision>16</cp:revision>
  <dcterms:created xsi:type="dcterms:W3CDTF">2022-10-23T17:45:40Z</dcterms:created>
  <dcterms:modified xsi:type="dcterms:W3CDTF">2022-12-22T10:27:10Z</dcterms:modified>
</cp:coreProperties>
</file>