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g"/>
  <Override PartName="/ppt/theme/theme3.xml" ContentType="application/vnd.openxmlformats-officedocument.theme+xml"/>
  <Override PartName="/ppt/media/image25.jpg" ContentType="image/jpg"/>
  <Override PartName="/ppt/media/image26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45.jpg" ContentType="image/jpg"/>
  <Override PartName="/ppt/media/image4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handoutMasterIdLst>
    <p:handoutMasterId r:id="rId36"/>
  </p:handoutMasterIdLst>
  <p:sldIdLst>
    <p:sldId id="259" r:id="rId3"/>
    <p:sldId id="260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1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6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46"/>
    <p:restoredTop sz="96405"/>
  </p:normalViewPr>
  <p:slideViewPr>
    <p:cSldViewPr snapToGrid="0" snapToObjects="1">
      <p:cViewPr varScale="1">
        <p:scale>
          <a:sx n="65" d="100"/>
          <a:sy n="65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5" d="100"/>
          <a:sy n="135" d="100"/>
        </p:scale>
        <p:origin x="41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0F0442-933A-C848-B418-C2C054D9D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22B79-05A0-FB41-827C-86EA0721B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A8A4B-C4E3-FB48-91D5-D748B285D4D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41809-A2EC-6649-8578-716D4A10EB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B8D21-39BB-4143-A897-09E3C52633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59FA7-4E95-5B41-9C72-320919DB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9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CFC9B7-0AE9-6C4A-8C1D-38624A34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F677A-72C3-CF4E-ACF3-B617CB9F15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1015999"/>
            <a:ext cx="10512425" cy="1395897"/>
          </a:xfrm>
        </p:spPr>
        <p:txBody>
          <a:bodyPr anchor="t" anchorCtr="0"/>
          <a:lstStyle>
            <a:lvl1pPr algn="l">
              <a:defRPr sz="4500">
                <a:solidFill>
                  <a:srgbClr val="005292"/>
                </a:solidFill>
              </a:defRPr>
            </a:lvl1pPr>
          </a:lstStyle>
          <a:p>
            <a:r>
              <a:rPr lang="en-US" dirty="0" err="1"/>
              <a:t>Pregradni</a:t>
            </a:r>
            <a:r>
              <a:rPr lang="en-US" dirty="0"/>
              <a:t> </a:t>
            </a:r>
            <a:r>
              <a:rPr lang="en-US" dirty="0" err="1"/>
              <a:t>slajd</a:t>
            </a:r>
            <a:r>
              <a:rPr lang="en-US" dirty="0"/>
              <a:t> –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moze</a:t>
            </a:r>
            <a:r>
              <a:rPr lang="en-US" dirty="0"/>
              <a:t> da ide u 2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ABD9F-7B54-0B4F-8A2E-87FD0798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C55B2-884F-A647-A8ED-3D907F63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9FD84-9F8C-2141-9978-7CADCD9F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0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52CA-3C70-944D-B094-29533C31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3B65C-0A70-9A4B-8917-F2B86A44A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DCE3D-821F-3743-AA74-B88A10096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4668E-4D03-404F-8837-8D1744F0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232BA-151E-CD47-92F1-9C776F48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81A47-5CF5-E142-904D-8BC36528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1430-5D88-B14F-8C2D-3B9B9858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BEC25-BB71-A741-B343-A6EC2A51D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0F868-F1FD-1C4A-9F4A-D1A57603C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75D6B-BC78-3141-A3DE-CBC0434F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D1278-647F-E044-9000-4A1EEA1B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F9E49-3E50-9141-9A5D-E09412ACF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E1449-C267-214D-A2DC-75EC22A97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C4368-2942-744A-A67C-2DB032B2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8295C-6A17-544F-9885-1A63B7CA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2053-3559-1C46-B216-6C6AEF4C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623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03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3997" y="1677078"/>
            <a:ext cx="4424003" cy="830997"/>
          </a:xfrm>
        </p:spPr>
        <p:txBody>
          <a:bodyPr lIns="0" tIns="0" rIns="0" bIns="0"/>
          <a:lstStyle>
            <a:lvl1pPr>
              <a:defRPr sz="5400" b="1" i="0">
                <a:solidFill>
                  <a:srgbClr val="7E7E7E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573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5367528"/>
            <a:ext cx="1953768" cy="5486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5633" y="640716"/>
            <a:ext cx="1927001" cy="6075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1588" y="547320"/>
            <a:ext cx="2390579" cy="72696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7870" y="5332566"/>
            <a:ext cx="1822737" cy="6185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3997" y="1677078"/>
            <a:ext cx="4424003" cy="830997"/>
          </a:xfrm>
        </p:spPr>
        <p:txBody>
          <a:bodyPr lIns="0" tIns="0" rIns="0" bIns="0"/>
          <a:lstStyle>
            <a:lvl1pPr>
              <a:defRPr sz="5400" b="1" i="0">
                <a:solidFill>
                  <a:srgbClr val="7E7E7E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99200" y="1900936"/>
            <a:ext cx="4470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296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09598" y="173922"/>
            <a:ext cx="462361" cy="4326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3997" y="1677078"/>
            <a:ext cx="4424003" cy="830997"/>
          </a:xfrm>
        </p:spPr>
        <p:txBody>
          <a:bodyPr lIns="0" tIns="0" rIns="0" bIns="0"/>
          <a:lstStyle>
            <a:lvl1pPr>
              <a:defRPr sz="5400" b="1" i="0">
                <a:solidFill>
                  <a:srgbClr val="7E7E7E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26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5367528"/>
            <a:ext cx="1953768" cy="5486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5633" y="640716"/>
            <a:ext cx="1927001" cy="6075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1588" y="547320"/>
            <a:ext cx="2390579" cy="72696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7870" y="5332566"/>
            <a:ext cx="1822737" cy="6185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86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CFC9B7-0AE9-6C4A-8C1D-38624A34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F677A-72C3-CF4E-ACF3-B617CB9F15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29238" y="1550518"/>
            <a:ext cx="5470498" cy="3355437"/>
          </a:xfrm>
        </p:spPr>
        <p:txBody>
          <a:bodyPr anchor="t" anchorCtr="0"/>
          <a:lstStyle>
            <a:lvl1pPr algn="l">
              <a:defRPr sz="5000" b="1">
                <a:solidFill>
                  <a:srgbClr val="005292"/>
                </a:solidFill>
              </a:defRPr>
            </a:lvl1pPr>
          </a:lstStyle>
          <a:p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naslov</a:t>
            </a:r>
            <a:br>
              <a:rPr lang="en-US" dirty="0"/>
            </a:b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moze</a:t>
            </a:r>
            <a:r>
              <a:rPr lang="en-US" dirty="0"/>
              <a:t> da </a:t>
            </a:r>
            <a:r>
              <a:rPr lang="en-US" dirty="0" err="1"/>
              <a:t>zauzme</a:t>
            </a:r>
            <a:r>
              <a:rPr lang="en-US" dirty="0"/>
              <a:t> 3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ABD9F-7B54-0B4F-8A2E-87FD0798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C55B2-884F-A647-A8ED-3D907F63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9FD84-9F8C-2141-9978-7CADCD9F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51256-83EE-3E45-B3B9-8C9C061098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44111" y="599864"/>
            <a:ext cx="3310560" cy="554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B7BFC-AB8F-C443-8EB0-1F97C3BD84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33834" y="5274370"/>
            <a:ext cx="2730254" cy="9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C698-8361-BE44-93B8-17CA49C2A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moze</a:t>
            </a:r>
            <a:r>
              <a:rPr lang="en-US" dirty="0"/>
              <a:t> da ide</a:t>
            </a:r>
            <a:br>
              <a:rPr lang="en-US" dirty="0"/>
            </a:br>
            <a:r>
              <a:rPr lang="en-US" dirty="0"/>
              <a:t>u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4B585-8AAD-4447-BB5B-0BC4D2A7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E2B15-4A83-1347-88AB-D958D37F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D9ECD-AD2A-DF45-BF1A-1054A388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6CC37-9854-CD4D-ADC2-16AF499D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B391-2156-2848-BD05-9CADDC5F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8111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E5B71-18A0-9F4D-A484-02EAC4AD2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608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92C68-2A39-3346-854D-DB8D0C7C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733A8-6AEA-5149-AEC3-C0A38510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4943A-BDEC-A34E-A201-49C52727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2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8723-D4D5-B846-9F84-7F7E75CC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6C69C-FA86-214D-AA5F-D71F8F355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D7B39-7FCD-6E49-82FC-C96E1F57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E360E-D544-8D40-804C-B253D90F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1499B-3F2D-C347-9C86-A17E62A3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7FEE9-311E-E847-82BA-2A31CAC3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B7FF-110E-444F-BEEB-AA3C59009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28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C3769-4955-5B4B-A3A7-E04459894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29103-EDD2-D946-9048-5C9F8C1C3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6543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D8962-C0BB-DF42-BFE1-248A56F12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3B428-6D63-2240-9DAC-65ECD0410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26543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2D1F7-6F83-2F4D-BCB0-2E384307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913B5-1121-2E4A-B883-CABCD98FB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1B4FB-04A7-E34D-93B8-0AEA220C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3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B5A8-E12E-1D42-A481-E2D39F8C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EFFEE-6CD4-3C45-A714-26997AB5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CC634-2316-884B-AB8D-F52B5986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2097E-3A8B-CC47-91C7-F5AB6092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6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BCCC1D-44D5-3145-A448-96BCC1E9A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3B5A8-E12E-1D42-A481-E2D39F8C5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2763"/>
            <a:ext cx="5019261" cy="1490966"/>
          </a:xfrm>
        </p:spPr>
        <p:txBody>
          <a:bodyPr/>
          <a:lstStyle>
            <a:lvl1pPr>
              <a:defRPr sz="7200">
                <a:solidFill>
                  <a:srgbClr val="005292"/>
                </a:solidFill>
              </a:defRPr>
            </a:lvl1pPr>
          </a:lstStyle>
          <a:p>
            <a:r>
              <a:rPr lang="en-US" dirty="0" err="1"/>
              <a:t>Hvala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EFFEE-6CD4-3C45-A714-26997AB5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CC634-2316-884B-AB8D-F52B5986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2097E-3A8B-CC47-91C7-F5AB6092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1055EE-FF79-F64C-8B8F-054E8E8E71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0523" y="5433397"/>
            <a:ext cx="2730254" cy="9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7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DCC4-269C-2D48-A3B6-53A8DE87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4F389-5098-E941-9A56-E09D6DA5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2183F-48C1-D541-BED4-19B3AE65D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4F281-8EC1-AD4E-BE85-C80415D0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1DD0D-FF2E-7444-B8A5-6D6E51F7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821C2-ECEB-714F-A027-84D8D6F8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7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DB508-C66C-1247-ACED-0D77F58A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44576"/>
            <a:ext cx="10514013" cy="1177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Ovde</a:t>
            </a:r>
            <a:r>
              <a:rPr lang="en-US" dirty="0"/>
              <a:t> </a:t>
            </a:r>
            <a:r>
              <a:rPr lang="en-US" dirty="0" err="1"/>
              <a:t>moze</a:t>
            </a:r>
            <a:r>
              <a:rPr lang="en-US" dirty="0"/>
              <a:t> da ide </a:t>
            </a:r>
            <a:r>
              <a:rPr lang="en-US" dirty="0" err="1"/>
              <a:t>naslov</a:t>
            </a:r>
            <a:br>
              <a:rPr lang="en-US" dirty="0"/>
            </a:br>
            <a:r>
              <a:rPr lang="en-US" dirty="0"/>
              <a:t>u 2 </a:t>
            </a:r>
            <a:r>
              <a:rPr lang="en-US" dirty="0" err="1"/>
              <a:t>reda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3D758-1833-704B-8013-692585334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74911"/>
            <a:ext cx="10515600" cy="318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A01EA-0FBF-E14E-A93E-745374A98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371B-B531-E946-8C6A-3ED72BEEEB3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00FFF-CE7D-EE4C-823E-F210128C9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D6072-C7FC-B14E-89F5-E119D751D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FCCB-7F23-494F-89E0-388BB24B3D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9EDDF-8690-6A48-9193-E9ED1AEC11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4700" y="5686592"/>
            <a:ext cx="1845918" cy="669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7ECC6-C05B-D84D-9532-9A3A92B7D38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4700" y="188997"/>
            <a:ext cx="28702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orient="horz" pos="3566" userDrawn="1">
          <p15:clr>
            <a:srgbClr val="F26B43"/>
          </p15:clr>
        </p15:guide>
        <p15:guide id="4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3997" y="1677078"/>
            <a:ext cx="4424003" cy="623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rgbClr val="7E7E7E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3577" y="3037586"/>
            <a:ext cx="9177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88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8DF6-E89F-5142-8410-BE6009D60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Zelene javne nabavke u Srbiji – stanje i perspektive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2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DD79-3B0E-EF43-A788-B187F8DD7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1016000"/>
            <a:ext cx="10512425" cy="1426569"/>
          </a:xfrm>
        </p:spPr>
        <p:txBody>
          <a:bodyPr/>
          <a:lstStyle/>
          <a:p>
            <a:r>
              <a:rPr lang="sr-Latn-RS" b="1" dirty="0"/>
              <a:t>Važnost ekoloških kriterijuma </a:t>
            </a:r>
            <a:r>
              <a:rPr lang="sr-Latn-RS" dirty="0"/>
              <a:t>– ponuđači i građani: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4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39" y="6341871"/>
            <a:ext cx="812461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spcBef>
                <a:spcPts val="133"/>
              </a:spcBef>
            </a:pP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Kada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su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u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pitanju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javne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nabavke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u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Srbiji,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u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kojoj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meri</a:t>
            </a:r>
            <a:r>
              <a:rPr sz="1200" i="1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smatrate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da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su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sledeći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kriterijumi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važni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za</a:t>
            </a:r>
            <a:r>
              <a:rPr sz="1200" i="1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nabavku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dobara</a:t>
            </a:r>
            <a:r>
              <a:rPr sz="1200" i="1" spc="4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ili</a:t>
            </a:r>
            <a:r>
              <a:rPr sz="1200" i="1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usluga. </a:t>
            </a:r>
            <a:r>
              <a:rPr sz="1200" i="1" spc="-305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Molimo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koristite</a:t>
            </a:r>
            <a:r>
              <a:rPr sz="1200" i="1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ocene od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1 do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4,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gde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1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znači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da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uopšte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nije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 važno,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a 4 da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Veoma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važno.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1" y="295655"/>
            <a:ext cx="9496212" cy="487313"/>
          </a:xfrm>
          <a:prstGeom prst="rect">
            <a:avLst/>
          </a:prstGeom>
          <a:solidFill>
            <a:srgbClr val="418F46"/>
          </a:solidFill>
        </p:spPr>
        <p:txBody>
          <a:bodyPr vert="horz" wrap="square" lIns="0" tIns="0" rIns="0" bIns="0" rtlCol="0">
            <a:spAutoFit/>
          </a:bodyPr>
          <a:lstStyle/>
          <a:p>
            <a:pPr marL="74505">
              <a:lnSpc>
                <a:spcPts val="3800"/>
              </a:lnSpc>
            </a:pPr>
            <a:r>
              <a:rPr sz="3200" spc="-40" dirty="0">
                <a:solidFill>
                  <a:srgbClr val="FFFFFF"/>
                </a:solidFill>
                <a:latin typeface="Segoe UI"/>
                <a:cs typeface="Segoe UI"/>
              </a:rPr>
              <a:t>Važnost</a:t>
            </a:r>
            <a:r>
              <a:rPr sz="3200" spc="-2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Segoe UI"/>
                <a:cs typeface="Segoe UI"/>
              </a:rPr>
              <a:t>kriterijuma</a:t>
            </a:r>
            <a:r>
              <a:rPr sz="3200" spc="-1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za </a:t>
            </a:r>
            <a:r>
              <a:rPr sz="3200" spc="-13" dirty="0">
                <a:solidFill>
                  <a:srgbClr val="FFFFFF"/>
                </a:solidFill>
                <a:latin typeface="Segoe UI"/>
                <a:cs typeface="Segoe UI"/>
              </a:rPr>
              <a:t>nabavku</a:t>
            </a:r>
            <a:r>
              <a:rPr sz="3200" spc="-3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3" dirty="0">
                <a:solidFill>
                  <a:srgbClr val="FFFFFF"/>
                </a:solidFill>
                <a:latin typeface="Segoe UI"/>
                <a:cs typeface="Segoe UI"/>
              </a:rPr>
              <a:t>dobara</a:t>
            </a:r>
            <a:r>
              <a:rPr sz="3200" spc="-3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Segoe UI"/>
                <a:cs typeface="Segoe UI"/>
              </a:rPr>
              <a:t>ili</a:t>
            </a:r>
            <a:r>
              <a:rPr sz="3200" spc="1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usluga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1507" y="6485467"/>
            <a:ext cx="2382519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Baza:</a:t>
            </a:r>
            <a:r>
              <a:rPr sz="1200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12122"/>
                </a:solidFill>
                <a:latin typeface="Segoe UI"/>
                <a:cs typeface="Segoe UI"/>
              </a:rPr>
              <a:t>Ukupna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 populacija</a:t>
            </a:r>
            <a:r>
              <a:rPr sz="1200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ponuđača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62501" y="2777997"/>
            <a:ext cx="8031480" cy="447040"/>
            <a:chOff x="2821876" y="2083498"/>
            <a:chExt cx="6023610" cy="335280"/>
          </a:xfrm>
        </p:grpSpPr>
        <p:sp>
          <p:nvSpPr>
            <p:cNvPr id="6" name="object 6"/>
            <p:cNvSpPr/>
            <p:nvPr/>
          </p:nvSpPr>
          <p:spPr>
            <a:xfrm>
              <a:off x="2826639" y="2088260"/>
              <a:ext cx="112395" cy="325755"/>
            </a:xfrm>
            <a:custGeom>
              <a:avLst/>
              <a:gdLst/>
              <a:ahLst/>
              <a:cxnLst/>
              <a:rect l="l" t="t" r="r" b="b"/>
              <a:pathLst>
                <a:path w="112394" h="325755">
                  <a:moveTo>
                    <a:pt x="112013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12013" y="325374"/>
                  </a:lnTo>
                  <a:lnTo>
                    <a:pt x="112013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826639" y="2088260"/>
              <a:ext cx="112395" cy="325755"/>
            </a:xfrm>
            <a:custGeom>
              <a:avLst/>
              <a:gdLst/>
              <a:ahLst/>
              <a:cxnLst/>
              <a:rect l="l" t="t" r="r" b="b"/>
              <a:pathLst>
                <a:path w="112394" h="325755">
                  <a:moveTo>
                    <a:pt x="112013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12013" y="325374"/>
                  </a:lnTo>
                  <a:lnTo>
                    <a:pt x="112013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938653" y="2088260"/>
              <a:ext cx="111760" cy="325755"/>
            </a:xfrm>
            <a:custGeom>
              <a:avLst/>
              <a:gdLst/>
              <a:ahLst/>
              <a:cxnLst/>
              <a:rect l="l" t="t" r="r" b="b"/>
              <a:pathLst>
                <a:path w="111760" h="325755">
                  <a:moveTo>
                    <a:pt x="111252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11252" y="325374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938653" y="2088260"/>
              <a:ext cx="111760" cy="325755"/>
            </a:xfrm>
            <a:custGeom>
              <a:avLst/>
              <a:gdLst/>
              <a:ahLst/>
              <a:cxnLst/>
              <a:rect l="l" t="t" r="r" b="b"/>
              <a:pathLst>
                <a:path w="111760" h="325755">
                  <a:moveTo>
                    <a:pt x="111252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11252" y="325374"/>
                  </a:lnTo>
                  <a:lnTo>
                    <a:pt x="111252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049905" y="2088260"/>
              <a:ext cx="1183005" cy="325755"/>
            </a:xfrm>
            <a:custGeom>
              <a:avLst/>
              <a:gdLst/>
              <a:ahLst/>
              <a:cxnLst/>
              <a:rect l="l" t="t" r="r" b="b"/>
              <a:pathLst>
                <a:path w="1183004" h="325755">
                  <a:moveTo>
                    <a:pt x="1182623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182623" y="325374"/>
                  </a:lnTo>
                  <a:lnTo>
                    <a:pt x="1182623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049905" y="2088260"/>
              <a:ext cx="1183005" cy="325755"/>
            </a:xfrm>
            <a:custGeom>
              <a:avLst/>
              <a:gdLst/>
              <a:ahLst/>
              <a:cxnLst/>
              <a:rect l="l" t="t" r="r" b="b"/>
              <a:pathLst>
                <a:path w="1183004" h="325755">
                  <a:moveTo>
                    <a:pt x="1182623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182623" y="325374"/>
                  </a:lnTo>
                  <a:lnTo>
                    <a:pt x="1182623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232529" y="2088260"/>
              <a:ext cx="4608195" cy="325755"/>
            </a:xfrm>
            <a:custGeom>
              <a:avLst/>
              <a:gdLst/>
              <a:ahLst/>
              <a:cxnLst/>
              <a:rect l="l" t="t" r="r" b="b"/>
              <a:pathLst>
                <a:path w="4608195" h="325755">
                  <a:moveTo>
                    <a:pt x="4607814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4607814" y="325374"/>
                  </a:lnTo>
                  <a:lnTo>
                    <a:pt x="460781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232529" y="2088260"/>
              <a:ext cx="4608195" cy="325755"/>
            </a:xfrm>
            <a:custGeom>
              <a:avLst/>
              <a:gdLst/>
              <a:ahLst/>
              <a:cxnLst/>
              <a:rect l="l" t="t" r="r" b="b"/>
              <a:pathLst>
                <a:path w="4608195" h="325755">
                  <a:moveTo>
                    <a:pt x="4607814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4607814" y="325374"/>
                  </a:lnTo>
                  <a:lnTo>
                    <a:pt x="460781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011421" y="3341877"/>
            <a:ext cx="7782560" cy="447040"/>
            <a:chOff x="3008566" y="2506408"/>
            <a:chExt cx="5836920" cy="335280"/>
          </a:xfrm>
        </p:grpSpPr>
        <p:sp>
          <p:nvSpPr>
            <p:cNvPr id="15" name="object 15"/>
            <p:cNvSpPr/>
            <p:nvPr/>
          </p:nvSpPr>
          <p:spPr>
            <a:xfrm>
              <a:off x="3013329" y="2511170"/>
              <a:ext cx="445770" cy="325755"/>
            </a:xfrm>
            <a:custGeom>
              <a:avLst/>
              <a:gdLst/>
              <a:ahLst/>
              <a:cxnLst/>
              <a:rect l="l" t="t" r="r" b="b"/>
              <a:pathLst>
                <a:path w="445770" h="325755">
                  <a:moveTo>
                    <a:pt x="445769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445769" y="325374"/>
                  </a:lnTo>
                  <a:lnTo>
                    <a:pt x="445769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013329" y="2511170"/>
              <a:ext cx="445770" cy="325755"/>
            </a:xfrm>
            <a:custGeom>
              <a:avLst/>
              <a:gdLst/>
              <a:ahLst/>
              <a:cxnLst/>
              <a:rect l="l" t="t" r="r" b="b"/>
              <a:pathLst>
                <a:path w="445770" h="325755">
                  <a:moveTo>
                    <a:pt x="445769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445769" y="325374"/>
                  </a:lnTo>
                  <a:lnTo>
                    <a:pt x="445769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459099" y="2511170"/>
              <a:ext cx="106045" cy="325755"/>
            </a:xfrm>
            <a:custGeom>
              <a:avLst/>
              <a:gdLst/>
              <a:ahLst/>
              <a:cxnLst/>
              <a:rect l="l" t="t" r="r" b="b"/>
              <a:pathLst>
                <a:path w="106045" h="325755">
                  <a:moveTo>
                    <a:pt x="105917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05917" y="325374"/>
                  </a:lnTo>
                  <a:lnTo>
                    <a:pt x="10591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459099" y="2511170"/>
              <a:ext cx="106045" cy="325755"/>
            </a:xfrm>
            <a:custGeom>
              <a:avLst/>
              <a:gdLst/>
              <a:ahLst/>
              <a:cxnLst/>
              <a:rect l="l" t="t" r="r" b="b"/>
              <a:pathLst>
                <a:path w="106045" h="325755">
                  <a:moveTo>
                    <a:pt x="105917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05917" y="325374"/>
                  </a:lnTo>
                  <a:lnTo>
                    <a:pt x="105917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565017" y="2511170"/>
              <a:ext cx="2232025" cy="325755"/>
            </a:xfrm>
            <a:custGeom>
              <a:avLst/>
              <a:gdLst/>
              <a:ahLst/>
              <a:cxnLst/>
              <a:rect l="l" t="t" r="r" b="b"/>
              <a:pathLst>
                <a:path w="2232025" h="325755">
                  <a:moveTo>
                    <a:pt x="2231898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2231898" y="325374"/>
                  </a:lnTo>
                  <a:lnTo>
                    <a:pt x="2231898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565017" y="2511170"/>
              <a:ext cx="2232025" cy="325755"/>
            </a:xfrm>
            <a:custGeom>
              <a:avLst/>
              <a:gdLst/>
              <a:ahLst/>
              <a:cxnLst/>
              <a:rect l="l" t="t" r="r" b="b"/>
              <a:pathLst>
                <a:path w="2232025" h="325755">
                  <a:moveTo>
                    <a:pt x="2231898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2231898" y="325374"/>
                  </a:lnTo>
                  <a:lnTo>
                    <a:pt x="2231898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796914" y="2511170"/>
              <a:ext cx="3043555" cy="325755"/>
            </a:xfrm>
            <a:custGeom>
              <a:avLst/>
              <a:gdLst/>
              <a:ahLst/>
              <a:cxnLst/>
              <a:rect l="l" t="t" r="r" b="b"/>
              <a:pathLst>
                <a:path w="3043554" h="325755">
                  <a:moveTo>
                    <a:pt x="3043428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3043428" y="325374"/>
                  </a:lnTo>
                  <a:lnTo>
                    <a:pt x="3043428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796914" y="2511170"/>
              <a:ext cx="3043555" cy="325755"/>
            </a:xfrm>
            <a:custGeom>
              <a:avLst/>
              <a:gdLst/>
              <a:ahLst/>
              <a:cxnLst/>
              <a:rect l="l" t="t" r="r" b="b"/>
              <a:pathLst>
                <a:path w="3043554" h="325755">
                  <a:moveTo>
                    <a:pt x="3043428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3043428" y="325374"/>
                  </a:lnTo>
                  <a:lnTo>
                    <a:pt x="3043428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127246" y="3905758"/>
            <a:ext cx="7666567" cy="446193"/>
            <a:chOff x="3095434" y="2929318"/>
            <a:chExt cx="5749925" cy="334645"/>
          </a:xfrm>
        </p:grpSpPr>
        <p:sp>
          <p:nvSpPr>
            <p:cNvPr id="24" name="object 24"/>
            <p:cNvSpPr/>
            <p:nvPr/>
          </p:nvSpPr>
          <p:spPr>
            <a:xfrm>
              <a:off x="3100197" y="2934080"/>
              <a:ext cx="546100" cy="325120"/>
            </a:xfrm>
            <a:custGeom>
              <a:avLst/>
              <a:gdLst/>
              <a:ahLst/>
              <a:cxnLst/>
              <a:rect l="l" t="t" r="r" b="b"/>
              <a:pathLst>
                <a:path w="546100" h="325120">
                  <a:moveTo>
                    <a:pt x="545591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545591" y="324612"/>
                  </a:lnTo>
                  <a:lnTo>
                    <a:pt x="545591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100197" y="2934080"/>
              <a:ext cx="546100" cy="325120"/>
            </a:xfrm>
            <a:custGeom>
              <a:avLst/>
              <a:gdLst/>
              <a:ahLst/>
              <a:cxnLst/>
              <a:rect l="l" t="t" r="r" b="b"/>
              <a:pathLst>
                <a:path w="546100" h="325120">
                  <a:moveTo>
                    <a:pt x="545591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545591" y="324612"/>
                  </a:lnTo>
                  <a:lnTo>
                    <a:pt x="545591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645788" y="2934080"/>
              <a:ext cx="55880" cy="325120"/>
            </a:xfrm>
            <a:custGeom>
              <a:avLst/>
              <a:gdLst/>
              <a:ahLst/>
              <a:cxnLst/>
              <a:rect l="l" t="t" r="r" b="b"/>
              <a:pathLst>
                <a:path w="55879" h="325120">
                  <a:moveTo>
                    <a:pt x="55625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55625" y="324612"/>
                  </a:lnTo>
                  <a:lnTo>
                    <a:pt x="5562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645788" y="2934080"/>
              <a:ext cx="55880" cy="325120"/>
            </a:xfrm>
            <a:custGeom>
              <a:avLst/>
              <a:gdLst/>
              <a:ahLst/>
              <a:cxnLst/>
              <a:rect l="l" t="t" r="r" b="b"/>
              <a:pathLst>
                <a:path w="55879" h="325120">
                  <a:moveTo>
                    <a:pt x="55625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55625" y="324612"/>
                  </a:lnTo>
                  <a:lnTo>
                    <a:pt x="55625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701415" y="2934080"/>
              <a:ext cx="2070735" cy="325120"/>
            </a:xfrm>
            <a:custGeom>
              <a:avLst/>
              <a:gdLst/>
              <a:ahLst/>
              <a:cxnLst/>
              <a:rect l="l" t="t" r="r" b="b"/>
              <a:pathLst>
                <a:path w="2070735" h="325120">
                  <a:moveTo>
                    <a:pt x="2070354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2070354" y="324612"/>
                  </a:lnTo>
                  <a:lnTo>
                    <a:pt x="2070354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701415" y="2934080"/>
              <a:ext cx="2070735" cy="325120"/>
            </a:xfrm>
            <a:custGeom>
              <a:avLst/>
              <a:gdLst/>
              <a:ahLst/>
              <a:cxnLst/>
              <a:rect l="l" t="t" r="r" b="b"/>
              <a:pathLst>
                <a:path w="2070735" h="325120">
                  <a:moveTo>
                    <a:pt x="2070354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2070354" y="324612"/>
                  </a:lnTo>
                  <a:lnTo>
                    <a:pt x="207035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771769" y="2934080"/>
              <a:ext cx="3068955" cy="325120"/>
            </a:xfrm>
            <a:custGeom>
              <a:avLst/>
              <a:gdLst/>
              <a:ahLst/>
              <a:cxnLst/>
              <a:rect l="l" t="t" r="r" b="b"/>
              <a:pathLst>
                <a:path w="3068954" h="325120">
                  <a:moveTo>
                    <a:pt x="3068574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3068574" y="324612"/>
                  </a:lnTo>
                  <a:lnTo>
                    <a:pt x="306857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771769" y="2934080"/>
              <a:ext cx="3068955" cy="325120"/>
            </a:xfrm>
            <a:custGeom>
              <a:avLst/>
              <a:gdLst/>
              <a:ahLst/>
              <a:cxnLst/>
              <a:rect l="l" t="t" r="r" b="b"/>
              <a:pathLst>
                <a:path w="3068954" h="325120">
                  <a:moveTo>
                    <a:pt x="3068574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3068574" y="324612"/>
                  </a:lnTo>
                  <a:lnTo>
                    <a:pt x="306857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193286" y="4468621"/>
            <a:ext cx="7600527" cy="447040"/>
            <a:chOff x="3144964" y="3351466"/>
            <a:chExt cx="5700395" cy="335280"/>
          </a:xfrm>
        </p:grpSpPr>
        <p:sp>
          <p:nvSpPr>
            <p:cNvPr id="33" name="object 33"/>
            <p:cNvSpPr/>
            <p:nvPr/>
          </p:nvSpPr>
          <p:spPr>
            <a:xfrm>
              <a:off x="3149726" y="3356228"/>
              <a:ext cx="477520" cy="325755"/>
            </a:xfrm>
            <a:custGeom>
              <a:avLst/>
              <a:gdLst/>
              <a:ahLst/>
              <a:cxnLst/>
              <a:rect l="l" t="t" r="r" b="b"/>
              <a:pathLst>
                <a:path w="477520" h="325754">
                  <a:moveTo>
                    <a:pt x="477012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477012" y="325374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149726" y="3356228"/>
              <a:ext cx="477520" cy="325755"/>
            </a:xfrm>
            <a:custGeom>
              <a:avLst/>
              <a:gdLst/>
              <a:ahLst/>
              <a:cxnLst/>
              <a:rect l="l" t="t" r="r" b="b"/>
              <a:pathLst>
                <a:path w="477520" h="325754">
                  <a:moveTo>
                    <a:pt x="477012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477012" y="325374"/>
                  </a:lnTo>
                  <a:lnTo>
                    <a:pt x="47701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626738" y="3356228"/>
              <a:ext cx="118110" cy="325755"/>
            </a:xfrm>
            <a:custGeom>
              <a:avLst/>
              <a:gdLst/>
              <a:ahLst/>
              <a:cxnLst/>
              <a:rect l="l" t="t" r="r" b="b"/>
              <a:pathLst>
                <a:path w="118110" h="325754">
                  <a:moveTo>
                    <a:pt x="118110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18110" y="325374"/>
                  </a:lnTo>
                  <a:lnTo>
                    <a:pt x="11811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3626738" y="3356228"/>
              <a:ext cx="118110" cy="325755"/>
            </a:xfrm>
            <a:custGeom>
              <a:avLst/>
              <a:gdLst/>
              <a:ahLst/>
              <a:cxnLst/>
              <a:rect l="l" t="t" r="r" b="b"/>
              <a:pathLst>
                <a:path w="118110" h="325754">
                  <a:moveTo>
                    <a:pt x="118110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18110" y="325374"/>
                  </a:lnTo>
                  <a:lnTo>
                    <a:pt x="11811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3744848" y="3356228"/>
              <a:ext cx="2609850" cy="325755"/>
            </a:xfrm>
            <a:custGeom>
              <a:avLst/>
              <a:gdLst/>
              <a:ahLst/>
              <a:cxnLst/>
              <a:rect l="l" t="t" r="r" b="b"/>
              <a:pathLst>
                <a:path w="2609850" h="325754">
                  <a:moveTo>
                    <a:pt x="2609850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2609850" y="325374"/>
                  </a:lnTo>
                  <a:lnTo>
                    <a:pt x="2609850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3744848" y="3356228"/>
              <a:ext cx="2609850" cy="325755"/>
            </a:xfrm>
            <a:custGeom>
              <a:avLst/>
              <a:gdLst/>
              <a:ahLst/>
              <a:cxnLst/>
              <a:rect l="l" t="t" r="r" b="b"/>
              <a:pathLst>
                <a:path w="2609850" h="325754">
                  <a:moveTo>
                    <a:pt x="2609850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2609850" y="325374"/>
                  </a:lnTo>
                  <a:lnTo>
                    <a:pt x="260985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6354698" y="3356228"/>
              <a:ext cx="2486025" cy="325755"/>
            </a:xfrm>
            <a:custGeom>
              <a:avLst/>
              <a:gdLst/>
              <a:ahLst/>
              <a:cxnLst/>
              <a:rect l="l" t="t" r="r" b="b"/>
              <a:pathLst>
                <a:path w="2486025" h="325754">
                  <a:moveTo>
                    <a:pt x="2485644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2485644" y="325374"/>
                  </a:lnTo>
                  <a:lnTo>
                    <a:pt x="248564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354698" y="3356228"/>
              <a:ext cx="2486025" cy="325755"/>
            </a:xfrm>
            <a:custGeom>
              <a:avLst/>
              <a:gdLst/>
              <a:ahLst/>
              <a:cxnLst/>
              <a:rect l="l" t="t" r="r" b="b"/>
              <a:pathLst>
                <a:path w="2486025" h="325754">
                  <a:moveTo>
                    <a:pt x="2485644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2485644" y="325374"/>
                  </a:lnTo>
                  <a:lnTo>
                    <a:pt x="248564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085334" y="5032501"/>
            <a:ext cx="6708140" cy="447040"/>
            <a:chOff x="3814000" y="3774376"/>
            <a:chExt cx="5031105" cy="335280"/>
          </a:xfrm>
        </p:grpSpPr>
        <p:sp>
          <p:nvSpPr>
            <p:cNvPr id="42" name="object 42"/>
            <p:cNvSpPr/>
            <p:nvPr/>
          </p:nvSpPr>
          <p:spPr>
            <a:xfrm>
              <a:off x="3818763" y="3779139"/>
              <a:ext cx="961390" cy="325755"/>
            </a:xfrm>
            <a:custGeom>
              <a:avLst/>
              <a:gdLst/>
              <a:ahLst/>
              <a:cxnLst/>
              <a:rect l="l" t="t" r="r" b="b"/>
              <a:pathLst>
                <a:path w="961389" h="325754">
                  <a:moveTo>
                    <a:pt x="960882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960882" y="325374"/>
                  </a:lnTo>
                  <a:lnTo>
                    <a:pt x="960882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818763" y="3779139"/>
              <a:ext cx="961390" cy="325755"/>
            </a:xfrm>
            <a:custGeom>
              <a:avLst/>
              <a:gdLst/>
              <a:ahLst/>
              <a:cxnLst/>
              <a:rect l="l" t="t" r="r" b="b"/>
              <a:pathLst>
                <a:path w="961389" h="325754">
                  <a:moveTo>
                    <a:pt x="960882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960882" y="325374"/>
                  </a:lnTo>
                  <a:lnTo>
                    <a:pt x="96088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4779645" y="3779139"/>
              <a:ext cx="558800" cy="325755"/>
            </a:xfrm>
            <a:custGeom>
              <a:avLst/>
              <a:gdLst/>
              <a:ahLst/>
              <a:cxnLst/>
              <a:rect l="l" t="t" r="r" b="b"/>
              <a:pathLst>
                <a:path w="558800" h="325754">
                  <a:moveTo>
                    <a:pt x="558545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558545" y="325374"/>
                  </a:lnTo>
                  <a:lnTo>
                    <a:pt x="55854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4779645" y="3779139"/>
              <a:ext cx="558800" cy="325755"/>
            </a:xfrm>
            <a:custGeom>
              <a:avLst/>
              <a:gdLst/>
              <a:ahLst/>
              <a:cxnLst/>
              <a:rect l="l" t="t" r="r" b="b"/>
              <a:pathLst>
                <a:path w="558800" h="325754">
                  <a:moveTo>
                    <a:pt x="558545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558545" y="325374"/>
                  </a:lnTo>
                  <a:lnTo>
                    <a:pt x="558545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338191" y="3779139"/>
              <a:ext cx="2082800" cy="325755"/>
            </a:xfrm>
            <a:custGeom>
              <a:avLst/>
              <a:gdLst/>
              <a:ahLst/>
              <a:cxnLst/>
              <a:rect l="l" t="t" r="r" b="b"/>
              <a:pathLst>
                <a:path w="2082800" h="325754">
                  <a:moveTo>
                    <a:pt x="2082545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2082545" y="325374"/>
                  </a:lnTo>
                  <a:lnTo>
                    <a:pt x="2082545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338191" y="3779139"/>
              <a:ext cx="2082800" cy="325755"/>
            </a:xfrm>
            <a:custGeom>
              <a:avLst/>
              <a:gdLst/>
              <a:ahLst/>
              <a:cxnLst/>
              <a:rect l="l" t="t" r="r" b="b"/>
              <a:pathLst>
                <a:path w="2082800" h="325754">
                  <a:moveTo>
                    <a:pt x="2082545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2082545" y="325374"/>
                  </a:lnTo>
                  <a:lnTo>
                    <a:pt x="2082545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420736" y="3779139"/>
              <a:ext cx="1419860" cy="325755"/>
            </a:xfrm>
            <a:custGeom>
              <a:avLst/>
              <a:gdLst/>
              <a:ahLst/>
              <a:cxnLst/>
              <a:rect l="l" t="t" r="r" b="b"/>
              <a:pathLst>
                <a:path w="1419859" h="325754">
                  <a:moveTo>
                    <a:pt x="1419606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419606" y="325374"/>
                  </a:lnTo>
                  <a:lnTo>
                    <a:pt x="1419606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420736" y="3779139"/>
              <a:ext cx="1419860" cy="325755"/>
            </a:xfrm>
            <a:custGeom>
              <a:avLst/>
              <a:gdLst/>
              <a:ahLst/>
              <a:cxnLst/>
              <a:rect l="l" t="t" r="r" b="b"/>
              <a:pathLst>
                <a:path w="1419859" h="325754">
                  <a:moveTo>
                    <a:pt x="1419606" y="0"/>
                  </a:moveTo>
                  <a:lnTo>
                    <a:pt x="0" y="0"/>
                  </a:lnTo>
                  <a:lnTo>
                    <a:pt x="0" y="325374"/>
                  </a:lnTo>
                  <a:lnTo>
                    <a:pt x="1419606" y="325374"/>
                  </a:lnTo>
                  <a:lnTo>
                    <a:pt x="1419606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652261" y="5596382"/>
            <a:ext cx="6141720" cy="446193"/>
            <a:chOff x="4239196" y="4197286"/>
            <a:chExt cx="4606290" cy="334645"/>
          </a:xfrm>
        </p:grpSpPr>
        <p:sp>
          <p:nvSpPr>
            <p:cNvPr id="51" name="object 51"/>
            <p:cNvSpPr/>
            <p:nvPr/>
          </p:nvSpPr>
          <p:spPr>
            <a:xfrm>
              <a:off x="4243959" y="4202048"/>
              <a:ext cx="1286510" cy="325120"/>
            </a:xfrm>
            <a:custGeom>
              <a:avLst/>
              <a:gdLst/>
              <a:ahLst/>
              <a:cxnLst/>
              <a:rect l="l" t="t" r="r" b="b"/>
              <a:pathLst>
                <a:path w="1286510" h="325120">
                  <a:moveTo>
                    <a:pt x="1286255" y="0"/>
                  </a:moveTo>
                  <a:lnTo>
                    <a:pt x="0" y="0"/>
                  </a:lnTo>
                  <a:lnTo>
                    <a:pt x="0" y="324611"/>
                  </a:lnTo>
                  <a:lnTo>
                    <a:pt x="1286255" y="324611"/>
                  </a:lnTo>
                  <a:lnTo>
                    <a:pt x="1286255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243959" y="4202048"/>
              <a:ext cx="1286510" cy="325120"/>
            </a:xfrm>
            <a:custGeom>
              <a:avLst/>
              <a:gdLst/>
              <a:ahLst/>
              <a:cxnLst/>
              <a:rect l="l" t="t" r="r" b="b"/>
              <a:pathLst>
                <a:path w="1286510" h="325120">
                  <a:moveTo>
                    <a:pt x="1286255" y="0"/>
                  </a:moveTo>
                  <a:lnTo>
                    <a:pt x="0" y="0"/>
                  </a:lnTo>
                  <a:lnTo>
                    <a:pt x="0" y="324611"/>
                  </a:lnTo>
                  <a:lnTo>
                    <a:pt x="1286255" y="324611"/>
                  </a:lnTo>
                  <a:lnTo>
                    <a:pt x="1286255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530215" y="4202048"/>
              <a:ext cx="365760" cy="325120"/>
            </a:xfrm>
            <a:custGeom>
              <a:avLst/>
              <a:gdLst/>
              <a:ahLst/>
              <a:cxnLst/>
              <a:rect l="l" t="t" r="r" b="b"/>
              <a:pathLst>
                <a:path w="365760" h="325120">
                  <a:moveTo>
                    <a:pt x="365760" y="0"/>
                  </a:moveTo>
                  <a:lnTo>
                    <a:pt x="0" y="0"/>
                  </a:lnTo>
                  <a:lnTo>
                    <a:pt x="0" y="324611"/>
                  </a:lnTo>
                  <a:lnTo>
                    <a:pt x="365760" y="324611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5530215" y="4202048"/>
              <a:ext cx="365760" cy="325120"/>
            </a:xfrm>
            <a:custGeom>
              <a:avLst/>
              <a:gdLst/>
              <a:ahLst/>
              <a:cxnLst/>
              <a:rect l="l" t="t" r="r" b="b"/>
              <a:pathLst>
                <a:path w="365760" h="325120">
                  <a:moveTo>
                    <a:pt x="365760" y="0"/>
                  </a:moveTo>
                  <a:lnTo>
                    <a:pt x="0" y="0"/>
                  </a:lnTo>
                  <a:lnTo>
                    <a:pt x="0" y="324611"/>
                  </a:lnTo>
                  <a:lnTo>
                    <a:pt x="365760" y="324611"/>
                  </a:lnTo>
                  <a:lnTo>
                    <a:pt x="36576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895975" y="4202048"/>
              <a:ext cx="1410970" cy="325120"/>
            </a:xfrm>
            <a:custGeom>
              <a:avLst/>
              <a:gdLst/>
              <a:ahLst/>
              <a:cxnLst/>
              <a:rect l="l" t="t" r="r" b="b"/>
              <a:pathLst>
                <a:path w="1410970" h="325120">
                  <a:moveTo>
                    <a:pt x="1410461" y="0"/>
                  </a:moveTo>
                  <a:lnTo>
                    <a:pt x="0" y="0"/>
                  </a:lnTo>
                  <a:lnTo>
                    <a:pt x="0" y="324611"/>
                  </a:lnTo>
                  <a:lnTo>
                    <a:pt x="1410461" y="324611"/>
                  </a:lnTo>
                  <a:lnTo>
                    <a:pt x="1410461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895975" y="4202048"/>
              <a:ext cx="1410970" cy="325120"/>
            </a:xfrm>
            <a:custGeom>
              <a:avLst/>
              <a:gdLst/>
              <a:ahLst/>
              <a:cxnLst/>
              <a:rect l="l" t="t" r="r" b="b"/>
              <a:pathLst>
                <a:path w="1410970" h="325120">
                  <a:moveTo>
                    <a:pt x="1410461" y="0"/>
                  </a:moveTo>
                  <a:lnTo>
                    <a:pt x="0" y="0"/>
                  </a:lnTo>
                  <a:lnTo>
                    <a:pt x="0" y="324611"/>
                  </a:lnTo>
                  <a:lnTo>
                    <a:pt x="1410461" y="324611"/>
                  </a:lnTo>
                  <a:lnTo>
                    <a:pt x="1410461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7306437" y="4202048"/>
              <a:ext cx="1534160" cy="325120"/>
            </a:xfrm>
            <a:custGeom>
              <a:avLst/>
              <a:gdLst/>
              <a:ahLst/>
              <a:cxnLst/>
              <a:rect l="l" t="t" r="r" b="b"/>
              <a:pathLst>
                <a:path w="1534159" h="325120">
                  <a:moveTo>
                    <a:pt x="1533906" y="0"/>
                  </a:moveTo>
                  <a:lnTo>
                    <a:pt x="0" y="0"/>
                  </a:lnTo>
                  <a:lnTo>
                    <a:pt x="0" y="324611"/>
                  </a:lnTo>
                  <a:lnTo>
                    <a:pt x="1533906" y="324611"/>
                  </a:lnTo>
                  <a:lnTo>
                    <a:pt x="1533906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306437" y="4202048"/>
              <a:ext cx="1534160" cy="325120"/>
            </a:xfrm>
            <a:custGeom>
              <a:avLst/>
              <a:gdLst/>
              <a:ahLst/>
              <a:cxnLst/>
              <a:rect l="l" t="t" r="r" b="b"/>
              <a:pathLst>
                <a:path w="1534159" h="325120">
                  <a:moveTo>
                    <a:pt x="1533906" y="0"/>
                  </a:moveTo>
                  <a:lnTo>
                    <a:pt x="0" y="0"/>
                  </a:lnTo>
                  <a:lnTo>
                    <a:pt x="0" y="324611"/>
                  </a:lnTo>
                  <a:lnTo>
                    <a:pt x="1533906" y="324611"/>
                  </a:lnTo>
                  <a:lnTo>
                    <a:pt x="1533906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3521964" y="2784347"/>
            <a:ext cx="247227" cy="345393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98213" rIns="0" bIns="0" rtlCol="0">
            <a:spAutoFit/>
          </a:bodyPr>
          <a:lstStyle/>
          <a:p>
            <a:pPr marL="64345" defTabSz="1219170">
              <a:spcBef>
                <a:spcPts val="773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521964" y="3348227"/>
            <a:ext cx="496147" cy="345393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98213" rIns="0" bIns="0" rtlCol="0">
            <a:spAutoFit/>
          </a:bodyPr>
          <a:lstStyle/>
          <a:p>
            <a:pPr algn="ctr" defTabSz="1219170">
              <a:spcBef>
                <a:spcPts val="773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21965" y="3912107"/>
            <a:ext cx="612140" cy="345393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98213" rIns="0" bIns="0" rtlCol="0">
            <a:spAutoFit/>
          </a:bodyPr>
          <a:lstStyle/>
          <a:p>
            <a:pPr algn="ctr" defTabSz="1219170">
              <a:spcBef>
                <a:spcPts val="773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7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521964" y="4474971"/>
            <a:ext cx="678179" cy="346249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99060" rIns="0" bIns="0" rtlCol="0">
            <a:spAutoFit/>
          </a:bodyPr>
          <a:lstStyle/>
          <a:p>
            <a:pPr algn="ctr" defTabSz="1219170">
              <a:spcBef>
                <a:spcPts val="780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8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21964" y="5038853"/>
            <a:ext cx="1569720" cy="345393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98213" rIns="0" bIns="0" rtlCol="0">
            <a:spAutoFit/>
          </a:bodyPr>
          <a:lstStyle/>
          <a:p>
            <a:pPr algn="ctr" defTabSz="1219170">
              <a:spcBef>
                <a:spcPts val="77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19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21964" y="5602731"/>
            <a:ext cx="2136987" cy="345393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98213" rIns="0" bIns="0" rtlCol="0">
            <a:spAutoFit/>
          </a:bodyPr>
          <a:lstStyle/>
          <a:p>
            <a:pPr algn="ctr" defTabSz="1219170">
              <a:spcBef>
                <a:spcPts val="77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26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68852" y="2784347"/>
            <a:ext cx="298027" cy="345393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/>
          <a:p>
            <a:pPr marL="15240" defTabSz="1219170">
              <a:spcBef>
                <a:spcPts val="773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600" b="1" spc="-19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017773" y="3348228"/>
            <a:ext cx="735753" cy="345393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/>
          <a:p>
            <a:pPr marL="237907" defTabSz="1219170">
              <a:spcBef>
                <a:spcPts val="773"/>
              </a:spcBef>
              <a:tabLst>
                <a:tab pos="606197" algn="l"/>
              </a:tabLst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7	2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133596" y="3993557"/>
            <a:ext cx="231648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03946" defTabSz="1219170">
              <a:spcBef>
                <a:spcPts val="133"/>
              </a:spcBef>
              <a:tabLst>
                <a:tab pos="705256" algn="l"/>
                <a:tab pos="2064968" algn="l"/>
              </a:tabLst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9	1	</a:t>
            </a: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33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199635" y="4474971"/>
            <a:ext cx="794173" cy="34624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59074" defTabSz="1219170">
              <a:spcBef>
                <a:spcPts val="780"/>
              </a:spcBef>
              <a:tabLst>
                <a:tab pos="655304" algn="l"/>
              </a:tabLst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8	2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616110" y="5120640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16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399446" y="5684181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21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686635" y="5120640"/>
            <a:ext cx="134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9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559039" y="5684181"/>
            <a:ext cx="134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6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918203" y="2784347"/>
            <a:ext cx="1725507" cy="345393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/>
          <a:p>
            <a:pPr marL="149010" algn="ctr" defTabSz="1219170">
              <a:spcBef>
                <a:spcPts val="77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19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612131" y="3348227"/>
            <a:ext cx="3117427" cy="345393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/>
          <a:p>
            <a:pPr marL="140543" algn="ctr" defTabSz="1219170">
              <a:spcBef>
                <a:spcPts val="77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36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35652" y="4474971"/>
            <a:ext cx="3637280" cy="34624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56629" algn="ctr" defTabSz="1219170">
              <a:spcBef>
                <a:spcPts val="78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42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72860" y="5038853"/>
            <a:ext cx="3522133" cy="345393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/>
          <a:p>
            <a:pPr marL="745048" algn="ctr" defTabSz="1219170">
              <a:spcBef>
                <a:spcPts val="77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34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73620" y="5602731"/>
            <a:ext cx="2368973" cy="345393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/>
          <a:p>
            <a:pPr marL="486821" algn="ctr" defTabSz="1219170">
              <a:spcBef>
                <a:spcPts val="77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23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599423" y="2866136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74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641840" y="3429677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49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625244" y="3993557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50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014035" y="4557098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40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117587" y="5038853"/>
            <a:ext cx="4670213" cy="345393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/>
          <a:p>
            <a:pPr marR="817860" algn="r" defTabSz="1219170">
              <a:spcBef>
                <a:spcPts val="77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23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861301" y="5602731"/>
            <a:ext cx="3925993" cy="345393"/>
          </a:xfrm>
          <a:prstGeom prst="rect">
            <a:avLst/>
          </a:prstGeom>
        </p:spPr>
        <p:txBody>
          <a:bodyPr vert="horz" wrap="square" lIns="0" tIns="98213" rIns="0" bIns="0" rtlCol="0">
            <a:spAutoFit/>
          </a:bodyPr>
          <a:lstStyle/>
          <a:p>
            <a:pPr marR="894904" algn="r" defTabSz="1219170">
              <a:spcBef>
                <a:spcPts val="77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25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778000" y="2861057"/>
            <a:ext cx="1569720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Kriterijum</a:t>
            </a:r>
            <a:r>
              <a:rPr sz="1467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13" dirty="0">
                <a:solidFill>
                  <a:srgbClr val="212122"/>
                </a:solidFill>
                <a:latin typeface="Segoe UI"/>
                <a:cs typeface="Segoe UI"/>
              </a:rPr>
              <a:t>kvaliteta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39064" y="3424598"/>
            <a:ext cx="2707640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Kriterijum energetske</a:t>
            </a:r>
            <a:r>
              <a:rPr sz="146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efikasnosti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766823" y="3988478"/>
            <a:ext cx="1579880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Ekološki</a:t>
            </a:r>
            <a:r>
              <a:rPr sz="1467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13" dirty="0">
                <a:solidFill>
                  <a:srgbClr val="212122"/>
                </a:solidFill>
                <a:latin typeface="Segoe UI"/>
                <a:cs typeface="Segoe UI"/>
              </a:rPr>
              <a:t>kriterijumi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45684" y="4552020"/>
            <a:ext cx="2900680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Kriterijum troškovi životnog ciklusa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39707" y="5115561"/>
            <a:ext cx="2307167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Kriterijum</a:t>
            </a:r>
            <a:r>
              <a:rPr sz="1467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socijalne</a:t>
            </a:r>
            <a:r>
              <a:rPr sz="1467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inkluzije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02394" y="5679102"/>
            <a:ext cx="2644985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Kriterijum</a:t>
            </a:r>
            <a:r>
              <a:rPr sz="146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rodne</a:t>
            </a:r>
            <a:r>
              <a:rPr sz="1467" spc="-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ravnopravnosti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898396" y="2263139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83819" h="83819">
                <a:moveTo>
                  <a:pt x="83819" y="0"/>
                </a:moveTo>
                <a:lnTo>
                  <a:pt x="0" y="0"/>
                </a:lnTo>
                <a:lnTo>
                  <a:pt x="0" y="83820"/>
                </a:lnTo>
                <a:lnTo>
                  <a:pt x="83819" y="83820"/>
                </a:lnTo>
                <a:lnTo>
                  <a:pt x="83819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042837" y="2178644"/>
            <a:ext cx="1497753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Uopšte</a:t>
            </a:r>
            <a:r>
              <a:rPr sz="1467" spc="-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nije</a:t>
            </a:r>
            <a:r>
              <a:rPr sz="1467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važno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694685" y="2263139"/>
            <a:ext cx="110913" cy="111760"/>
          </a:xfrm>
          <a:custGeom>
            <a:avLst/>
            <a:gdLst/>
            <a:ahLst/>
            <a:cxnLst/>
            <a:rect l="l" t="t" r="r" b="b"/>
            <a:pathLst>
              <a:path w="83185" h="83819">
                <a:moveTo>
                  <a:pt x="83057" y="0"/>
                </a:moveTo>
                <a:lnTo>
                  <a:pt x="0" y="0"/>
                </a:lnTo>
                <a:lnTo>
                  <a:pt x="0" y="83820"/>
                </a:lnTo>
                <a:lnTo>
                  <a:pt x="83057" y="83820"/>
                </a:lnTo>
                <a:lnTo>
                  <a:pt x="83057" y="0"/>
                </a:lnTo>
                <a:close/>
              </a:path>
            </a:pathLst>
          </a:custGeom>
          <a:solidFill>
            <a:srgbClr val="EB5A3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838448" y="2178644"/>
            <a:ext cx="1751753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Uglavnom</a:t>
            </a:r>
            <a:r>
              <a:rPr sz="1467" spc="-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nije</a:t>
            </a:r>
            <a:r>
              <a:rPr sz="1467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važno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745988" y="2263139"/>
            <a:ext cx="110913" cy="111760"/>
          </a:xfrm>
          <a:custGeom>
            <a:avLst/>
            <a:gdLst/>
            <a:ahLst/>
            <a:cxnLst/>
            <a:rect l="l" t="t" r="r" b="b"/>
            <a:pathLst>
              <a:path w="83185" h="83819">
                <a:moveTo>
                  <a:pt x="83058" y="0"/>
                </a:moveTo>
                <a:lnTo>
                  <a:pt x="0" y="0"/>
                </a:lnTo>
                <a:lnTo>
                  <a:pt x="0" y="83820"/>
                </a:lnTo>
                <a:lnTo>
                  <a:pt x="83058" y="83820"/>
                </a:lnTo>
                <a:lnTo>
                  <a:pt x="8305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889753" y="2178644"/>
            <a:ext cx="2274993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Ne</a:t>
            </a:r>
            <a:r>
              <a:rPr sz="1467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zna/Odbija da</a:t>
            </a:r>
            <a:r>
              <a:rPr sz="1467" spc="-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odgovori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319516" y="2263139"/>
            <a:ext cx="110913" cy="111760"/>
          </a:xfrm>
          <a:custGeom>
            <a:avLst/>
            <a:gdLst/>
            <a:ahLst/>
            <a:cxnLst/>
            <a:rect l="l" t="t" r="r" b="b"/>
            <a:pathLst>
              <a:path w="83185" h="83819">
                <a:moveTo>
                  <a:pt x="83058" y="0"/>
                </a:moveTo>
                <a:lnTo>
                  <a:pt x="0" y="0"/>
                </a:lnTo>
                <a:lnTo>
                  <a:pt x="0" y="83820"/>
                </a:lnTo>
                <a:lnTo>
                  <a:pt x="83058" y="83820"/>
                </a:lnTo>
                <a:lnTo>
                  <a:pt x="83058" y="0"/>
                </a:lnTo>
                <a:close/>
              </a:path>
            </a:pathLst>
          </a:custGeom>
          <a:solidFill>
            <a:srgbClr val="00768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463619" y="2178644"/>
            <a:ext cx="1601893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Uglavnom</a:t>
            </a:r>
            <a:r>
              <a:rPr sz="1467" spc="-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je</a:t>
            </a:r>
            <a:r>
              <a:rPr sz="1467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važno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0219436" y="2263139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364555" y="2178644"/>
            <a:ext cx="1338580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Veoma</a:t>
            </a:r>
            <a:r>
              <a:rPr sz="1467" spc="-4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je</a:t>
            </a:r>
            <a:r>
              <a:rPr sz="1467" spc="-4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važno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04800" y="937769"/>
            <a:ext cx="11582400" cy="626668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32927" rIns="0" bIns="0" rtlCol="0">
            <a:spAutoFit/>
          </a:bodyPr>
          <a:lstStyle/>
          <a:p>
            <a:pPr marL="119377" marR="110064" defTabSz="1219170">
              <a:spcBef>
                <a:spcPts val="1047"/>
              </a:spcBef>
            </a:pP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83%</a:t>
            </a:r>
            <a:r>
              <a:rPr sz="1600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ispitanih</a:t>
            </a:r>
            <a:r>
              <a:rPr sz="1600" spc="9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ponuđača</a:t>
            </a:r>
            <a:r>
              <a:rPr sz="1600" spc="10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smatra</a:t>
            </a:r>
            <a:r>
              <a:rPr sz="1600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da</a:t>
            </a:r>
            <a:r>
              <a:rPr sz="1600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su</a:t>
            </a:r>
            <a:r>
              <a:rPr sz="1600" spc="10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ekološki</a:t>
            </a:r>
            <a:r>
              <a:rPr sz="1600" spc="10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kriterijumi</a:t>
            </a:r>
            <a:r>
              <a:rPr sz="1600" spc="10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važni</a:t>
            </a:r>
            <a:r>
              <a:rPr sz="1600" spc="9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za</a:t>
            </a:r>
            <a:r>
              <a:rPr sz="1600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nabavku</a:t>
            </a:r>
            <a:r>
              <a:rPr sz="1600" spc="10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dobara</a:t>
            </a:r>
            <a:r>
              <a:rPr sz="1600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ili</a:t>
            </a:r>
            <a:r>
              <a:rPr sz="1600" spc="9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usluga,</a:t>
            </a:r>
            <a:r>
              <a:rPr sz="1600" spc="1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dok</a:t>
            </a:r>
            <a:r>
              <a:rPr sz="1600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85%</a:t>
            </a:r>
            <a:r>
              <a:rPr sz="1600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istiše</a:t>
            </a:r>
            <a:r>
              <a:rPr sz="1600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i</a:t>
            </a:r>
            <a:r>
              <a:rPr sz="1600" spc="10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da</a:t>
            </a:r>
            <a:r>
              <a:rPr sz="1600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je</a:t>
            </a:r>
            <a:r>
              <a:rPr sz="1600" spc="10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kriterijum </a:t>
            </a:r>
            <a:r>
              <a:rPr sz="1600" spc="-4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energetske</a:t>
            </a:r>
            <a:r>
              <a:rPr sz="1600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efikasnosti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13" dirty="0">
                <a:solidFill>
                  <a:srgbClr val="212122"/>
                </a:solidFill>
                <a:latin typeface="Segoe UI"/>
                <a:cs typeface="Segoe UI"/>
              </a:rPr>
              <a:t>jako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 bitan!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1124828" y="177258"/>
            <a:ext cx="613833" cy="535093"/>
          </a:xfrm>
          <a:custGeom>
            <a:avLst/>
            <a:gdLst/>
            <a:ahLst/>
            <a:cxnLst/>
            <a:rect l="l" t="t" r="r" b="b"/>
            <a:pathLst>
              <a:path w="460375" h="401320">
                <a:moveTo>
                  <a:pt x="460349" y="216433"/>
                </a:moveTo>
                <a:lnTo>
                  <a:pt x="264706" y="216433"/>
                </a:lnTo>
                <a:lnTo>
                  <a:pt x="264706" y="227977"/>
                </a:lnTo>
                <a:lnTo>
                  <a:pt x="262890" y="236943"/>
                </a:lnTo>
                <a:lnTo>
                  <a:pt x="257937" y="244284"/>
                </a:lnTo>
                <a:lnTo>
                  <a:pt x="250621" y="249237"/>
                </a:lnTo>
                <a:lnTo>
                  <a:pt x="241681" y="251066"/>
                </a:lnTo>
                <a:lnTo>
                  <a:pt x="218668" y="251066"/>
                </a:lnTo>
                <a:lnTo>
                  <a:pt x="209727" y="249237"/>
                </a:lnTo>
                <a:lnTo>
                  <a:pt x="202412" y="244284"/>
                </a:lnTo>
                <a:lnTo>
                  <a:pt x="197472" y="236943"/>
                </a:lnTo>
                <a:lnTo>
                  <a:pt x="195656" y="227977"/>
                </a:lnTo>
                <a:lnTo>
                  <a:pt x="195656" y="216433"/>
                </a:lnTo>
                <a:lnTo>
                  <a:pt x="0" y="216433"/>
                </a:lnTo>
                <a:lnTo>
                  <a:pt x="0" y="378040"/>
                </a:lnTo>
                <a:lnTo>
                  <a:pt x="1816" y="387007"/>
                </a:lnTo>
                <a:lnTo>
                  <a:pt x="6769" y="394347"/>
                </a:lnTo>
                <a:lnTo>
                  <a:pt x="14084" y="399300"/>
                </a:lnTo>
                <a:lnTo>
                  <a:pt x="23025" y="401129"/>
                </a:lnTo>
                <a:lnTo>
                  <a:pt x="437324" y="401129"/>
                </a:lnTo>
                <a:lnTo>
                  <a:pt x="446265" y="399300"/>
                </a:lnTo>
                <a:lnTo>
                  <a:pt x="453580" y="394347"/>
                </a:lnTo>
                <a:lnTo>
                  <a:pt x="458533" y="387007"/>
                </a:lnTo>
                <a:lnTo>
                  <a:pt x="460349" y="378040"/>
                </a:lnTo>
                <a:lnTo>
                  <a:pt x="460349" y="216433"/>
                </a:lnTo>
                <a:close/>
              </a:path>
              <a:path w="460375" h="401320">
                <a:moveTo>
                  <a:pt x="460349" y="101003"/>
                </a:moveTo>
                <a:lnTo>
                  <a:pt x="458533" y="92036"/>
                </a:lnTo>
                <a:lnTo>
                  <a:pt x="453580" y="84696"/>
                </a:lnTo>
                <a:lnTo>
                  <a:pt x="446265" y="79743"/>
                </a:lnTo>
                <a:lnTo>
                  <a:pt x="437324" y="77914"/>
                </a:lnTo>
                <a:lnTo>
                  <a:pt x="322249" y="77914"/>
                </a:lnTo>
                <a:lnTo>
                  <a:pt x="322249" y="40398"/>
                </a:lnTo>
                <a:lnTo>
                  <a:pt x="321094" y="34632"/>
                </a:lnTo>
                <a:lnTo>
                  <a:pt x="319112" y="24599"/>
                </a:lnTo>
                <a:lnTo>
                  <a:pt x="310515" y="11760"/>
                </a:lnTo>
                <a:lnTo>
                  <a:pt x="297726" y="3149"/>
                </a:lnTo>
                <a:lnTo>
                  <a:pt x="287718" y="1155"/>
                </a:lnTo>
                <a:lnTo>
                  <a:pt x="287718" y="36944"/>
                </a:lnTo>
                <a:lnTo>
                  <a:pt x="287718" y="77914"/>
                </a:lnTo>
                <a:lnTo>
                  <a:pt x="172631" y="77914"/>
                </a:lnTo>
                <a:lnTo>
                  <a:pt x="172631" y="36944"/>
                </a:lnTo>
                <a:lnTo>
                  <a:pt x="174929" y="34632"/>
                </a:lnTo>
                <a:lnTo>
                  <a:pt x="285419" y="34632"/>
                </a:lnTo>
                <a:lnTo>
                  <a:pt x="287718" y="36944"/>
                </a:lnTo>
                <a:lnTo>
                  <a:pt x="287718" y="1155"/>
                </a:lnTo>
                <a:lnTo>
                  <a:pt x="281965" y="0"/>
                </a:lnTo>
                <a:lnTo>
                  <a:pt x="178384" y="0"/>
                </a:lnTo>
                <a:lnTo>
                  <a:pt x="162623" y="3149"/>
                </a:lnTo>
                <a:lnTo>
                  <a:pt x="149834" y="11760"/>
                </a:lnTo>
                <a:lnTo>
                  <a:pt x="141249" y="24599"/>
                </a:lnTo>
                <a:lnTo>
                  <a:pt x="138112" y="40398"/>
                </a:lnTo>
                <a:lnTo>
                  <a:pt x="138112" y="77914"/>
                </a:lnTo>
                <a:lnTo>
                  <a:pt x="23025" y="77914"/>
                </a:lnTo>
                <a:lnTo>
                  <a:pt x="14084" y="79743"/>
                </a:lnTo>
                <a:lnTo>
                  <a:pt x="6769" y="84696"/>
                </a:lnTo>
                <a:lnTo>
                  <a:pt x="1816" y="92036"/>
                </a:lnTo>
                <a:lnTo>
                  <a:pt x="0" y="101003"/>
                </a:lnTo>
                <a:lnTo>
                  <a:pt x="0" y="193344"/>
                </a:lnTo>
                <a:lnTo>
                  <a:pt x="195656" y="193344"/>
                </a:lnTo>
                <a:lnTo>
                  <a:pt x="195656" y="181800"/>
                </a:lnTo>
                <a:lnTo>
                  <a:pt x="264706" y="181800"/>
                </a:lnTo>
                <a:lnTo>
                  <a:pt x="264706" y="193344"/>
                </a:lnTo>
                <a:lnTo>
                  <a:pt x="460349" y="193344"/>
                </a:lnTo>
                <a:lnTo>
                  <a:pt x="460349" y="181800"/>
                </a:lnTo>
                <a:lnTo>
                  <a:pt x="460349" y="101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16561" y="3835400"/>
            <a:ext cx="1304713" cy="646853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2" y="0"/>
                </a:moveTo>
                <a:lnTo>
                  <a:pt x="736092" y="121157"/>
                </a:lnTo>
                <a:lnTo>
                  <a:pt x="0" y="121157"/>
                </a:lnTo>
                <a:lnTo>
                  <a:pt x="0" y="363474"/>
                </a:lnTo>
                <a:lnTo>
                  <a:pt x="736092" y="363474"/>
                </a:lnTo>
                <a:lnTo>
                  <a:pt x="736092" y="484631"/>
                </a:lnTo>
                <a:lnTo>
                  <a:pt x="978407" y="242316"/>
                </a:lnTo>
                <a:lnTo>
                  <a:pt x="736092" y="0"/>
                </a:lnTo>
                <a:close/>
              </a:path>
            </a:pathLst>
          </a:custGeom>
          <a:solidFill>
            <a:srgbClr val="F0BD47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295655"/>
            <a:ext cx="9791700" cy="487313"/>
          </a:xfrm>
          <a:prstGeom prst="rect">
            <a:avLst/>
          </a:prstGeom>
          <a:solidFill>
            <a:srgbClr val="007681"/>
          </a:solidFill>
        </p:spPr>
        <p:txBody>
          <a:bodyPr vert="horz" wrap="square" lIns="0" tIns="0" rIns="0" bIns="0" rtlCol="0">
            <a:spAutoFit/>
          </a:bodyPr>
          <a:lstStyle/>
          <a:p>
            <a:pPr marL="74505">
              <a:lnSpc>
                <a:spcPts val="3800"/>
              </a:lnSpc>
            </a:pPr>
            <a:r>
              <a:rPr sz="3200" spc="-13" dirty="0">
                <a:solidFill>
                  <a:srgbClr val="FFFFFF"/>
                </a:solidFill>
                <a:latin typeface="Segoe UI"/>
                <a:cs typeface="Segoe UI"/>
              </a:rPr>
              <a:t>Najvažniji</a:t>
            </a:r>
            <a:r>
              <a:rPr sz="3200" spc="1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Segoe UI"/>
                <a:cs typeface="Segoe UI"/>
              </a:rPr>
              <a:t>kriterijumi</a:t>
            </a:r>
            <a:r>
              <a:rPr sz="3200" spc="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za</a:t>
            </a:r>
            <a:r>
              <a:rPr sz="3200" spc="-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3" dirty="0">
                <a:solidFill>
                  <a:srgbClr val="FFFFFF"/>
                </a:solidFill>
                <a:latin typeface="Segoe UI"/>
                <a:cs typeface="Segoe UI"/>
              </a:rPr>
              <a:t>nabavku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3" dirty="0">
                <a:solidFill>
                  <a:srgbClr val="FFFFFF"/>
                </a:solidFill>
                <a:latin typeface="Segoe UI"/>
                <a:cs typeface="Segoe UI"/>
              </a:rPr>
              <a:t>dobara</a:t>
            </a:r>
            <a:r>
              <a:rPr sz="3200" spc="-3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Segoe UI"/>
                <a:cs typeface="Segoe UI"/>
              </a:rPr>
              <a:t>ili</a:t>
            </a:r>
            <a:r>
              <a:rPr sz="3200" spc="2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usluga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937768"/>
            <a:ext cx="11582400" cy="646203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11760" rIns="0" bIns="0" rtlCol="0">
            <a:spAutoFit/>
          </a:bodyPr>
          <a:lstStyle/>
          <a:p>
            <a:pPr marL="119377" defTabSz="1219170">
              <a:spcBef>
                <a:spcPts val="880"/>
              </a:spcBef>
            </a:pP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Građani</a:t>
            </a:r>
            <a:r>
              <a:rPr sz="1733" spc="17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smatraju</a:t>
            </a:r>
            <a:r>
              <a:rPr sz="1733" spc="18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da</a:t>
            </a:r>
            <a:r>
              <a:rPr sz="1733" spc="17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je</a:t>
            </a:r>
            <a:r>
              <a:rPr sz="1733" spc="16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kriterijum</a:t>
            </a:r>
            <a:r>
              <a:rPr sz="1733" spc="18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kvaliteta</a:t>
            </a:r>
            <a:r>
              <a:rPr sz="1733" spc="17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najvažniji</a:t>
            </a:r>
            <a:r>
              <a:rPr sz="1733" spc="18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za</a:t>
            </a:r>
            <a:r>
              <a:rPr sz="1733" spc="17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nabavku</a:t>
            </a:r>
            <a:r>
              <a:rPr sz="1733" spc="17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dobara</a:t>
            </a:r>
            <a:r>
              <a:rPr sz="1733" spc="16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i</a:t>
            </a:r>
            <a:r>
              <a:rPr sz="1733" spc="17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usluga</a:t>
            </a:r>
            <a:r>
              <a:rPr sz="1733" spc="17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u</a:t>
            </a:r>
            <a:r>
              <a:rPr sz="1733" spc="18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Srbiji,</a:t>
            </a:r>
            <a:r>
              <a:rPr sz="1733" spc="17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dok</a:t>
            </a:r>
            <a:r>
              <a:rPr sz="1733" spc="18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svaki</a:t>
            </a:r>
            <a:r>
              <a:rPr sz="1733" spc="16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deseti</a:t>
            </a:r>
            <a:r>
              <a:rPr sz="1733" spc="16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građanin</a:t>
            </a:r>
            <a:endParaRPr sz="1733">
              <a:solidFill>
                <a:prstClr val="black"/>
              </a:solidFill>
              <a:latin typeface="Segoe UI"/>
              <a:cs typeface="Segoe UI"/>
            </a:endParaRPr>
          </a:p>
          <a:p>
            <a:pPr marL="119377" defTabSz="1219170"/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smatra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da</a:t>
            </a:r>
            <a:r>
              <a:rPr sz="1733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je</a:t>
            </a:r>
            <a:r>
              <a:rPr sz="1733" spc="-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ekološki</a:t>
            </a:r>
            <a:r>
              <a:rPr sz="1733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kriterijum</a:t>
            </a:r>
            <a:r>
              <a:rPr sz="1733" spc="-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najvažniji.</a:t>
            </a:r>
            <a:endParaRPr sz="1733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79" y="6154928"/>
            <a:ext cx="4336627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459729" defTabSz="1219170">
              <a:spcBef>
                <a:spcPts val="133"/>
              </a:spcBef>
            </a:pP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Kada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su</a:t>
            </a:r>
            <a:r>
              <a:rPr sz="1200" i="1" spc="-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u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pitanju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javne nabavke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u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Srbiji,</a:t>
            </a:r>
            <a:r>
              <a:rPr sz="1200" i="1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koji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od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sledećih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kriterijuma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smatrate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da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je najvažniji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za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nabavku dobara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ili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  <a:p>
            <a:pPr marL="16933" defTabSz="1219170"/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usluga?</a:t>
            </a:r>
            <a:r>
              <a:rPr sz="1200" i="1" spc="-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A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koji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bi bio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drugi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najvažniji?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A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 treći?;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Višestruki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odgovori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51793" y="1922105"/>
            <a:ext cx="6052820" cy="571500"/>
            <a:chOff x="3188844" y="1441578"/>
            <a:chExt cx="4539615" cy="428625"/>
          </a:xfrm>
        </p:grpSpPr>
        <p:sp>
          <p:nvSpPr>
            <p:cNvPr id="6" name="object 6"/>
            <p:cNvSpPr/>
            <p:nvPr/>
          </p:nvSpPr>
          <p:spPr>
            <a:xfrm>
              <a:off x="5645658" y="1450848"/>
              <a:ext cx="2082800" cy="410209"/>
            </a:xfrm>
            <a:custGeom>
              <a:avLst/>
              <a:gdLst/>
              <a:ahLst/>
              <a:cxnLst/>
              <a:rect l="l" t="t" r="r" b="b"/>
              <a:pathLst>
                <a:path w="2082800" h="410210">
                  <a:moveTo>
                    <a:pt x="0" y="409955"/>
                  </a:moveTo>
                  <a:lnTo>
                    <a:pt x="2082545" y="409955"/>
                  </a:lnTo>
                  <a:lnTo>
                    <a:pt x="2082545" y="0"/>
                  </a:lnTo>
                  <a:lnTo>
                    <a:pt x="0" y="0"/>
                  </a:lnTo>
                  <a:lnTo>
                    <a:pt x="0" y="409955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198114" y="1450848"/>
              <a:ext cx="2447925" cy="410209"/>
            </a:xfrm>
            <a:custGeom>
              <a:avLst/>
              <a:gdLst/>
              <a:ahLst/>
              <a:cxnLst/>
              <a:rect l="l" t="t" r="r" b="b"/>
              <a:pathLst>
                <a:path w="2447925" h="410210">
                  <a:moveTo>
                    <a:pt x="2447544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2447544" y="409955"/>
                  </a:lnTo>
                  <a:lnTo>
                    <a:pt x="244754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198114" y="1450848"/>
              <a:ext cx="2447925" cy="410209"/>
            </a:xfrm>
            <a:custGeom>
              <a:avLst/>
              <a:gdLst/>
              <a:ahLst/>
              <a:cxnLst/>
              <a:rect l="l" t="t" r="r" b="b"/>
              <a:pathLst>
                <a:path w="2447925" h="410210">
                  <a:moveTo>
                    <a:pt x="2447544" y="0"/>
                  </a:moveTo>
                  <a:lnTo>
                    <a:pt x="0" y="0"/>
                  </a:lnTo>
                  <a:lnTo>
                    <a:pt x="0" y="409955"/>
                  </a:lnTo>
                  <a:lnTo>
                    <a:pt x="2447544" y="409955"/>
                  </a:lnTo>
                  <a:lnTo>
                    <a:pt x="2447544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251793" y="2632289"/>
            <a:ext cx="5096087" cy="571500"/>
            <a:chOff x="3188844" y="1974216"/>
            <a:chExt cx="3822065" cy="428625"/>
          </a:xfrm>
        </p:grpSpPr>
        <p:sp>
          <p:nvSpPr>
            <p:cNvPr id="10" name="object 10"/>
            <p:cNvSpPr/>
            <p:nvPr/>
          </p:nvSpPr>
          <p:spPr>
            <a:xfrm>
              <a:off x="4742688" y="1983486"/>
              <a:ext cx="2268220" cy="410209"/>
            </a:xfrm>
            <a:custGeom>
              <a:avLst/>
              <a:gdLst/>
              <a:ahLst/>
              <a:cxnLst/>
              <a:rect l="l" t="t" r="r" b="b"/>
              <a:pathLst>
                <a:path w="2268220" h="410210">
                  <a:moveTo>
                    <a:pt x="0" y="409956"/>
                  </a:moveTo>
                  <a:lnTo>
                    <a:pt x="2267712" y="409956"/>
                  </a:lnTo>
                  <a:lnTo>
                    <a:pt x="2267712" y="0"/>
                  </a:lnTo>
                  <a:lnTo>
                    <a:pt x="0" y="0"/>
                  </a:lnTo>
                  <a:lnTo>
                    <a:pt x="0" y="409956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198114" y="1983486"/>
              <a:ext cx="1544955" cy="410209"/>
            </a:xfrm>
            <a:custGeom>
              <a:avLst/>
              <a:gdLst/>
              <a:ahLst/>
              <a:cxnLst/>
              <a:rect l="l" t="t" r="r" b="b"/>
              <a:pathLst>
                <a:path w="1544954" h="410210">
                  <a:moveTo>
                    <a:pt x="1544574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1544574" y="409956"/>
                  </a:lnTo>
                  <a:lnTo>
                    <a:pt x="154457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198114" y="1983486"/>
              <a:ext cx="1544955" cy="410209"/>
            </a:xfrm>
            <a:custGeom>
              <a:avLst/>
              <a:gdLst/>
              <a:ahLst/>
              <a:cxnLst/>
              <a:rect l="l" t="t" r="r" b="b"/>
              <a:pathLst>
                <a:path w="1544954" h="410210">
                  <a:moveTo>
                    <a:pt x="1544574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1544574" y="409956"/>
                  </a:lnTo>
                  <a:lnTo>
                    <a:pt x="1544574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251793" y="3342473"/>
            <a:ext cx="3898900" cy="571500"/>
            <a:chOff x="3188844" y="2506854"/>
            <a:chExt cx="2924175" cy="428625"/>
          </a:xfrm>
        </p:grpSpPr>
        <p:sp>
          <p:nvSpPr>
            <p:cNvPr id="14" name="object 14"/>
            <p:cNvSpPr/>
            <p:nvPr/>
          </p:nvSpPr>
          <p:spPr>
            <a:xfrm>
              <a:off x="3813048" y="2516124"/>
              <a:ext cx="2299970" cy="410209"/>
            </a:xfrm>
            <a:custGeom>
              <a:avLst/>
              <a:gdLst/>
              <a:ahLst/>
              <a:cxnLst/>
              <a:rect l="l" t="t" r="r" b="b"/>
              <a:pathLst>
                <a:path w="2299970" h="410210">
                  <a:moveTo>
                    <a:pt x="0" y="409956"/>
                  </a:moveTo>
                  <a:lnTo>
                    <a:pt x="2299716" y="409956"/>
                  </a:lnTo>
                  <a:lnTo>
                    <a:pt x="2299716" y="0"/>
                  </a:lnTo>
                  <a:lnTo>
                    <a:pt x="0" y="0"/>
                  </a:lnTo>
                  <a:lnTo>
                    <a:pt x="0" y="409956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198114" y="2516124"/>
              <a:ext cx="615315" cy="410209"/>
            </a:xfrm>
            <a:custGeom>
              <a:avLst/>
              <a:gdLst/>
              <a:ahLst/>
              <a:cxnLst/>
              <a:rect l="l" t="t" r="r" b="b"/>
              <a:pathLst>
                <a:path w="615314" h="410210">
                  <a:moveTo>
                    <a:pt x="614934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614934" y="409956"/>
                  </a:lnTo>
                  <a:lnTo>
                    <a:pt x="61493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198114" y="2516124"/>
              <a:ext cx="615315" cy="410209"/>
            </a:xfrm>
            <a:custGeom>
              <a:avLst/>
              <a:gdLst/>
              <a:ahLst/>
              <a:cxnLst/>
              <a:rect l="l" t="t" r="r" b="b"/>
              <a:pathLst>
                <a:path w="615314" h="410210">
                  <a:moveTo>
                    <a:pt x="614934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614934" y="409956"/>
                  </a:lnTo>
                  <a:lnTo>
                    <a:pt x="614934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251793" y="4052657"/>
            <a:ext cx="2703407" cy="571500"/>
            <a:chOff x="3188844" y="3039492"/>
            <a:chExt cx="2027555" cy="428625"/>
          </a:xfrm>
        </p:grpSpPr>
        <p:sp>
          <p:nvSpPr>
            <p:cNvPr id="18" name="object 18"/>
            <p:cNvSpPr/>
            <p:nvPr/>
          </p:nvSpPr>
          <p:spPr>
            <a:xfrm>
              <a:off x="3508248" y="3048761"/>
              <a:ext cx="1708150" cy="410209"/>
            </a:xfrm>
            <a:custGeom>
              <a:avLst/>
              <a:gdLst/>
              <a:ahLst/>
              <a:cxnLst/>
              <a:rect l="l" t="t" r="r" b="b"/>
              <a:pathLst>
                <a:path w="1708150" h="410210">
                  <a:moveTo>
                    <a:pt x="0" y="409956"/>
                  </a:moveTo>
                  <a:lnTo>
                    <a:pt x="1707641" y="409956"/>
                  </a:lnTo>
                  <a:lnTo>
                    <a:pt x="1707641" y="0"/>
                  </a:lnTo>
                  <a:lnTo>
                    <a:pt x="0" y="0"/>
                  </a:lnTo>
                  <a:lnTo>
                    <a:pt x="0" y="409956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198114" y="3048761"/>
              <a:ext cx="310515" cy="410209"/>
            </a:xfrm>
            <a:custGeom>
              <a:avLst/>
              <a:gdLst/>
              <a:ahLst/>
              <a:cxnLst/>
              <a:rect l="l" t="t" r="r" b="b"/>
              <a:pathLst>
                <a:path w="310514" h="410210">
                  <a:moveTo>
                    <a:pt x="310134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310134" y="409956"/>
                  </a:lnTo>
                  <a:lnTo>
                    <a:pt x="31013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198114" y="3048761"/>
              <a:ext cx="310515" cy="410209"/>
            </a:xfrm>
            <a:custGeom>
              <a:avLst/>
              <a:gdLst/>
              <a:ahLst/>
              <a:cxnLst/>
              <a:rect l="l" t="t" r="r" b="b"/>
              <a:pathLst>
                <a:path w="310514" h="410210">
                  <a:moveTo>
                    <a:pt x="310134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310134" y="409956"/>
                  </a:lnTo>
                  <a:lnTo>
                    <a:pt x="310134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251793" y="4762841"/>
            <a:ext cx="1550247" cy="571500"/>
            <a:chOff x="3188844" y="3572130"/>
            <a:chExt cx="1162685" cy="428625"/>
          </a:xfrm>
        </p:grpSpPr>
        <p:sp>
          <p:nvSpPr>
            <p:cNvPr id="22" name="object 22"/>
            <p:cNvSpPr/>
            <p:nvPr/>
          </p:nvSpPr>
          <p:spPr>
            <a:xfrm>
              <a:off x="3497580" y="3581400"/>
              <a:ext cx="853440" cy="410209"/>
            </a:xfrm>
            <a:custGeom>
              <a:avLst/>
              <a:gdLst/>
              <a:ahLst/>
              <a:cxnLst/>
              <a:rect l="l" t="t" r="r" b="b"/>
              <a:pathLst>
                <a:path w="853439" h="410210">
                  <a:moveTo>
                    <a:pt x="0" y="409956"/>
                  </a:moveTo>
                  <a:lnTo>
                    <a:pt x="853440" y="409956"/>
                  </a:lnTo>
                  <a:lnTo>
                    <a:pt x="853440" y="0"/>
                  </a:lnTo>
                  <a:lnTo>
                    <a:pt x="0" y="0"/>
                  </a:lnTo>
                  <a:lnTo>
                    <a:pt x="0" y="409956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198114" y="3581400"/>
              <a:ext cx="299720" cy="410209"/>
            </a:xfrm>
            <a:custGeom>
              <a:avLst/>
              <a:gdLst/>
              <a:ahLst/>
              <a:cxnLst/>
              <a:rect l="l" t="t" r="r" b="b"/>
              <a:pathLst>
                <a:path w="299720" h="410210">
                  <a:moveTo>
                    <a:pt x="299465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299465" y="409956"/>
                  </a:lnTo>
                  <a:lnTo>
                    <a:pt x="299465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198114" y="3581400"/>
              <a:ext cx="299720" cy="410209"/>
            </a:xfrm>
            <a:custGeom>
              <a:avLst/>
              <a:gdLst/>
              <a:ahLst/>
              <a:cxnLst/>
              <a:rect l="l" t="t" r="r" b="b"/>
              <a:pathLst>
                <a:path w="299720" h="410210">
                  <a:moveTo>
                    <a:pt x="299465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299465" y="409956"/>
                  </a:lnTo>
                  <a:lnTo>
                    <a:pt x="299465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251792" y="5473025"/>
            <a:ext cx="1216659" cy="571500"/>
            <a:chOff x="3188844" y="4104768"/>
            <a:chExt cx="912494" cy="428625"/>
          </a:xfrm>
        </p:grpSpPr>
        <p:sp>
          <p:nvSpPr>
            <p:cNvPr id="26" name="object 26"/>
            <p:cNvSpPr/>
            <p:nvPr/>
          </p:nvSpPr>
          <p:spPr>
            <a:xfrm>
              <a:off x="3421380" y="4114038"/>
              <a:ext cx="680085" cy="410209"/>
            </a:xfrm>
            <a:custGeom>
              <a:avLst/>
              <a:gdLst/>
              <a:ahLst/>
              <a:cxnLst/>
              <a:rect l="l" t="t" r="r" b="b"/>
              <a:pathLst>
                <a:path w="680085" h="410210">
                  <a:moveTo>
                    <a:pt x="0" y="409956"/>
                  </a:moveTo>
                  <a:lnTo>
                    <a:pt x="679704" y="409956"/>
                  </a:lnTo>
                  <a:lnTo>
                    <a:pt x="679704" y="0"/>
                  </a:lnTo>
                  <a:lnTo>
                    <a:pt x="0" y="0"/>
                  </a:lnTo>
                  <a:lnTo>
                    <a:pt x="0" y="409956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198114" y="4114038"/>
              <a:ext cx="223520" cy="410209"/>
            </a:xfrm>
            <a:custGeom>
              <a:avLst/>
              <a:gdLst/>
              <a:ahLst/>
              <a:cxnLst/>
              <a:rect l="l" t="t" r="r" b="b"/>
              <a:pathLst>
                <a:path w="223520" h="410210">
                  <a:moveTo>
                    <a:pt x="223265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223265" y="409956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198114" y="4114038"/>
              <a:ext cx="223520" cy="410209"/>
            </a:xfrm>
            <a:custGeom>
              <a:avLst/>
              <a:gdLst/>
              <a:ahLst/>
              <a:cxnLst/>
              <a:rect l="l" t="t" r="r" b="b"/>
              <a:pathLst>
                <a:path w="223520" h="410210">
                  <a:moveTo>
                    <a:pt x="223265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223265" y="409956"/>
                  </a:lnTo>
                  <a:lnTo>
                    <a:pt x="223265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388939" y="2072302"/>
            <a:ext cx="4445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prstClr val="black"/>
                </a:solidFill>
                <a:latin typeface="Segoe UI"/>
                <a:cs typeface="Segoe UI"/>
              </a:rPr>
              <a:t>83%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31867" y="2782824"/>
            <a:ext cx="4445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prstClr val="black"/>
                </a:solidFill>
                <a:latin typeface="Segoe UI"/>
                <a:cs typeface="Segoe UI"/>
              </a:rPr>
              <a:t>70%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35695" y="3493008"/>
            <a:ext cx="4445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prstClr val="black"/>
                </a:solidFill>
                <a:latin typeface="Segoe UI"/>
                <a:cs typeface="Segoe UI"/>
              </a:rPr>
              <a:t>54%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39187" y="4203193"/>
            <a:ext cx="4445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prstClr val="black"/>
                </a:solidFill>
                <a:latin typeface="Segoe UI"/>
                <a:cs typeface="Segoe UI"/>
              </a:rPr>
              <a:t>37%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86365" y="4913714"/>
            <a:ext cx="4445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prstClr val="black"/>
                </a:solidFill>
                <a:latin typeface="Segoe UI"/>
                <a:cs typeface="Segoe UI"/>
              </a:rPr>
              <a:t>21%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52779" y="5623898"/>
            <a:ext cx="4445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prstClr val="black"/>
                </a:solidFill>
                <a:latin typeface="Segoe UI"/>
                <a:cs typeface="Segoe UI"/>
              </a:rPr>
              <a:t>17%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64153" y="1934463"/>
            <a:ext cx="3263900" cy="402674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R="91438" algn="r" defTabSz="1219170">
              <a:spcBef>
                <a:spcPts val="122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45%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64153" y="2644647"/>
            <a:ext cx="2059940" cy="402674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R="90591" algn="r" defTabSz="1219170">
              <a:spcBef>
                <a:spcPts val="122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28%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64153" y="3354831"/>
            <a:ext cx="820420" cy="402674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07331" defTabSz="1219170">
              <a:spcBef>
                <a:spcPts val="122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11%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49835" y="4203193"/>
            <a:ext cx="3276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6%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49835" y="4913714"/>
            <a:ext cx="3276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6%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64152" y="5485384"/>
            <a:ext cx="416560" cy="402674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02444" defTabSz="1219170">
              <a:spcBef>
                <a:spcPts val="122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4%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64570" y="2055706"/>
            <a:ext cx="170857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Kriterijum</a:t>
            </a:r>
            <a:r>
              <a:rPr sz="1600" spc="-80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kvaliteta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46622" y="2765890"/>
            <a:ext cx="172635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Kriterijum</a:t>
            </a:r>
            <a:r>
              <a:rPr sz="1600" spc="-73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troškova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52378" y="3475736"/>
            <a:ext cx="172296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dirty="0">
                <a:solidFill>
                  <a:prstClr val="black"/>
                </a:solidFill>
                <a:latin typeface="Segoe UI"/>
                <a:cs typeface="Segoe UI"/>
              </a:rPr>
              <a:t>Ekološki</a:t>
            </a:r>
            <a:r>
              <a:rPr sz="1600" spc="-47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kriterijumi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22340" y="4186598"/>
            <a:ext cx="295148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Kriterijum</a:t>
            </a:r>
            <a:r>
              <a:rPr sz="1600" spc="-33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energetske</a:t>
            </a:r>
            <a:r>
              <a:rPr sz="1600" spc="-20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efikasnosti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91430" y="4896781"/>
            <a:ext cx="28829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Kriterijum</a:t>
            </a:r>
            <a:r>
              <a:rPr sz="1600" spc="-47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rodne</a:t>
            </a:r>
            <a:r>
              <a:rPr sz="1600" spc="-47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prstClr val="black"/>
                </a:solidFill>
                <a:latin typeface="Segoe UI"/>
                <a:cs typeface="Segoe UI"/>
              </a:rPr>
              <a:t>ravnopravnosti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59221" y="5607305"/>
            <a:ext cx="2513752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Kriterijum</a:t>
            </a:r>
            <a:r>
              <a:rPr sz="1600" spc="-53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socijalne</a:t>
            </a:r>
            <a:r>
              <a:rPr sz="1600" spc="-40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prstClr val="black"/>
                </a:solidFill>
                <a:latin typeface="Segoe UI"/>
                <a:cs typeface="Segoe UI"/>
              </a:rPr>
              <a:t>inkluzije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704831" y="5180584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06679" h="106679">
                <a:moveTo>
                  <a:pt x="106679" y="0"/>
                </a:moveTo>
                <a:lnTo>
                  <a:pt x="0" y="0"/>
                </a:lnTo>
                <a:lnTo>
                  <a:pt x="0" y="106680"/>
                </a:lnTo>
                <a:lnTo>
                  <a:pt x="106679" y="106680"/>
                </a:lnTo>
                <a:lnTo>
                  <a:pt x="106679" y="0"/>
                </a:lnTo>
                <a:close/>
              </a:path>
            </a:pathLst>
          </a:custGeom>
          <a:solidFill>
            <a:srgbClr val="00768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895161" y="4984090"/>
            <a:ext cx="1376680" cy="7400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lnSpc>
                <a:spcPct val="132900"/>
              </a:lnSpc>
              <a:spcBef>
                <a:spcPts val="133"/>
              </a:spcBef>
            </a:pPr>
            <a:r>
              <a:rPr sz="1867" spc="-7" dirty="0">
                <a:solidFill>
                  <a:prstClr val="black"/>
                </a:solidFill>
                <a:latin typeface="Segoe UI"/>
                <a:cs typeface="Segoe UI"/>
              </a:rPr>
              <a:t>Svi odgovori </a:t>
            </a:r>
            <a:r>
              <a:rPr sz="1867" spc="-493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Segoe UI"/>
                <a:cs typeface="Segoe UI"/>
              </a:rPr>
              <a:t>Prvi</a:t>
            </a:r>
            <a:r>
              <a:rPr sz="1867" spc="-93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Segoe UI"/>
                <a:cs typeface="Segoe UI"/>
              </a:rPr>
              <a:t>odgovor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704831" y="5558536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06679" h="106679">
                <a:moveTo>
                  <a:pt x="106679" y="0"/>
                </a:moveTo>
                <a:lnTo>
                  <a:pt x="0" y="0"/>
                </a:lnTo>
                <a:lnTo>
                  <a:pt x="0" y="106680"/>
                </a:lnTo>
                <a:lnTo>
                  <a:pt x="106679" y="106680"/>
                </a:lnTo>
                <a:lnTo>
                  <a:pt x="106679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91168" y="6549136"/>
            <a:ext cx="226737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Baza:</a:t>
            </a:r>
            <a:r>
              <a:rPr sz="1200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12122"/>
                </a:solidFill>
                <a:latin typeface="Segoe UI"/>
                <a:cs typeface="Segoe UI"/>
              </a:rPr>
              <a:t>Ukupna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populacija</a:t>
            </a:r>
            <a:r>
              <a:rPr sz="1200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građana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1148782" y="154168"/>
            <a:ext cx="535940" cy="616373"/>
            <a:chOff x="8361586" y="115626"/>
            <a:chExt cx="401955" cy="462280"/>
          </a:xfrm>
        </p:grpSpPr>
        <p:pic>
          <p:nvPicPr>
            <p:cNvPr id="52" name="object 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9947" y="115626"/>
              <a:ext cx="80559" cy="8080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4083" y="115626"/>
              <a:ext cx="80559" cy="8080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361586" y="208295"/>
              <a:ext cx="401955" cy="369570"/>
            </a:xfrm>
            <a:custGeom>
              <a:avLst/>
              <a:gdLst/>
              <a:ahLst/>
              <a:cxnLst/>
              <a:rect l="l" t="t" r="r" b="b"/>
              <a:pathLst>
                <a:path w="401954" h="369570">
                  <a:moveTo>
                    <a:pt x="300869" y="9"/>
                  </a:moveTo>
                  <a:lnTo>
                    <a:pt x="261704" y="4869"/>
                  </a:lnTo>
                  <a:lnTo>
                    <a:pt x="221999" y="30264"/>
                  </a:lnTo>
                  <a:lnTo>
                    <a:pt x="200709" y="100099"/>
                  </a:lnTo>
                  <a:lnTo>
                    <a:pt x="183446" y="36613"/>
                  </a:lnTo>
                  <a:lnTo>
                    <a:pt x="150692" y="9982"/>
                  </a:lnTo>
                  <a:lnTo>
                    <a:pt x="100549" y="0"/>
                  </a:lnTo>
                  <a:lnTo>
                    <a:pt x="85012" y="2597"/>
                  </a:lnTo>
                  <a:lnTo>
                    <a:pt x="46495" y="22157"/>
                  </a:lnTo>
                  <a:lnTo>
                    <a:pt x="458" y="161277"/>
                  </a:lnTo>
                  <a:lnTo>
                    <a:pt x="0" y="168275"/>
                  </a:lnTo>
                  <a:lnTo>
                    <a:pt x="1969" y="174840"/>
                  </a:lnTo>
                  <a:lnTo>
                    <a:pt x="6203" y="180107"/>
                  </a:lnTo>
                  <a:lnTo>
                    <a:pt x="12542" y="183209"/>
                  </a:lnTo>
                  <a:lnTo>
                    <a:pt x="13693" y="184363"/>
                  </a:lnTo>
                  <a:lnTo>
                    <a:pt x="24053" y="184363"/>
                  </a:lnTo>
                  <a:lnTo>
                    <a:pt x="30958" y="179169"/>
                  </a:lnTo>
                  <a:lnTo>
                    <a:pt x="62607" y="60853"/>
                  </a:lnTo>
                  <a:lnTo>
                    <a:pt x="62607" y="369051"/>
                  </a:lnTo>
                  <a:lnTo>
                    <a:pt x="97133" y="369051"/>
                  </a:lnTo>
                  <a:lnTo>
                    <a:pt x="97132" y="190135"/>
                  </a:lnTo>
                  <a:lnTo>
                    <a:pt x="120149" y="190135"/>
                  </a:lnTo>
                  <a:lnTo>
                    <a:pt x="120150" y="369051"/>
                  </a:lnTo>
                  <a:lnTo>
                    <a:pt x="154675" y="369051"/>
                  </a:lnTo>
                  <a:lnTo>
                    <a:pt x="154675" y="60853"/>
                  </a:lnTo>
                  <a:lnTo>
                    <a:pt x="186323" y="178592"/>
                  </a:lnTo>
                  <a:lnTo>
                    <a:pt x="193228" y="183786"/>
                  </a:lnTo>
                  <a:lnTo>
                    <a:pt x="203586" y="183786"/>
                  </a:lnTo>
                  <a:lnTo>
                    <a:pt x="210491" y="181478"/>
                  </a:lnTo>
                  <a:lnTo>
                    <a:pt x="214519" y="177438"/>
                  </a:lnTo>
                  <a:lnTo>
                    <a:pt x="221253" y="155326"/>
                  </a:lnTo>
                  <a:lnTo>
                    <a:pt x="246743" y="60853"/>
                  </a:lnTo>
                  <a:lnTo>
                    <a:pt x="246743" y="107602"/>
                  </a:lnTo>
                  <a:lnTo>
                    <a:pt x="213944" y="230536"/>
                  </a:lnTo>
                  <a:lnTo>
                    <a:pt x="246743" y="230536"/>
                  </a:lnTo>
                  <a:lnTo>
                    <a:pt x="246743" y="369051"/>
                  </a:lnTo>
                  <a:lnTo>
                    <a:pt x="281269" y="369051"/>
                  </a:lnTo>
                  <a:lnTo>
                    <a:pt x="281269" y="230536"/>
                  </a:lnTo>
                  <a:lnTo>
                    <a:pt x="304286" y="230536"/>
                  </a:lnTo>
                  <a:lnTo>
                    <a:pt x="304286" y="369051"/>
                  </a:lnTo>
                  <a:lnTo>
                    <a:pt x="338811" y="369051"/>
                  </a:lnTo>
                  <a:lnTo>
                    <a:pt x="338811" y="230536"/>
                  </a:lnTo>
                  <a:lnTo>
                    <a:pt x="371610" y="230536"/>
                  </a:lnTo>
                  <a:lnTo>
                    <a:pt x="338811" y="107602"/>
                  </a:lnTo>
                  <a:lnTo>
                    <a:pt x="338811" y="60853"/>
                  </a:lnTo>
                  <a:lnTo>
                    <a:pt x="370459" y="178592"/>
                  </a:lnTo>
                  <a:lnTo>
                    <a:pt x="377364" y="183787"/>
                  </a:lnTo>
                  <a:lnTo>
                    <a:pt x="387722" y="183787"/>
                  </a:lnTo>
                  <a:lnTo>
                    <a:pt x="395544" y="180197"/>
                  </a:lnTo>
                  <a:lnTo>
                    <a:pt x="399806" y="175129"/>
                  </a:lnTo>
                  <a:lnTo>
                    <a:pt x="401910" y="168763"/>
                  </a:lnTo>
                  <a:lnTo>
                    <a:pt x="401532" y="161855"/>
                  </a:lnTo>
                  <a:lnTo>
                    <a:pt x="367582" y="36613"/>
                  </a:lnTo>
                  <a:lnTo>
                    <a:pt x="334828" y="9983"/>
                  </a:lnTo>
                  <a:lnTo>
                    <a:pt x="316405" y="2840"/>
                  </a:lnTo>
                  <a:lnTo>
                    <a:pt x="300869" y="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object 55"/>
          <p:cNvSpPr/>
          <p:nvPr/>
        </p:nvSpPr>
        <p:spPr>
          <a:xfrm>
            <a:off x="958089" y="3335527"/>
            <a:ext cx="1304713" cy="646853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2" y="0"/>
                </a:moveTo>
                <a:lnTo>
                  <a:pt x="736092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736092" y="363474"/>
                </a:lnTo>
                <a:lnTo>
                  <a:pt x="736092" y="484631"/>
                </a:lnTo>
                <a:lnTo>
                  <a:pt x="978408" y="242316"/>
                </a:lnTo>
                <a:lnTo>
                  <a:pt x="736092" y="0"/>
                </a:lnTo>
                <a:close/>
              </a:path>
            </a:pathLst>
          </a:custGeom>
          <a:solidFill>
            <a:srgbClr val="F0BD47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295655"/>
            <a:ext cx="10630745" cy="487313"/>
          </a:xfrm>
          <a:prstGeom prst="rect">
            <a:avLst/>
          </a:prstGeom>
          <a:solidFill>
            <a:srgbClr val="007681"/>
          </a:solidFill>
        </p:spPr>
        <p:txBody>
          <a:bodyPr vert="horz" wrap="square" lIns="0" tIns="0" rIns="0" bIns="0" rtlCol="0">
            <a:spAutoFit/>
          </a:bodyPr>
          <a:lstStyle/>
          <a:p>
            <a:pPr marL="74505">
              <a:lnSpc>
                <a:spcPts val="3800"/>
              </a:lnSpc>
            </a:pPr>
            <a:r>
              <a:rPr sz="3200" spc="-7" dirty="0">
                <a:solidFill>
                  <a:srgbClr val="FFFFFF"/>
                </a:solidFill>
                <a:latin typeface="Segoe UI"/>
                <a:cs typeface="Segoe UI"/>
              </a:rPr>
              <a:t>Oblasti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 u 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koje</a:t>
            </a:r>
            <a:r>
              <a:rPr sz="3200" spc="-13" dirty="0">
                <a:solidFill>
                  <a:srgbClr val="FFFFFF"/>
                </a:solidFill>
                <a:latin typeface="Segoe UI"/>
                <a:cs typeface="Segoe UI"/>
              </a:rPr>
              <a:t> treba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Segoe UI"/>
                <a:cs typeface="Segoe UI"/>
              </a:rPr>
              <a:t>najviše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 ulagati </a:t>
            </a:r>
            <a:r>
              <a:rPr sz="3200" spc="-13" dirty="0">
                <a:solidFill>
                  <a:srgbClr val="FFFFFF"/>
                </a:solidFill>
                <a:latin typeface="Segoe UI"/>
                <a:cs typeface="Segoe UI"/>
              </a:rPr>
              <a:t>kroz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Segoe UI"/>
                <a:cs typeface="Segoe UI"/>
              </a:rPr>
              <a:t>javne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nabavke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937768"/>
            <a:ext cx="11582400" cy="646203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11760" rIns="0" bIns="0" rtlCol="0">
            <a:spAutoFit/>
          </a:bodyPr>
          <a:lstStyle/>
          <a:p>
            <a:pPr marL="119377" marR="107524" defTabSz="1219170">
              <a:spcBef>
                <a:spcPts val="880"/>
              </a:spcBef>
            </a:pP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Zaštita</a:t>
            </a:r>
            <a:r>
              <a:rPr sz="1733" spc="6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životne</a:t>
            </a:r>
            <a:r>
              <a:rPr sz="1733" spc="4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sredine</a:t>
            </a:r>
            <a:r>
              <a:rPr sz="1733" spc="4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je</a:t>
            </a:r>
            <a:r>
              <a:rPr sz="1733" spc="6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na</a:t>
            </a:r>
            <a:r>
              <a:rPr sz="1733" spc="5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4</a:t>
            </a:r>
            <a:r>
              <a:rPr sz="1733" spc="4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mestu</a:t>
            </a:r>
            <a:r>
              <a:rPr sz="1733" spc="6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prioriteta</a:t>
            </a:r>
            <a:r>
              <a:rPr sz="1733" spc="5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za</a:t>
            </a:r>
            <a:r>
              <a:rPr sz="1733" spc="5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ulaganja</a:t>
            </a:r>
            <a:r>
              <a:rPr sz="1733" spc="6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kroz</a:t>
            </a:r>
            <a:r>
              <a:rPr sz="1733" spc="5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javne</a:t>
            </a:r>
            <a:r>
              <a:rPr sz="1733" spc="4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nabavke</a:t>
            </a:r>
            <a:r>
              <a:rPr sz="1733" spc="6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po</a:t>
            </a:r>
            <a:r>
              <a:rPr sz="1733" spc="6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oceni</a:t>
            </a:r>
            <a:r>
              <a:rPr sz="1733" spc="5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građana,</a:t>
            </a:r>
            <a:r>
              <a:rPr sz="1733" spc="6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a</a:t>
            </a:r>
            <a:r>
              <a:rPr sz="1733" spc="6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na</a:t>
            </a:r>
            <a:r>
              <a:rPr sz="1733" spc="6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7" dirty="0">
                <a:solidFill>
                  <a:srgbClr val="212122"/>
                </a:solidFill>
                <a:latin typeface="Segoe UI"/>
                <a:cs typeface="Segoe UI"/>
              </a:rPr>
              <a:t>prva</a:t>
            </a:r>
            <a:r>
              <a:rPr sz="1733" spc="6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tri</a:t>
            </a:r>
            <a:r>
              <a:rPr sz="1733" spc="5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mesta </a:t>
            </a:r>
            <a:r>
              <a:rPr sz="1733" spc="-45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su zdravstvo</a:t>
            </a:r>
            <a:r>
              <a:rPr sz="1733" spc="-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obrazovanje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i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infrastruktura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i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putevi.</a:t>
            </a:r>
            <a:endParaRPr sz="1733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229" y="6494948"/>
            <a:ext cx="63279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U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koje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oblasti</a:t>
            </a:r>
            <a:r>
              <a:rPr sz="1200" i="1" spc="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po</a:t>
            </a:r>
            <a:r>
              <a:rPr sz="1200" i="1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Vašem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mišljenju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treba</a:t>
            </a:r>
            <a:r>
              <a:rPr sz="1200" i="1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najviše ulagati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kroz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javne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nabavke?;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Višestruki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odgovori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31637" y="1954784"/>
          <a:ext cx="9077110" cy="2584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74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5439">
                <a:tc>
                  <a:txBody>
                    <a:bodyPr/>
                    <a:lstStyle/>
                    <a:p>
                      <a:pPr marR="17399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900" spc="-5" dirty="0">
                          <a:latin typeface="Segoe UI"/>
                          <a:cs typeface="Segoe UI"/>
                        </a:rPr>
                        <a:t>Zdravstvo</a:t>
                      </a:r>
                      <a:endParaRPr sz="1900">
                        <a:latin typeface="Segoe UI"/>
                        <a:cs typeface="Segoe UI"/>
                      </a:endParaRPr>
                    </a:p>
                  </a:txBody>
                  <a:tcPr marL="0" marR="0" marT="1439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45%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4187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latin typeface="Segoe UI"/>
                          <a:cs typeface="Segoe UI"/>
                        </a:rPr>
                        <a:t>78%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418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25"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900" spc="-5" dirty="0">
                          <a:latin typeface="Segoe UI"/>
                          <a:cs typeface="Segoe UI"/>
                        </a:rPr>
                        <a:t>Obrazovanje</a:t>
                      </a:r>
                      <a:endParaRPr sz="1900">
                        <a:latin typeface="Segoe UI"/>
                        <a:cs typeface="Segoe U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12%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7573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latin typeface="Segoe UI"/>
                          <a:cs typeface="Segoe UI"/>
                        </a:rPr>
                        <a:t>48%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75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25"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900" spc="-5" dirty="0">
                          <a:latin typeface="Segoe UI"/>
                          <a:cs typeface="Segoe UI"/>
                        </a:rPr>
                        <a:t>Infrastruktura</a:t>
                      </a:r>
                      <a:r>
                        <a:rPr sz="19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900" spc="-5" dirty="0">
                          <a:latin typeface="Segoe UI"/>
                          <a:cs typeface="Segoe UI"/>
                        </a:rPr>
                        <a:t>i</a:t>
                      </a:r>
                      <a:r>
                        <a:rPr sz="19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900" spc="-5" dirty="0">
                          <a:latin typeface="Segoe UI"/>
                          <a:cs typeface="Segoe UI"/>
                        </a:rPr>
                        <a:t>putevi</a:t>
                      </a:r>
                      <a:endParaRPr sz="1900">
                        <a:latin typeface="Segoe UI"/>
                        <a:cs typeface="Segoe U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4210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14%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4187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latin typeface="Segoe UI"/>
                          <a:cs typeface="Segoe UI"/>
                        </a:rPr>
                        <a:t>47%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75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925">
                <a:tc>
                  <a:txBody>
                    <a:bodyPr/>
                    <a:lstStyle/>
                    <a:p>
                      <a:pPr marR="175260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900" spc="-5" dirty="0">
                          <a:latin typeface="Segoe UI"/>
                          <a:cs typeface="Segoe UI"/>
                        </a:rPr>
                        <a:t>Zaštita</a:t>
                      </a:r>
                      <a:r>
                        <a:rPr sz="19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900" spc="-5" dirty="0">
                          <a:latin typeface="Segoe UI"/>
                          <a:cs typeface="Segoe UI"/>
                        </a:rPr>
                        <a:t>životne</a:t>
                      </a:r>
                      <a:r>
                        <a:rPr sz="19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900" spc="-5" dirty="0">
                          <a:latin typeface="Segoe UI"/>
                          <a:cs typeface="Segoe UI"/>
                        </a:rPr>
                        <a:t>sredine</a:t>
                      </a:r>
                      <a:endParaRPr sz="1900">
                        <a:latin typeface="Segoe UI"/>
                        <a:cs typeface="Segoe U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8%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75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latin typeface="Segoe UI"/>
                          <a:cs typeface="Segoe UI"/>
                        </a:rPr>
                        <a:t>38%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75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909"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900" spc="-5" dirty="0">
                          <a:latin typeface="Segoe UI"/>
                          <a:cs typeface="Segoe UI"/>
                        </a:rPr>
                        <a:t>Socijalna</a:t>
                      </a:r>
                      <a:r>
                        <a:rPr sz="19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900" spc="-5" dirty="0">
                          <a:latin typeface="Segoe UI"/>
                          <a:cs typeface="Segoe UI"/>
                        </a:rPr>
                        <a:t>pitanja</a:t>
                      </a:r>
                      <a:endParaRPr sz="1900">
                        <a:latin typeface="Segoe UI"/>
                        <a:cs typeface="Segoe U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8%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75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latin typeface="Segoe UI"/>
                          <a:cs typeface="Segoe UI"/>
                        </a:rPr>
                        <a:t>31%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75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7909"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900" spc="-5" dirty="0">
                          <a:latin typeface="Segoe UI"/>
                          <a:cs typeface="Segoe UI"/>
                        </a:rPr>
                        <a:t>Energetika</a:t>
                      </a:r>
                      <a:endParaRPr sz="1900">
                        <a:latin typeface="Segoe UI"/>
                        <a:cs typeface="Segoe UI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4%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7573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b="1" spc="-5" dirty="0">
                          <a:latin typeface="Segoe UI"/>
                          <a:cs typeface="Segoe UI"/>
                        </a:rPr>
                        <a:t>16%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75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3946992" y="4630760"/>
            <a:ext cx="1063413" cy="369147"/>
            <a:chOff x="2960244" y="3473070"/>
            <a:chExt cx="797560" cy="276860"/>
          </a:xfrm>
        </p:grpSpPr>
        <p:sp>
          <p:nvSpPr>
            <p:cNvPr id="7" name="object 7"/>
            <p:cNvSpPr/>
            <p:nvPr/>
          </p:nvSpPr>
          <p:spPr>
            <a:xfrm>
              <a:off x="3218688" y="3482339"/>
              <a:ext cx="539115" cy="258445"/>
            </a:xfrm>
            <a:custGeom>
              <a:avLst/>
              <a:gdLst/>
              <a:ahLst/>
              <a:cxnLst/>
              <a:rect l="l" t="t" r="r" b="b"/>
              <a:pathLst>
                <a:path w="539114" h="258445">
                  <a:moveTo>
                    <a:pt x="0" y="258318"/>
                  </a:moveTo>
                  <a:lnTo>
                    <a:pt x="538734" y="258318"/>
                  </a:lnTo>
                  <a:lnTo>
                    <a:pt x="538734" y="0"/>
                  </a:lnTo>
                  <a:lnTo>
                    <a:pt x="0" y="0"/>
                  </a:lnTo>
                  <a:lnTo>
                    <a:pt x="0" y="258318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969514" y="3482339"/>
              <a:ext cx="249554" cy="258445"/>
            </a:xfrm>
            <a:custGeom>
              <a:avLst/>
              <a:gdLst/>
              <a:ahLst/>
              <a:cxnLst/>
              <a:rect l="l" t="t" r="r" b="b"/>
              <a:pathLst>
                <a:path w="249555" h="258445">
                  <a:moveTo>
                    <a:pt x="249174" y="0"/>
                  </a:moveTo>
                  <a:lnTo>
                    <a:pt x="0" y="0"/>
                  </a:lnTo>
                  <a:lnTo>
                    <a:pt x="0" y="258318"/>
                  </a:lnTo>
                  <a:lnTo>
                    <a:pt x="249174" y="258318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969514" y="3482339"/>
              <a:ext cx="249554" cy="258445"/>
            </a:xfrm>
            <a:custGeom>
              <a:avLst/>
              <a:gdLst/>
              <a:ahLst/>
              <a:cxnLst/>
              <a:rect l="l" t="t" r="r" b="b"/>
              <a:pathLst>
                <a:path w="249555" h="258445">
                  <a:moveTo>
                    <a:pt x="249174" y="0"/>
                  </a:moveTo>
                  <a:lnTo>
                    <a:pt x="0" y="0"/>
                  </a:lnTo>
                  <a:lnTo>
                    <a:pt x="0" y="258318"/>
                  </a:lnTo>
                  <a:lnTo>
                    <a:pt x="249174" y="258318"/>
                  </a:lnTo>
                  <a:lnTo>
                    <a:pt x="249174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946993" y="5078816"/>
            <a:ext cx="617220" cy="369147"/>
            <a:chOff x="2960244" y="3809112"/>
            <a:chExt cx="462915" cy="276860"/>
          </a:xfrm>
        </p:grpSpPr>
        <p:sp>
          <p:nvSpPr>
            <p:cNvPr id="11" name="object 11"/>
            <p:cNvSpPr/>
            <p:nvPr/>
          </p:nvSpPr>
          <p:spPr>
            <a:xfrm>
              <a:off x="3038094" y="3818382"/>
              <a:ext cx="384810" cy="258445"/>
            </a:xfrm>
            <a:custGeom>
              <a:avLst/>
              <a:gdLst/>
              <a:ahLst/>
              <a:cxnLst/>
              <a:rect l="l" t="t" r="r" b="b"/>
              <a:pathLst>
                <a:path w="384810" h="258445">
                  <a:moveTo>
                    <a:pt x="0" y="258318"/>
                  </a:moveTo>
                  <a:lnTo>
                    <a:pt x="384809" y="258318"/>
                  </a:lnTo>
                  <a:lnTo>
                    <a:pt x="384809" y="0"/>
                  </a:lnTo>
                  <a:lnTo>
                    <a:pt x="0" y="0"/>
                  </a:lnTo>
                  <a:lnTo>
                    <a:pt x="0" y="258318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969514" y="3818382"/>
              <a:ext cx="68580" cy="258445"/>
            </a:xfrm>
            <a:custGeom>
              <a:avLst/>
              <a:gdLst/>
              <a:ahLst/>
              <a:cxnLst/>
              <a:rect l="l" t="t" r="r" b="b"/>
              <a:pathLst>
                <a:path w="68580" h="258445">
                  <a:moveTo>
                    <a:pt x="68580" y="0"/>
                  </a:moveTo>
                  <a:lnTo>
                    <a:pt x="0" y="0"/>
                  </a:lnTo>
                  <a:lnTo>
                    <a:pt x="0" y="258318"/>
                  </a:lnTo>
                  <a:lnTo>
                    <a:pt x="68580" y="258318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969514" y="3818382"/>
              <a:ext cx="68580" cy="258445"/>
            </a:xfrm>
            <a:custGeom>
              <a:avLst/>
              <a:gdLst/>
              <a:ahLst/>
              <a:cxnLst/>
              <a:rect l="l" t="t" r="r" b="b"/>
              <a:pathLst>
                <a:path w="68580" h="258445">
                  <a:moveTo>
                    <a:pt x="68580" y="0"/>
                  </a:moveTo>
                  <a:lnTo>
                    <a:pt x="0" y="0"/>
                  </a:lnTo>
                  <a:lnTo>
                    <a:pt x="0" y="258318"/>
                  </a:lnTo>
                  <a:lnTo>
                    <a:pt x="68580" y="258318"/>
                  </a:lnTo>
                  <a:lnTo>
                    <a:pt x="68580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946993" y="5526872"/>
            <a:ext cx="141393" cy="369147"/>
            <a:chOff x="2960244" y="4145154"/>
            <a:chExt cx="106045" cy="276860"/>
          </a:xfrm>
        </p:grpSpPr>
        <p:sp>
          <p:nvSpPr>
            <p:cNvPr id="15" name="object 15"/>
            <p:cNvSpPr/>
            <p:nvPr/>
          </p:nvSpPr>
          <p:spPr>
            <a:xfrm>
              <a:off x="3020568" y="4154424"/>
              <a:ext cx="45720" cy="258445"/>
            </a:xfrm>
            <a:custGeom>
              <a:avLst/>
              <a:gdLst/>
              <a:ahLst/>
              <a:cxnLst/>
              <a:rect l="l" t="t" r="r" b="b"/>
              <a:pathLst>
                <a:path w="45719" h="258445">
                  <a:moveTo>
                    <a:pt x="0" y="258317"/>
                  </a:moveTo>
                  <a:lnTo>
                    <a:pt x="45719" y="258317"/>
                  </a:lnTo>
                  <a:lnTo>
                    <a:pt x="45719" y="0"/>
                  </a:lnTo>
                  <a:lnTo>
                    <a:pt x="0" y="0"/>
                  </a:lnTo>
                  <a:lnTo>
                    <a:pt x="0" y="258317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969514" y="4154424"/>
              <a:ext cx="51435" cy="258445"/>
            </a:xfrm>
            <a:custGeom>
              <a:avLst/>
              <a:gdLst/>
              <a:ahLst/>
              <a:cxnLst/>
              <a:rect l="l" t="t" r="r" b="b"/>
              <a:pathLst>
                <a:path w="51435" h="258445">
                  <a:moveTo>
                    <a:pt x="51054" y="0"/>
                  </a:moveTo>
                  <a:lnTo>
                    <a:pt x="0" y="0"/>
                  </a:lnTo>
                  <a:lnTo>
                    <a:pt x="0" y="258317"/>
                  </a:lnTo>
                  <a:lnTo>
                    <a:pt x="51054" y="258317"/>
                  </a:lnTo>
                  <a:lnTo>
                    <a:pt x="5105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969514" y="4154424"/>
              <a:ext cx="51435" cy="258445"/>
            </a:xfrm>
            <a:custGeom>
              <a:avLst/>
              <a:gdLst/>
              <a:ahLst/>
              <a:cxnLst/>
              <a:rect l="l" t="t" r="r" b="b"/>
              <a:pathLst>
                <a:path w="51435" h="258445">
                  <a:moveTo>
                    <a:pt x="51054" y="0"/>
                  </a:moveTo>
                  <a:lnTo>
                    <a:pt x="0" y="0"/>
                  </a:lnTo>
                  <a:lnTo>
                    <a:pt x="0" y="258317"/>
                  </a:lnTo>
                  <a:lnTo>
                    <a:pt x="51054" y="258317"/>
                  </a:lnTo>
                  <a:lnTo>
                    <a:pt x="51054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/>
          <p:nvPr/>
        </p:nvSpPr>
        <p:spPr>
          <a:xfrm>
            <a:off x="3959352" y="5987288"/>
            <a:ext cx="151552" cy="344593"/>
          </a:xfrm>
          <a:custGeom>
            <a:avLst/>
            <a:gdLst/>
            <a:ahLst/>
            <a:cxnLst/>
            <a:rect l="l" t="t" r="r" b="b"/>
            <a:pathLst>
              <a:path w="113664" h="258445">
                <a:moveTo>
                  <a:pt x="113537" y="0"/>
                </a:moveTo>
                <a:lnTo>
                  <a:pt x="0" y="0"/>
                </a:lnTo>
                <a:lnTo>
                  <a:pt x="0" y="258318"/>
                </a:lnTo>
                <a:lnTo>
                  <a:pt x="113537" y="258318"/>
                </a:lnTo>
                <a:lnTo>
                  <a:pt x="113537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59353" y="1954785"/>
            <a:ext cx="3385820" cy="345439"/>
          </a:xfrm>
          <a:custGeom>
            <a:avLst/>
            <a:gdLst/>
            <a:ahLst/>
            <a:cxnLst/>
            <a:rect l="l" t="t" r="r" b="b"/>
            <a:pathLst>
              <a:path w="2539365" h="259080">
                <a:moveTo>
                  <a:pt x="2538984" y="0"/>
                </a:moveTo>
                <a:lnTo>
                  <a:pt x="0" y="0"/>
                </a:lnTo>
                <a:lnTo>
                  <a:pt x="0" y="259079"/>
                </a:lnTo>
                <a:lnTo>
                  <a:pt x="2538984" y="259079"/>
                </a:lnTo>
                <a:lnTo>
                  <a:pt x="2538984" y="0"/>
                </a:lnTo>
                <a:close/>
              </a:path>
            </a:pathLst>
          </a:custGeom>
          <a:ln w="185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46993" y="2390480"/>
            <a:ext cx="3631353" cy="370840"/>
            <a:chOff x="2960244" y="1792860"/>
            <a:chExt cx="2723515" cy="278130"/>
          </a:xfrm>
        </p:grpSpPr>
        <p:sp>
          <p:nvSpPr>
            <p:cNvPr id="21" name="object 21"/>
            <p:cNvSpPr/>
            <p:nvPr/>
          </p:nvSpPr>
          <p:spPr>
            <a:xfrm>
              <a:off x="3660648" y="1802130"/>
              <a:ext cx="2023110" cy="259079"/>
            </a:xfrm>
            <a:custGeom>
              <a:avLst/>
              <a:gdLst/>
              <a:ahLst/>
              <a:cxnLst/>
              <a:rect l="l" t="t" r="r" b="b"/>
              <a:pathLst>
                <a:path w="2023110" h="259080">
                  <a:moveTo>
                    <a:pt x="0" y="259080"/>
                  </a:moveTo>
                  <a:lnTo>
                    <a:pt x="2023110" y="259080"/>
                  </a:lnTo>
                  <a:lnTo>
                    <a:pt x="2023110" y="0"/>
                  </a:lnTo>
                  <a:lnTo>
                    <a:pt x="0" y="0"/>
                  </a:lnTo>
                  <a:lnTo>
                    <a:pt x="0" y="25908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969514" y="1802130"/>
              <a:ext cx="691515" cy="259079"/>
            </a:xfrm>
            <a:custGeom>
              <a:avLst/>
              <a:gdLst/>
              <a:ahLst/>
              <a:cxnLst/>
              <a:rect l="l" t="t" r="r" b="b"/>
              <a:pathLst>
                <a:path w="691514" h="259080">
                  <a:moveTo>
                    <a:pt x="691134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691134" y="259080"/>
                  </a:lnTo>
                  <a:lnTo>
                    <a:pt x="69113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969514" y="1802130"/>
              <a:ext cx="691515" cy="259079"/>
            </a:xfrm>
            <a:custGeom>
              <a:avLst/>
              <a:gdLst/>
              <a:ahLst/>
              <a:cxnLst/>
              <a:rect l="l" t="t" r="r" b="b"/>
              <a:pathLst>
                <a:path w="691514" h="259080">
                  <a:moveTo>
                    <a:pt x="691134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691134" y="259080"/>
                  </a:lnTo>
                  <a:lnTo>
                    <a:pt x="691134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object 24"/>
          <p:cNvSpPr/>
          <p:nvPr/>
        </p:nvSpPr>
        <p:spPr>
          <a:xfrm>
            <a:off x="3959352" y="2850897"/>
            <a:ext cx="1073573" cy="345439"/>
          </a:xfrm>
          <a:custGeom>
            <a:avLst/>
            <a:gdLst/>
            <a:ahLst/>
            <a:cxnLst/>
            <a:rect l="l" t="t" r="r" b="b"/>
            <a:pathLst>
              <a:path w="805179" h="259080">
                <a:moveTo>
                  <a:pt x="804672" y="0"/>
                </a:moveTo>
                <a:lnTo>
                  <a:pt x="0" y="0"/>
                </a:lnTo>
                <a:lnTo>
                  <a:pt x="0" y="259079"/>
                </a:lnTo>
                <a:lnTo>
                  <a:pt x="804672" y="259079"/>
                </a:lnTo>
                <a:lnTo>
                  <a:pt x="804672" y="0"/>
                </a:lnTo>
                <a:close/>
              </a:path>
            </a:pathLst>
          </a:custGeom>
          <a:ln w="185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46992" y="3286592"/>
            <a:ext cx="2876973" cy="370840"/>
            <a:chOff x="2960244" y="2464944"/>
            <a:chExt cx="2157730" cy="278130"/>
          </a:xfrm>
        </p:grpSpPr>
        <p:sp>
          <p:nvSpPr>
            <p:cNvPr id="26" name="object 26"/>
            <p:cNvSpPr/>
            <p:nvPr/>
          </p:nvSpPr>
          <p:spPr>
            <a:xfrm>
              <a:off x="3445764" y="2474214"/>
              <a:ext cx="1671955" cy="259079"/>
            </a:xfrm>
            <a:custGeom>
              <a:avLst/>
              <a:gdLst/>
              <a:ahLst/>
              <a:cxnLst/>
              <a:rect l="l" t="t" r="r" b="b"/>
              <a:pathLst>
                <a:path w="1671954" h="259080">
                  <a:moveTo>
                    <a:pt x="0" y="259080"/>
                  </a:moveTo>
                  <a:lnTo>
                    <a:pt x="1671827" y="259080"/>
                  </a:lnTo>
                  <a:lnTo>
                    <a:pt x="1671827" y="0"/>
                  </a:lnTo>
                  <a:lnTo>
                    <a:pt x="0" y="0"/>
                  </a:lnTo>
                  <a:lnTo>
                    <a:pt x="0" y="25908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969514" y="2474214"/>
              <a:ext cx="476250" cy="259079"/>
            </a:xfrm>
            <a:custGeom>
              <a:avLst/>
              <a:gdLst/>
              <a:ahLst/>
              <a:cxnLst/>
              <a:rect l="l" t="t" r="r" b="b"/>
              <a:pathLst>
                <a:path w="476250" h="259080">
                  <a:moveTo>
                    <a:pt x="476250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476250" y="259080"/>
                  </a:lnTo>
                  <a:lnTo>
                    <a:pt x="47625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969514" y="2474214"/>
              <a:ext cx="476250" cy="259079"/>
            </a:xfrm>
            <a:custGeom>
              <a:avLst/>
              <a:gdLst/>
              <a:ahLst/>
              <a:cxnLst/>
              <a:rect l="l" t="t" r="r" b="b"/>
              <a:pathLst>
                <a:path w="476250" h="259080">
                  <a:moveTo>
                    <a:pt x="476250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476250" y="259080"/>
                  </a:lnTo>
                  <a:lnTo>
                    <a:pt x="476250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946993" y="3734648"/>
            <a:ext cx="2354580" cy="369147"/>
            <a:chOff x="2960244" y="2800986"/>
            <a:chExt cx="1765935" cy="276860"/>
          </a:xfrm>
        </p:grpSpPr>
        <p:sp>
          <p:nvSpPr>
            <p:cNvPr id="30" name="object 30"/>
            <p:cNvSpPr/>
            <p:nvPr/>
          </p:nvSpPr>
          <p:spPr>
            <a:xfrm>
              <a:off x="3406140" y="2810255"/>
              <a:ext cx="1320165" cy="258445"/>
            </a:xfrm>
            <a:custGeom>
              <a:avLst/>
              <a:gdLst/>
              <a:ahLst/>
              <a:cxnLst/>
              <a:rect l="l" t="t" r="r" b="b"/>
              <a:pathLst>
                <a:path w="1320164" h="258444">
                  <a:moveTo>
                    <a:pt x="0" y="258318"/>
                  </a:moveTo>
                  <a:lnTo>
                    <a:pt x="1319784" y="258318"/>
                  </a:lnTo>
                  <a:lnTo>
                    <a:pt x="1319784" y="0"/>
                  </a:lnTo>
                  <a:lnTo>
                    <a:pt x="0" y="0"/>
                  </a:lnTo>
                  <a:lnTo>
                    <a:pt x="0" y="258318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969514" y="2810255"/>
              <a:ext cx="436880" cy="258445"/>
            </a:xfrm>
            <a:custGeom>
              <a:avLst/>
              <a:gdLst/>
              <a:ahLst/>
              <a:cxnLst/>
              <a:rect l="l" t="t" r="r" b="b"/>
              <a:pathLst>
                <a:path w="436879" h="258444">
                  <a:moveTo>
                    <a:pt x="436625" y="0"/>
                  </a:moveTo>
                  <a:lnTo>
                    <a:pt x="0" y="0"/>
                  </a:lnTo>
                  <a:lnTo>
                    <a:pt x="0" y="258318"/>
                  </a:lnTo>
                  <a:lnTo>
                    <a:pt x="436625" y="258318"/>
                  </a:lnTo>
                  <a:lnTo>
                    <a:pt x="436625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969514" y="2810255"/>
              <a:ext cx="436880" cy="258445"/>
            </a:xfrm>
            <a:custGeom>
              <a:avLst/>
              <a:gdLst/>
              <a:ahLst/>
              <a:cxnLst/>
              <a:rect l="l" t="t" r="r" b="b"/>
              <a:pathLst>
                <a:path w="436879" h="258444">
                  <a:moveTo>
                    <a:pt x="436625" y="0"/>
                  </a:moveTo>
                  <a:lnTo>
                    <a:pt x="0" y="0"/>
                  </a:lnTo>
                  <a:lnTo>
                    <a:pt x="0" y="258318"/>
                  </a:lnTo>
                  <a:lnTo>
                    <a:pt x="436625" y="258318"/>
                  </a:lnTo>
                  <a:lnTo>
                    <a:pt x="436625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3946993" y="4182704"/>
            <a:ext cx="327660" cy="369147"/>
            <a:chOff x="2960244" y="3137028"/>
            <a:chExt cx="245745" cy="276860"/>
          </a:xfrm>
        </p:grpSpPr>
        <p:sp>
          <p:nvSpPr>
            <p:cNvPr id="34" name="object 34"/>
            <p:cNvSpPr/>
            <p:nvPr/>
          </p:nvSpPr>
          <p:spPr>
            <a:xfrm>
              <a:off x="2969514" y="3146298"/>
              <a:ext cx="227329" cy="258445"/>
            </a:xfrm>
            <a:custGeom>
              <a:avLst/>
              <a:gdLst/>
              <a:ahLst/>
              <a:cxnLst/>
              <a:rect l="l" t="t" r="r" b="b"/>
              <a:pathLst>
                <a:path w="227330" h="258445">
                  <a:moveTo>
                    <a:pt x="227075" y="0"/>
                  </a:moveTo>
                  <a:lnTo>
                    <a:pt x="0" y="0"/>
                  </a:lnTo>
                  <a:lnTo>
                    <a:pt x="0" y="258318"/>
                  </a:lnTo>
                  <a:lnTo>
                    <a:pt x="227075" y="258318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969514" y="3146298"/>
              <a:ext cx="227329" cy="258445"/>
            </a:xfrm>
            <a:custGeom>
              <a:avLst/>
              <a:gdLst/>
              <a:ahLst/>
              <a:cxnLst/>
              <a:rect l="l" t="t" r="r" b="b"/>
              <a:pathLst>
                <a:path w="227330" h="258445">
                  <a:moveTo>
                    <a:pt x="227075" y="0"/>
                  </a:moveTo>
                  <a:lnTo>
                    <a:pt x="0" y="0"/>
                  </a:lnTo>
                  <a:lnTo>
                    <a:pt x="0" y="258318"/>
                  </a:lnTo>
                  <a:lnTo>
                    <a:pt x="227075" y="258318"/>
                  </a:lnTo>
                  <a:lnTo>
                    <a:pt x="227075" y="0"/>
                  </a:lnTo>
                  <a:close/>
                </a:path>
              </a:pathLst>
            </a:custGeom>
            <a:ln w="185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094562" y="4680036"/>
            <a:ext cx="4445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prstClr val="black"/>
                </a:solidFill>
                <a:latin typeface="Segoe UI"/>
                <a:cs typeface="Segoe UI"/>
              </a:rPr>
              <a:t>14%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44697" y="5128089"/>
            <a:ext cx="93218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tabLst>
                <a:tab pos="620591" algn="l"/>
              </a:tabLst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%	</a:t>
            </a:r>
            <a:r>
              <a:rPr sz="1600" b="1" spc="-7" dirty="0">
                <a:solidFill>
                  <a:prstClr val="black"/>
                </a:solidFill>
                <a:latin typeface="Segoe UI"/>
                <a:cs typeface="Segoe UI"/>
              </a:rPr>
              <a:t>8</a:t>
            </a:r>
            <a:r>
              <a:rPr sz="1600" b="1" dirty="0">
                <a:solidFill>
                  <a:prstClr val="black"/>
                </a:solidFill>
                <a:latin typeface="Segoe UI"/>
                <a:cs typeface="Segoe UI"/>
              </a:rPr>
              <a:t>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44697" y="5576824"/>
            <a:ext cx="45635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sz="1600" b="1" spc="-1300" dirty="0">
                <a:solidFill>
                  <a:srgbClr val="FFFFFF"/>
                </a:solidFill>
                <a:latin typeface="Segoe UI"/>
                <a:cs typeface="Segoe UI"/>
              </a:rPr>
              <a:t>%</a:t>
            </a:r>
            <a:r>
              <a:rPr sz="1600" b="1" spc="-7" dirty="0">
                <a:solidFill>
                  <a:prstClr val="black"/>
                </a:solidFill>
                <a:latin typeface="Segoe UI"/>
                <a:cs typeface="Segoe UI"/>
              </a:rPr>
              <a:t>2%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96081" y="6024880"/>
            <a:ext cx="3276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prstClr val="black"/>
                </a:solidFill>
                <a:latin typeface="Segoe UI"/>
                <a:cs typeface="Segoe UI"/>
              </a:rPr>
              <a:t>2%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94201" y="4663440"/>
            <a:ext cx="3276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4%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67585" y="4477444"/>
            <a:ext cx="966047" cy="177366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185415" algn="r" defTabSz="1219170">
              <a:lnSpc>
                <a:spcPct val="157500"/>
              </a:lnSpc>
              <a:spcBef>
                <a:spcPts val="133"/>
              </a:spcBef>
            </a:pPr>
            <a:r>
              <a:rPr sz="1867" spc="-13" dirty="0">
                <a:solidFill>
                  <a:prstClr val="black"/>
                </a:solidFill>
                <a:latin typeface="Segoe UI"/>
                <a:cs typeface="Segoe UI"/>
              </a:rPr>
              <a:t>Kult</a:t>
            </a:r>
            <a:r>
              <a:rPr sz="1867" spc="-7" dirty="0">
                <a:solidFill>
                  <a:prstClr val="black"/>
                </a:solidFill>
                <a:latin typeface="Segoe UI"/>
                <a:cs typeface="Segoe UI"/>
              </a:rPr>
              <a:t>ura  Sudstvo </a:t>
            </a:r>
            <a:r>
              <a:rPr sz="1867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Segoe UI"/>
                <a:cs typeface="Segoe UI"/>
              </a:rPr>
              <a:t>Drugo </a:t>
            </a:r>
            <a:r>
              <a:rPr sz="1867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Segoe UI"/>
                <a:cs typeface="Segoe UI"/>
              </a:rPr>
              <a:t>Ne</a:t>
            </a:r>
            <a:r>
              <a:rPr sz="1867" spc="-100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867" spc="-13" dirty="0">
                <a:solidFill>
                  <a:prstClr val="black"/>
                </a:solidFill>
                <a:latin typeface="Segoe UI"/>
                <a:cs typeface="Segoe UI"/>
              </a:rPr>
              <a:t>znam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773159" y="4864607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06679" h="106679">
                <a:moveTo>
                  <a:pt x="106679" y="0"/>
                </a:moveTo>
                <a:lnTo>
                  <a:pt x="0" y="0"/>
                </a:lnTo>
                <a:lnTo>
                  <a:pt x="0" y="106680"/>
                </a:lnTo>
                <a:lnTo>
                  <a:pt x="106679" y="106680"/>
                </a:lnTo>
                <a:lnTo>
                  <a:pt x="106679" y="0"/>
                </a:lnTo>
                <a:close/>
              </a:path>
            </a:pathLst>
          </a:custGeom>
          <a:solidFill>
            <a:srgbClr val="00768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963828" y="4761314"/>
            <a:ext cx="134450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spc="-7" dirty="0">
                <a:solidFill>
                  <a:prstClr val="black"/>
                </a:solidFill>
                <a:latin typeface="Segoe UI"/>
                <a:cs typeface="Segoe UI"/>
              </a:rPr>
              <a:t>Svi</a:t>
            </a:r>
            <a:r>
              <a:rPr sz="1867" spc="-73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867" spc="-7" dirty="0">
                <a:solidFill>
                  <a:prstClr val="black"/>
                </a:solidFill>
                <a:latin typeface="Segoe UI"/>
                <a:cs typeface="Segoe UI"/>
              </a:rPr>
              <a:t>odgovori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773159" y="5261863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06679" h="106679">
                <a:moveTo>
                  <a:pt x="106679" y="0"/>
                </a:moveTo>
                <a:lnTo>
                  <a:pt x="0" y="0"/>
                </a:lnTo>
                <a:lnTo>
                  <a:pt x="0" y="106679"/>
                </a:lnTo>
                <a:lnTo>
                  <a:pt x="106679" y="106679"/>
                </a:lnTo>
                <a:lnTo>
                  <a:pt x="106679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63828" y="5158231"/>
            <a:ext cx="1377525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spc="-7" dirty="0">
                <a:solidFill>
                  <a:prstClr val="black"/>
                </a:solidFill>
                <a:latin typeface="Segoe UI"/>
                <a:cs typeface="Segoe UI"/>
              </a:rPr>
              <a:t>Prvi</a:t>
            </a:r>
            <a:r>
              <a:rPr sz="1867" spc="-107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867" dirty="0">
                <a:solidFill>
                  <a:prstClr val="black"/>
                </a:solidFill>
                <a:latin typeface="Segoe UI"/>
                <a:cs typeface="Segoe UI"/>
              </a:rPr>
              <a:t>odgovor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091168" y="6549136"/>
            <a:ext cx="226737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Baza:</a:t>
            </a:r>
            <a:r>
              <a:rPr sz="1200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12122"/>
                </a:solidFill>
                <a:latin typeface="Segoe UI"/>
                <a:cs typeface="Segoe UI"/>
              </a:rPr>
              <a:t>Ukupna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populacija</a:t>
            </a:r>
            <a:r>
              <a:rPr sz="1200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građana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1148782" y="154168"/>
            <a:ext cx="535940" cy="616373"/>
            <a:chOff x="8361586" y="115626"/>
            <a:chExt cx="401955" cy="462280"/>
          </a:xfrm>
        </p:grpSpPr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9947" y="115626"/>
              <a:ext cx="80559" cy="8080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4083" y="115626"/>
              <a:ext cx="80559" cy="808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361586" y="208295"/>
              <a:ext cx="401955" cy="369570"/>
            </a:xfrm>
            <a:custGeom>
              <a:avLst/>
              <a:gdLst/>
              <a:ahLst/>
              <a:cxnLst/>
              <a:rect l="l" t="t" r="r" b="b"/>
              <a:pathLst>
                <a:path w="401954" h="369570">
                  <a:moveTo>
                    <a:pt x="300869" y="9"/>
                  </a:moveTo>
                  <a:lnTo>
                    <a:pt x="261704" y="4869"/>
                  </a:lnTo>
                  <a:lnTo>
                    <a:pt x="221999" y="30264"/>
                  </a:lnTo>
                  <a:lnTo>
                    <a:pt x="200709" y="100099"/>
                  </a:lnTo>
                  <a:lnTo>
                    <a:pt x="183446" y="36613"/>
                  </a:lnTo>
                  <a:lnTo>
                    <a:pt x="150692" y="9982"/>
                  </a:lnTo>
                  <a:lnTo>
                    <a:pt x="100549" y="0"/>
                  </a:lnTo>
                  <a:lnTo>
                    <a:pt x="85012" y="2597"/>
                  </a:lnTo>
                  <a:lnTo>
                    <a:pt x="46495" y="22157"/>
                  </a:lnTo>
                  <a:lnTo>
                    <a:pt x="458" y="161277"/>
                  </a:lnTo>
                  <a:lnTo>
                    <a:pt x="0" y="168275"/>
                  </a:lnTo>
                  <a:lnTo>
                    <a:pt x="1969" y="174840"/>
                  </a:lnTo>
                  <a:lnTo>
                    <a:pt x="6203" y="180107"/>
                  </a:lnTo>
                  <a:lnTo>
                    <a:pt x="12542" y="183209"/>
                  </a:lnTo>
                  <a:lnTo>
                    <a:pt x="13693" y="184363"/>
                  </a:lnTo>
                  <a:lnTo>
                    <a:pt x="24053" y="184363"/>
                  </a:lnTo>
                  <a:lnTo>
                    <a:pt x="30958" y="179169"/>
                  </a:lnTo>
                  <a:lnTo>
                    <a:pt x="62607" y="60853"/>
                  </a:lnTo>
                  <a:lnTo>
                    <a:pt x="62607" y="369051"/>
                  </a:lnTo>
                  <a:lnTo>
                    <a:pt x="97133" y="369051"/>
                  </a:lnTo>
                  <a:lnTo>
                    <a:pt x="97132" y="190135"/>
                  </a:lnTo>
                  <a:lnTo>
                    <a:pt x="120149" y="190135"/>
                  </a:lnTo>
                  <a:lnTo>
                    <a:pt x="120150" y="369051"/>
                  </a:lnTo>
                  <a:lnTo>
                    <a:pt x="154675" y="369051"/>
                  </a:lnTo>
                  <a:lnTo>
                    <a:pt x="154675" y="60853"/>
                  </a:lnTo>
                  <a:lnTo>
                    <a:pt x="186323" y="178592"/>
                  </a:lnTo>
                  <a:lnTo>
                    <a:pt x="193228" y="183786"/>
                  </a:lnTo>
                  <a:lnTo>
                    <a:pt x="203586" y="183786"/>
                  </a:lnTo>
                  <a:lnTo>
                    <a:pt x="210491" y="181478"/>
                  </a:lnTo>
                  <a:lnTo>
                    <a:pt x="214519" y="177438"/>
                  </a:lnTo>
                  <a:lnTo>
                    <a:pt x="221253" y="155326"/>
                  </a:lnTo>
                  <a:lnTo>
                    <a:pt x="246743" y="60853"/>
                  </a:lnTo>
                  <a:lnTo>
                    <a:pt x="246743" y="107602"/>
                  </a:lnTo>
                  <a:lnTo>
                    <a:pt x="213944" y="230536"/>
                  </a:lnTo>
                  <a:lnTo>
                    <a:pt x="246743" y="230536"/>
                  </a:lnTo>
                  <a:lnTo>
                    <a:pt x="246743" y="369051"/>
                  </a:lnTo>
                  <a:lnTo>
                    <a:pt x="281269" y="369051"/>
                  </a:lnTo>
                  <a:lnTo>
                    <a:pt x="281269" y="230536"/>
                  </a:lnTo>
                  <a:lnTo>
                    <a:pt x="304286" y="230536"/>
                  </a:lnTo>
                  <a:lnTo>
                    <a:pt x="304286" y="369051"/>
                  </a:lnTo>
                  <a:lnTo>
                    <a:pt x="338811" y="369051"/>
                  </a:lnTo>
                  <a:lnTo>
                    <a:pt x="338811" y="230536"/>
                  </a:lnTo>
                  <a:lnTo>
                    <a:pt x="371610" y="230536"/>
                  </a:lnTo>
                  <a:lnTo>
                    <a:pt x="338811" y="107602"/>
                  </a:lnTo>
                  <a:lnTo>
                    <a:pt x="338811" y="60853"/>
                  </a:lnTo>
                  <a:lnTo>
                    <a:pt x="370459" y="178592"/>
                  </a:lnTo>
                  <a:lnTo>
                    <a:pt x="377364" y="183787"/>
                  </a:lnTo>
                  <a:lnTo>
                    <a:pt x="387722" y="183787"/>
                  </a:lnTo>
                  <a:lnTo>
                    <a:pt x="395544" y="180197"/>
                  </a:lnTo>
                  <a:lnTo>
                    <a:pt x="399806" y="175129"/>
                  </a:lnTo>
                  <a:lnTo>
                    <a:pt x="401910" y="168763"/>
                  </a:lnTo>
                  <a:lnTo>
                    <a:pt x="401532" y="161855"/>
                  </a:lnTo>
                  <a:lnTo>
                    <a:pt x="367582" y="36613"/>
                  </a:lnTo>
                  <a:lnTo>
                    <a:pt x="334828" y="9983"/>
                  </a:lnTo>
                  <a:lnTo>
                    <a:pt x="316405" y="2840"/>
                  </a:lnTo>
                  <a:lnTo>
                    <a:pt x="300869" y="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1" name="object 51"/>
          <p:cNvSpPr/>
          <p:nvPr/>
        </p:nvSpPr>
        <p:spPr>
          <a:xfrm>
            <a:off x="7620001" y="3126231"/>
            <a:ext cx="1304713" cy="646853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242315" y="0"/>
                </a:moveTo>
                <a:lnTo>
                  <a:pt x="0" y="242315"/>
                </a:lnTo>
                <a:lnTo>
                  <a:pt x="242315" y="484631"/>
                </a:lnTo>
                <a:lnTo>
                  <a:pt x="242315" y="363474"/>
                </a:lnTo>
                <a:lnTo>
                  <a:pt x="978407" y="363474"/>
                </a:lnTo>
                <a:lnTo>
                  <a:pt x="978407" y="121157"/>
                </a:lnTo>
                <a:lnTo>
                  <a:pt x="242315" y="121157"/>
                </a:lnTo>
                <a:lnTo>
                  <a:pt x="242315" y="0"/>
                </a:lnTo>
                <a:close/>
              </a:path>
            </a:pathLst>
          </a:custGeom>
          <a:solidFill>
            <a:srgbClr val="F0BD47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DD79-3B0E-EF43-A788-B187F8DD7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1016000"/>
            <a:ext cx="10512425" cy="1426569"/>
          </a:xfrm>
        </p:spPr>
        <p:txBody>
          <a:bodyPr/>
          <a:lstStyle/>
          <a:p>
            <a:r>
              <a:rPr lang="sr-Latn-RS" dirty="0"/>
              <a:t>II deo – </a:t>
            </a:r>
            <a:r>
              <a:rPr lang="sr-Latn-RS" b="1" dirty="0"/>
              <a:t>trenutno stanje zelenih javnih nabavki u Republici Srbiji: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072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343F7135-7873-BEAF-174E-43D9B59E4BD6}"/>
              </a:ext>
            </a:extLst>
          </p:cNvPr>
          <p:cNvPicPr/>
          <p:nvPr/>
        </p:nvPicPr>
        <p:blipFill rotWithShape="1">
          <a:blip r:embed="rId2" cstate="print"/>
          <a:srcRect l="13001" r="13530" b="-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89A22CF2-4AA6-8B62-85D2-ACDECAA71693}"/>
              </a:ext>
            </a:extLst>
          </p:cNvPr>
          <p:cNvSpPr txBox="1">
            <a:spLocks/>
          </p:cNvSpPr>
          <p:nvPr/>
        </p:nvSpPr>
        <p:spPr>
          <a:xfrm>
            <a:off x="1444141" y="561657"/>
            <a:ext cx="387159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50" b="1" i="0">
                <a:solidFill>
                  <a:srgbClr val="7E7E7E"/>
                </a:solidFill>
                <a:latin typeface="Candara"/>
                <a:ea typeface="+mj-ea"/>
                <a:cs typeface="Candara"/>
              </a:defRPr>
            </a:lvl1pPr>
          </a:lstStyle>
          <a:p>
            <a:pPr algn="ctr">
              <a:spcBef>
                <a:spcPts val="95"/>
              </a:spcBef>
            </a:pPr>
            <a:r>
              <a:rPr lang="pl-PL" sz="1400" kern="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pl-PL" sz="1400" kern="0" spc="-10" dirty="0">
                <a:solidFill>
                  <a:srgbClr val="FFFFFF"/>
                </a:solidFill>
                <a:latin typeface="Segoe UI"/>
                <a:cs typeface="Segoe UI"/>
              </a:rPr>
              <a:t>Republici</a:t>
            </a:r>
            <a:r>
              <a:rPr lang="pl-PL" sz="1400" kern="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pl-PL" sz="1400" kern="0" spc="-5" dirty="0">
                <a:solidFill>
                  <a:srgbClr val="FFFFFF"/>
                </a:solidFill>
                <a:latin typeface="Segoe UI"/>
                <a:cs typeface="Segoe UI"/>
              </a:rPr>
              <a:t>Srbiji:</a:t>
            </a:r>
            <a:endParaRPr lang="pl-PL" sz="1400" kern="0" dirty="0">
              <a:latin typeface="Segoe UI"/>
              <a:cs typeface="Segoe UI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440BC1DE-812A-B99C-C332-B9FCFE1B9A9F}"/>
              </a:ext>
            </a:extLst>
          </p:cNvPr>
          <p:cNvGrpSpPr/>
          <p:nvPr/>
        </p:nvGrpSpPr>
        <p:grpSpPr>
          <a:xfrm>
            <a:off x="554808" y="837161"/>
            <a:ext cx="3935095" cy="320040"/>
            <a:chOff x="508000" y="1017142"/>
            <a:chExt cx="3935095" cy="32004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04B1BA3-4A44-6163-9F73-EB91109D1FA3}"/>
                </a:ext>
              </a:extLst>
            </p:cNvPr>
            <p:cNvSpPr/>
            <p:nvPr/>
          </p:nvSpPr>
          <p:spPr>
            <a:xfrm>
              <a:off x="533400" y="1029842"/>
              <a:ext cx="3884295" cy="281940"/>
            </a:xfrm>
            <a:custGeom>
              <a:avLst/>
              <a:gdLst/>
              <a:ahLst/>
              <a:cxnLst/>
              <a:rect l="l" t="t" r="r" b="b"/>
              <a:pathLst>
                <a:path w="3884295" h="281940">
                  <a:moveTo>
                    <a:pt x="3884167" y="0"/>
                  </a:moveTo>
                  <a:lnTo>
                    <a:pt x="0" y="0"/>
                  </a:lnTo>
                  <a:lnTo>
                    <a:pt x="0" y="281939"/>
                  </a:lnTo>
                  <a:lnTo>
                    <a:pt x="3884167" y="281939"/>
                  </a:lnTo>
                  <a:lnTo>
                    <a:pt x="3884167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Važeći propisi u Republici Srbiji: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4F24EB7-9FDE-9B89-22BF-B9A86B1741C5}"/>
                </a:ext>
              </a:extLst>
            </p:cNvPr>
            <p:cNvSpPr/>
            <p:nvPr/>
          </p:nvSpPr>
          <p:spPr>
            <a:xfrm>
              <a:off x="533400" y="1023492"/>
              <a:ext cx="3884295" cy="307340"/>
            </a:xfrm>
            <a:custGeom>
              <a:avLst/>
              <a:gdLst/>
              <a:ahLst/>
              <a:cxnLst/>
              <a:rect l="l" t="t" r="r" b="b"/>
              <a:pathLst>
                <a:path w="3884295" h="307340">
                  <a:moveTo>
                    <a:pt x="0" y="0"/>
                  </a:moveTo>
                  <a:lnTo>
                    <a:pt x="0" y="307340"/>
                  </a:lnTo>
                </a:path>
                <a:path w="3884295" h="307340">
                  <a:moveTo>
                    <a:pt x="3884167" y="0"/>
                  </a:moveTo>
                  <a:lnTo>
                    <a:pt x="3884167" y="3073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F6C2F8D6-034D-8D64-8ADE-4E7DE524AA6D}"/>
                </a:ext>
              </a:extLst>
            </p:cNvPr>
            <p:cNvSpPr/>
            <p:nvPr/>
          </p:nvSpPr>
          <p:spPr>
            <a:xfrm>
              <a:off x="527050" y="1023492"/>
              <a:ext cx="3896995" cy="12700"/>
            </a:xfrm>
            <a:custGeom>
              <a:avLst/>
              <a:gdLst/>
              <a:ahLst/>
              <a:cxnLst/>
              <a:rect l="l" t="t" r="r" b="b"/>
              <a:pathLst>
                <a:path w="3896995" h="12700">
                  <a:moveTo>
                    <a:pt x="0" y="12700"/>
                  </a:moveTo>
                  <a:lnTo>
                    <a:pt x="3896867" y="12700"/>
                  </a:lnTo>
                  <a:lnTo>
                    <a:pt x="389686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453A059C-BFE0-942D-731C-B038EDEEB060}"/>
                </a:ext>
              </a:extLst>
            </p:cNvPr>
            <p:cNvSpPr/>
            <p:nvPr/>
          </p:nvSpPr>
          <p:spPr>
            <a:xfrm>
              <a:off x="527050" y="1311782"/>
              <a:ext cx="3896995" cy="0"/>
            </a:xfrm>
            <a:custGeom>
              <a:avLst/>
              <a:gdLst/>
              <a:ahLst/>
              <a:cxnLst/>
              <a:rect l="l" t="t" r="r" b="b"/>
              <a:pathLst>
                <a:path w="3896995">
                  <a:moveTo>
                    <a:pt x="0" y="0"/>
                  </a:moveTo>
                  <a:lnTo>
                    <a:pt x="389686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14" name="object 16">
            <a:extLst>
              <a:ext uri="{FF2B5EF4-FFF2-40B4-BE49-F238E27FC236}">
                <a16:creationId xmlns:a16="http://schemas.microsoft.com/office/drawing/2014/main" id="{7AA82C42-C85C-C654-F703-903194A84D73}"/>
              </a:ext>
            </a:extLst>
          </p:cNvPr>
          <p:cNvGraphicFramePr>
            <a:graphicFrameLocks noGrp="1"/>
          </p:cNvGraphicFramePr>
          <p:nvPr/>
        </p:nvGraphicFramePr>
        <p:xfrm>
          <a:off x="527050" y="1661541"/>
          <a:ext cx="3877310" cy="281940"/>
        </p:xfrm>
        <a:graphic>
          <a:graphicData uri="http://schemas.openxmlformats.org/drawingml/2006/table">
            <a:tbl>
              <a:tblPr firstRow="1" bandRow="1"/>
              <a:tblGrid>
                <a:gridCol w="193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Zakoni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AA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5689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Strategija</a:t>
                      </a:r>
                      <a:endParaRPr sz="1400" dirty="0">
                        <a:latin typeface="Segoe UI"/>
                        <a:cs typeface="Segoe U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AA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object 17">
            <a:extLst>
              <a:ext uri="{FF2B5EF4-FFF2-40B4-BE49-F238E27FC236}">
                <a16:creationId xmlns:a16="http://schemas.microsoft.com/office/drawing/2014/main" id="{D286DBB3-D0EC-D449-C8EF-3E99263B202C}"/>
              </a:ext>
            </a:extLst>
          </p:cNvPr>
          <p:cNvGrpSpPr/>
          <p:nvPr/>
        </p:nvGrpSpPr>
        <p:grpSpPr>
          <a:xfrm>
            <a:off x="1338049" y="2058087"/>
            <a:ext cx="311150" cy="303530"/>
            <a:chOff x="1318133" y="1941448"/>
            <a:chExt cx="311150" cy="303530"/>
          </a:xfrm>
        </p:grpSpPr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D740B042-3CAA-969B-4109-46C1FD40B669}"/>
                </a:ext>
              </a:extLst>
            </p:cNvPr>
            <p:cNvSpPr/>
            <p:nvPr/>
          </p:nvSpPr>
          <p:spPr>
            <a:xfrm>
              <a:off x="1330833" y="1954148"/>
              <a:ext cx="285750" cy="278130"/>
            </a:xfrm>
            <a:custGeom>
              <a:avLst/>
              <a:gdLst/>
              <a:ahLst/>
              <a:cxnLst/>
              <a:rect l="l" t="t" r="r" b="b"/>
              <a:pathLst>
                <a:path w="285750" h="278130">
                  <a:moveTo>
                    <a:pt x="214248" y="0"/>
                  </a:moveTo>
                  <a:lnTo>
                    <a:pt x="71373" y="0"/>
                  </a:lnTo>
                  <a:lnTo>
                    <a:pt x="71373" y="139064"/>
                  </a:lnTo>
                  <a:lnTo>
                    <a:pt x="0" y="139064"/>
                  </a:lnTo>
                  <a:lnTo>
                    <a:pt x="142875" y="278130"/>
                  </a:lnTo>
                  <a:lnTo>
                    <a:pt x="285750" y="139064"/>
                  </a:lnTo>
                  <a:lnTo>
                    <a:pt x="214248" y="139064"/>
                  </a:lnTo>
                  <a:lnTo>
                    <a:pt x="214248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BB405A93-240E-88A3-8D80-A3B83322DFE7}"/>
                </a:ext>
              </a:extLst>
            </p:cNvPr>
            <p:cNvSpPr/>
            <p:nvPr/>
          </p:nvSpPr>
          <p:spPr>
            <a:xfrm>
              <a:off x="1330833" y="1954148"/>
              <a:ext cx="285750" cy="278130"/>
            </a:xfrm>
            <a:custGeom>
              <a:avLst/>
              <a:gdLst/>
              <a:ahLst/>
              <a:cxnLst/>
              <a:rect l="l" t="t" r="r" b="b"/>
              <a:pathLst>
                <a:path w="285750" h="278130">
                  <a:moveTo>
                    <a:pt x="0" y="139064"/>
                  </a:moveTo>
                  <a:lnTo>
                    <a:pt x="71373" y="139064"/>
                  </a:lnTo>
                  <a:lnTo>
                    <a:pt x="71373" y="0"/>
                  </a:lnTo>
                  <a:lnTo>
                    <a:pt x="214248" y="0"/>
                  </a:lnTo>
                  <a:lnTo>
                    <a:pt x="214248" y="139064"/>
                  </a:lnTo>
                  <a:lnTo>
                    <a:pt x="285750" y="139064"/>
                  </a:lnTo>
                  <a:lnTo>
                    <a:pt x="142875" y="278130"/>
                  </a:lnTo>
                  <a:lnTo>
                    <a:pt x="0" y="139064"/>
                  </a:lnTo>
                  <a:close/>
                </a:path>
              </a:pathLst>
            </a:custGeom>
            <a:ln w="25400">
              <a:solidFill>
                <a:srgbClr val="39542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object 20">
            <a:extLst>
              <a:ext uri="{FF2B5EF4-FFF2-40B4-BE49-F238E27FC236}">
                <a16:creationId xmlns:a16="http://schemas.microsoft.com/office/drawing/2014/main" id="{61DEB501-0B21-8A4B-CB0B-9889F7AE91F0}"/>
              </a:ext>
            </a:extLst>
          </p:cNvPr>
          <p:cNvGrpSpPr/>
          <p:nvPr/>
        </p:nvGrpSpPr>
        <p:grpSpPr>
          <a:xfrm>
            <a:off x="3239163" y="2045387"/>
            <a:ext cx="311150" cy="303530"/>
            <a:chOff x="3232276" y="1941448"/>
            <a:chExt cx="311150" cy="303530"/>
          </a:xfrm>
        </p:grpSpPr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14D8CCE0-DD11-9115-519E-3329FEEEB54E}"/>
                </a:ext>
              </a:extLst>
            </p:cNvPr>
            <p:cNvSpPr/>
            <p:nvPr/>
          </p:nvSpPr>
          <p:spPr>
            <a:xfrm>
              <a:off x="3244976" y="1954148"/>
              <a:ext cx="285750" cy="278130"/>
            </a:xfrm>
            <a:custGeom>
              <a:avLst/>
              <a:gdLst/>
              <a:ahLst/>
              <a:cxnLst/>
              <a:rect l="l" t="t" r="r" b="b"/>
              <a:pathLst>
                <a:path w="285750" h="278130">
                  <a:moveTo>
                    <a:pt x="214249" y="0"/>
                  </a:moveTo>
                  <a:lnTo>
                    <a:pt x="71374" y="0"/>
                  </a:lnTo>
                  <a:lnTo>
                    <a:pt x="71374" y="139064"/>
                  </a:lnTo>
                  <a:lnTo>
                    <a:pt x="0" y="139064"/>
                  </a:lnTo>
                  <a:lnTo>
                    <a:pt x="142875" y="278130"/>
                  </a:lnTo>
                  <a:lnTo>
                    <a:pt x="285750" y="139064"/>
                  </a:lnTo>
                  <a:lnTo>
                    <a:pt x="214249" y="139064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2">
              <a:extLst>
                <a:ext uri="{FF2B5EF4-FFF2-40B4-BE49-F238E27FC236}">
                  <a16:creationId xmlns:a16="http://schemas.microsoft.com/office/drawing/2014/main" id="{524FAF1E-43A0-3DE6-D5CE-A84280314573}"/>
                </a:ext>
              </a:extLst>
            </p:cNvPr>
            <p:cNvSpPr/>
            <p:nvPr/>
          </p:nvSpPr>
          <p:spPr>
            <a:xfrm>
              <a:off x="3244976" y="1954148"/>
              <a:ext cx="285750" cy="278130"/>
            </a:xfrm>
            <a:custGeom>
              <a:avLst/>
              <a:gdLst/>
              <a:ahLst/>
              <a:cxnLst/>
              <a:rect l="l" t="t" r="r" b="b"/>
              <a:pathLst>
                <a:path w="285750" h="278130">
                  <a:moveTo>
                    <a:pt x="0" y="139064"/>
                  </a:moveTo>
                  <a:lnTo>
                    <a:pt x="71374" y="139064"/>
                  </a:lnTo>
                  <a:lnTo>
                    <a:pt x="71374" y="0"/>
                  </a:lnTo>
                  <a:lnTo>
                    <a:pt x="214249" y="0"/>
                  </a:lnTo>
                  <a:lnTo>
                    <a:pt x="214249" y="139064"/>
                  </a:lnTo>
                  <a:lnTo>
                    <a:pt x="285750" y="139064"/>
                  </a:lnTo>
                  <a:lnTo>
                    <a:pt x="142875" y="278130"/>
                  </a:lnTo>
                  <a:lnTo>
                    <a:pt x="0" y="139064"/>
                  </a:lnTo>
                  <a:close/>
                </a:path>
              </a:pathLst>
            </a:custGeom>
            <a:ln w="25400">
              <a:solidFill>
                <a:srgbClr val="39542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object 26">
            <a:extLst>
              <a:ext uri="{FF2B5EF4-FFF2-40B4-BE49-F238E27FC236}">
                <a16:creationId xmlns:a16="http://schemas.microsoft.com/office/drawing/2014/main" id="{D4E94420-8445-F2BC-398A-39F11ABEEF2D}"/>
              </a:ext>
            </a:extLst>
          </p:cNvPr>
          <p:cNvSpPr txBox="1"/>
          <p:nvPr/>
        </p:nvSpPr>
        <p:spPr>
          <a:xfrm>
            <a:off x="2513148" y="2450824"/>
            <a:ext cx="195135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>
              <a:spcBef>
                <a:spcPts val="100"/>
              </a:spcBef>
              <a:buClr>
                <a:srgbClr val="74AA50"/>
              </a:buClr>
              <a:buFont typeface="Wingdings"/>
              <a:buChar char=""/>
              <a:tabLst>
                <a:tab pos="227965" algn="l"/>
              </a:tabLst>
            </a:pPr>
            <a:r>
              <a:rPr spc="-5" dirty="0">
                <a:solidFill>
                  <a:srgbClr val="212122"/>
                </a:solidFill>
                <a:cs typeface="Segoe UI"/>
              </a:rPr>
              <a:t>Akcioni</a:t>
            </a:r>
            <a:r>
              <a:rPr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plan</a:t>
            </a:r>
            <a:r>
              <a:rPr spc="-30" dirty="0">
                <a:solidFill>
                  <a:srgbClr val="212122"/>
                </a:solidFill>
                <a:cs typeface="Segoe UI"/>
              </a:rPr>
              <a:t> </a:t>
            </a:r>
            <a:r>
              <a:rPr dirty="0">
                <a:solidFill>
                  <a:srgbClr val="212122"/>
                </a:solidFill>
                <a:cs typeface="Segoe UI"/>
              </a:rPr>
              <a:t>za</a:t>
            </a:r>
            <a:r>
              <a:rPr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2021. </a:t>
            </a:r>
            <a:r>
              <a:rPr spc="-355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godinu </a:t>
            </a:r>
            <a:r>
              <a:rPr dirty="0">
                <a:solidFill>
                  <a:srgbClr val="212122"/>
                </a:solidFill>
                <a:cs typeface="Segoe UI"/>
              </a:rPr>
              <a:t>za</a:t>
            </a:r>
            <a:endParaRPr dirty="0">
              <a:solidFill>
                <a:prstClr val="black"/>
              </a:solidFill>
              <a:cs typeface="Segoe UI"/>
            </a:endParaRPr>
          </a:p>
          <a:p>
            <a:pPr marL="227329" marR="280035"/>
            <a:r>
              <a:rPr spc="-5" dirty="0">
                <a:solidFill>
                  <a:srgbClr val="212122"/>
                </a:solidFill>
                <a:cs typeface="Segoe UI"/>
              </a:rPr>
              <a:t>sprovođenje </a:t>
            </a:r>
            <a:r>
              <a:rPr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Programa razvoja </a:t>
            </a:r>
            <a:r>
              <a:rPr spc="-360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javnih nabavki </a:t>
            </a:r>
            <a:r>
              <a:rPr dirty="0">
                <a:solidFill>
                  <a:srgbClr val="212122"/>
                </a:solidFill>
                <a:cs typeface="Segoe UI"/>
              </a:rPr>
              <a:t>u </a:t>
            </a:r>
            <a:r>
              <a:rPr spc="5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Republici</a:t>
            </a:r>
            <a:r>
              <a:rPr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Srbiji</a:t>
            </a:r>
            <a:r>
              <a:rPr spc="-20" dirty="0">
                <a:solidFill>
                  <a:srgbClr val="212122"/>
                </a:solidFill>
                <a:cs typeface="Segoe UI"/>
              </a:rPr>
              <a:t> </a:t>
            </a:r>
            <a:r>
              <a:rPr dirty="0">
                <a:solidFill>
                  <a:srgbClr val="212122"/>
                </a:solidFill>
                <a:cs typeface="Segoe UI"/>
              </a:rPr>
              <a:t>za </a:t>
            </a:r>
            <a:r>
              <a:rPr spc="-355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period</a:t>
            </a:r>
            <a:r>
              <a:rPr spc="-65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2019-2023</a:t>
            </a:r>
            <a:endParaRPr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A27FF081-B17B-E75D-25F5-5C4F80E9A180}"/>
              </a:ext>
            </a:extLst>
          </p:cNvPr>
          <p:cNvSpPr txBox="1"/>
          <p:nvPr/>
        </p:nvSpPr>
        <p:spPr>
          <a:xfrm>
            <a:off x="514350" y="2450824"/>
            <a:ext cx="195135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079" marR="280035" indent="-285750"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prstClr val="black"/>
                </a:solidFill>
                <a:cs typeface="Segoe UI"/>
              </a:rPr>
              <a:t>Zakon o javnim nabavkama</a:t>
            </a:r>
          </a:p>
          <a:p>
            <a:pPr marL="513079" marR="280035" indent="-285750"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prstClr val="black"/>
                </a:solidFill>
                <a:cs typeface="Segoe UI"/>
              </a:rPr>
              <a:t>Zakon o javno-privatnom partnerstvu i koncesijama</a:t>
            </a:r>
            <a:endParaRPr dirty="0">
              <a:solidFill>
                <a:prstClr val="black"/>
              </a:solidFill>
              <a:cs typeface="Segoe UI"/>
            </a:endParaRPr>
          </a:p>
        </p:txBody>
      </p:sp>
      <p:grpSp>
        <p:nvGrpSpPr>
          <p:cNvPr id="23" name="object 17">
            <a:extLst>
              <a:ext uri="{FF2B5EF4-FFF2-40B4-BE49-F238E27FC236}">
                <a16:creationId xmlns:a16="http://schemas.microsoft.com/office/drawing/2014/main" id="{4BED1A69-FC8C-1975-E277-823FE611972C}"/>
              </a:ext>
            </a:extLst>
          </p:cNvPr>
          <p:cNvGrpSpPr/>
          <p:nvPr/>
        </p:nvGrpSpPr>
        <p:grpSpPr>
          <a:xfrm>
            <a:off x="2310130" y="1221969"/>
            <a:ext cx="311150" cy="303530"/>
            <a:chOff x="1318133" y="1941448"/>
            <a:chExt cx="311150" cy="303530"/>
          </a:xfrm>
        </p:grpSpPr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5EFC1F30-FEEB-A926-928D-128B1644938D}"/>
                </a:ext>
              </a:extLst>
            </p:cNvPr>
            <p:cNvSpPr/>
            <p:nvPr/>
          </p:nvSpPr>
          <p:spPr>
            <a:xfrm>
              <a:off x="1330833" y="1954148"/>
              <a:ext cx="285750" cy="278130"/>
            </a:xfrm>
            <a:custGeom>
              <a:avLst/>
              <a:gdLst/>
              <a:ahLst/>
              <a:cxnLst/>
              <a:rect l="l" t="t" r="r" b="b"/>
              <a:pathLst>
                <a:path w="285750" h="278130">
                  <a:moveTo>
                    <a:pt x="214248" y="0"/>
                  </a:moveTo>
                  <a:lnTo>
                    <a:pt x="71373" y="0"/>
                  </a:lnTo>
                  <a:lnTo>
                    <a:pt x="71373" y="139064"/>
                  </a:lnTo>
                  <a:lnTo>
                    <a:pt x="0" y="139064"/>
                  </a:lnTo>
                  <a:lnTo>
                    <a:pt x="142875" y="278130"/>
                  </a:lnTo>
                  <a:lnTo>
                    <a:pt x="285750" y="139064"/>
                  </a:lnTo>
                  <a:lnTo>
                    <a:pt x="214248" y="139064"/>
                  </a:lnTo>
                  <a:lnTo>
                    <a:pt x="214248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F9C62F69-D337-FB37-FE04-B25F3B1AF473}"/>
                </a:ext>
              </a:extLst>
            </p:cNvPr>
            <p:cNvSpPr/>
            <p:nvPr/>
          </p:nvSpPr>
          <p:spPr>
            <a:xfrm>
              <a:off x="1330833" y="1954148"/>
              <a:ext cx="285750" cy="278130"/>
            </a:xfrm>
            <a:custGeom>
              <a:avLst/>
              <a:gdLst/>
              <a:ahLst/>
              <a:cxnLst/>
              <a:rect l="l" t="t" r="r" b="b"/>
              <a:pathLst>
                <a:path w="285750" h="278130">
                  <a:moveTo>
                    <a:pt x="0" y="139064"/>
                  </a:moveTo>
                  <a:lnTo>
                    <a:pt x="71373" y="139064"/>
                  </a:lnTo>
                  <a:lnTo>
                    <a:pt x="71373" y="0"/>
                  </a:lnTo>
                  <a:lnTo>
                    <a:pt x="214248" y="0"/>
                  </a:lnTo>
                  <a:lnTo>
                    <a:pt x="214248" y="139064"/>
                  </a:lnTo>
                  <a:lnTo>
                    <a:pt x="285750" y="139064"/>
                  </a:lnTo>
                  <a:lnTo>
                    <a:pt x="142875" y="278130"/>
                  </a:lnTo>
                  <a:lnTo>
                    <a:pt x="0" y="139064"/>
                  </a:lnTo>
                  <a:close/>
                </a:path>
              </a:pathLst>
            </a:custGeom>
            <a:ln w="25400">
              <a:solidFill>
                <a:srgbClr val="39542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54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16">
            <a:extLst>
              <a:ext uri="{FF2B5EF4-FFF2-40B4-BE49-F238E27FC236}">
                <a16:creationId xmlns:a16="http://schemas.microsoft.com/office/drawing/2014/main" id="{118C1DC0-D01A-5034-9324-057F6B89A34E}"/>
              </a:ext>
            </a:extLst>
          </p:cNvPr>
          <p:cNvPicPr/>
          <p:nvPr/>
        </p:nvPicPr>
        <p:blipFill rotWithShape="1">
          <a:blip r:embed="rId2" cstate="print"/>
          <a:srcRect r="6097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C5E0-DB44-7B49-5043-59BF262A1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0" y="645318"/>
            <a:ext cx="4592782" cy="5567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RS" sz="2000" b="1" dirty="0">
                <a:latin typeface="+mn-lt"/>
              </a:rPr>
              <a:t>Zakon o javnim nabavkama (Službeni glasnik RS br. 91/2019)</a:t>
            </a:r>
          </a:p>
          <a:p>
            <a:pPr marL="0" indent="0">
              <a:buNone/>
            </a:pPr>
            <a:endParaRPr lang="sr-Latn-RS" sz="2000" b="1" dirty="0"/>
          </a:p>
          <a:p>
            <a:pPr marL="354330" marR="60325" indent="-285750" algn="just">
              <a:lnSpc>
                <a:spcPct val="100000"/>
              </a:lnSpc>
              <a:spcBef>
                <a:spcPts val="235"/>
              </a:spcBef>
              <a:buClr>
                <a:srgbClr val="74AA50"/>
              </a:buClr>
              <a:buFont typeface="Wingdings"/>
              <a:buChar char=""/>
              <a:tabLst>
                <a:tab pos="354330" algn="l"/>
              </a:tabLst>
            </a:pP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Zakon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u </a:t>
            </a:r>
            <a:r>
              <a:rPr lang="en-US" sz="2000" dirty="0" err="1">
                <a:solidFill>
                  <a:srgbClr val="212122"/>
                </a:solidFill>
                <a:latin typeface="+mn-lt"/>
                <a:cs typeface="Segoe UI"/>
              </a:rPr>
              <a:t>potpunosti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usklađen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sa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direktivama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Evropske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unije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koje</a:t>
            </a:r>
            <a:r>
              <a:rPr lang="en-US" sz="2000" spc="-2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regulišu</a:t>
            </a:r>
            <a:r>
              <a:rPr lang="en-US" sz="2000" spc="-2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 err="1">
                <a:solidFill>
                  <a:srgbClr val="212122"/>
                </a:solidFill>
                <a:latin typeface="+mn-lt"/>
                <a:cs typeface="Segoe UI"/>
              </a:rPr>
              <a:t>oblasti</a:t>
            </a:r>
            <a:r>
              <a:rPr lang="en-US" sz="2000" spc="-3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javnih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nabavki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;</a:t>
            </a:r>
            <a:endParaRPr lang="en-US" sz="2000" dirty="0">
              <a:latin typeface="+mn-lt"/>
              <a:cs typeface="Segoe UI"/>
            </a:endParaRPr>
          </a:p>
          <a:p>
            <a:pPr marL="354330" marR="60325" indent="-285750" algn="just">
              <a:lnSpc>
                <a:spcPct val="100000"/>
              </a:lnSpc>
              <a:buClr>
                <a:srgbClr val="74AA50"/>
              </a:buClr>
              <a:buFont typeface="Wingdings"/>
              <a:buChar char=""/>
              <a:tabLst>
                <a:tab pos="354330" algn="l"/>
              </a:tabLst>
            </a:pP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Dvanaest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podzakonskih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akata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donetih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 err="1">
                <a:solidFill>
                  <a:srgbClr val="212122"/>
                </a:solidFill>
                <a:latin typeface="+mn-lt"/>
                <a:cs typeface="Segoe UI"/>
              </a:rPr>
              <a:t>na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 err="1">
                <a:solidFill>
                  <a:srgbClr val="212122"/>
                </a:solidFill>
                <a:latin typeface="+mn-lt"/>
                <a:cs typeface="Segoe UI"/>
              </a:rPr>
              <a:t>osnovu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Zakona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o </a:t>
            </a:r>
            <a:r>
              <a:rPr lang="en-US" sz="2000" spc="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javnim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nabavkama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;</a:t>
            </a:r>
            <a:endParaRPr lang="en-US" sz="2000" dirty="0">
              <a:latin typeface="+mn-lt"/>
              <a:cs typeface="Segoe UI"/>
            </a:endParaRPr>
          </a:p>
          <a:p>
            <a:pPr marL="354330" marR="59690" indent="-285750" algn="just">
              <a:lnSpc>
                <a:spcPct val="100000"/>
              </a:lnSpc>
              <a:spcBef>
                <a:spcPts val="5"/>
              </a:spcBef>
              <a:buClr>
                <a:srgbClr val="74AA50"/>
              </a:buClr>
              <a:buFont typeface="Wingdings"/>
              <a:buChar char=""/>
              <a:tabLst>
                <a:tab pos="354330" algn="l"/>
              </a:tabLst>
            </a:pP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U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okviru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opštih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odredbi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propisano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da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su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privredni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subjekti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 err="1">
                <a:solidFill>
                  <a:srgbClr val="212122"/>
                </a:solidFill>
                <a:latin typeface="+mn-lt"/>
                <a:cs typeface="Segoe UI"/>
              </a:rPr>
              <a:t>dužni</a:t>
            </a:r>
            <a:r>
              <a:rPr lang="en-US" sz="2000" spc="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da</a:t>
            </a:r>
            <a:r>
              <a:rPr lang="en-US" sz="2000" spc="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u</a:t>
            </a:r>
            <a:r>
              <a:rPr lang="en-US" sz="2000" spc="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izvršavanju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ugovora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o</a:t>
            </a:r>
            <a:r>
              <a:rPr lang="en-US" sz="2000" spc="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javnoj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nabavci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(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između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34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ostalog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)</a:t>
            </a:r>
            <a:r>
              <a:rPr lang="en-US" sz="2000" spc="29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poštuju</a:t>
            </a:r>
            <a:r>
              <a:rPr lang="en-US" sz="2000" spc="3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obaveze</a:t>
            </a:r>
            <a:r>
              <a:rPr lang="en-US" sz="2000" spc="3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u</a:t>
            </a:r>
            <a:r>
              <a:rPr lang="en-US" sz="2000" spc="31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oblasti</a:t>
            </a:r>
            <a:r>
              <a:rPr lang="en-US" sz="2000" spc="30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zaštite</a:t>
            </a:r>
            <a:r>
              <a:rPr lang="en-US" sz="2000" spc="3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životne</a:t>
            </a:r>
            <a:r>
              <a:rPr lang="en-US" sz="2000" spc="3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sredine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, </a:t>
            </a:r>
            <a:r>
              <a:rPr lang="en-US" sz="2000" spc="-34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kao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 err="1">
                <a:solidFill>
                  <a:srgbClr val="212122"/>
                </a:solidFill>
                <a:latin typeface="+mn-lt"/>
                <a:cs typeface="Segoe UI"/>
              </a:rPr>
              <a:t>i</a:t>
            </a:r>
            <a:r>
              <a:rPr lang="en-US" sz="2000" spc="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odredbe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međunarodnog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prava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vezanog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za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zaštitu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životne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sredine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, </a:t>
            </a:r>
            <a:r>
              <a:rPr lang="en-US" sz="2000" dirty="0" err="1">
                <a:solidFill>
                  <a:srgbClr val="212122"/>
                </a:solidFill>
                <a:latin typeface="+mn-lt"/>
                <a:cs typeface="Segoe UI"/>
              </a:rPr>
              <a:t>dok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Prilog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8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Zakona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navodi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5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konvencija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 err="1">
                <a:solidFill>
                  <a:srgbClr val="212122"/>
                </a:solidFill>
                <a:latin typeface="+mn-lt"/>
                <a:cs typeface="Segoe UI"/>
              </a:rPr>
              <a:t>iz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oblasti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zaštite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životne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sredine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koje</a:t>
            </a:r>
            <a:r>
              <a:rPr lang="en-US" sz="20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su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deo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pravnog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 err="1">
                <a:solidFill>
                  <a:srgbClr val="212122"/>
                </a:solidFill>
                <a:latin typeface="+mn-lt"/>
                <a:cs typeface="Segoe UI"/>
              </a:rPr>
              <a:t>sistema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10" dirty="0" err="1">
                <a:solidFill>
                  <a:srgbClr val="212122"/>
                </a:solidFill>
                <a:latin typeface="+mn-lt"/>
                <a:cs typeface="Segoe UI"/>
              </a:rPr>
              <a:t>Republike</a:t>
            </a:r>
            <a:r>
              <a:rPr lang="en-US" sz="2000" spc="-3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000" spc="-5" dirty="0">
                <a:solidFill>
                  <a:srgbClr val="212122"/>
                </a:solidFill>
                <a:latin typeface="+mn-lt"/>
                <a:cs typeface="Segoe UI"/>
              </a:rPr>
              <a:t>Srbije;</a:t>
            </a:r>
            <a:endParaRPr lang="en-US" sz="2000" dirty="0">
              <a:latin typeface="+mn-lt"/>
              <a:cs typeface="Segoe UI"/>
            </a:endParaRPr>
          </a:p>
          <a:p>
            <a:pPr marL="0" indent="0">
              <a:buNone/>
            </a:pPr>
            <a:endParaRPr lang="sr-Latn-R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94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13" descr="Diagram&#10;&#10;Description automatically generated">
            <a:extLst>
              <a:ext uri="{FF2B5EF4-FFF2-40B4-BE49-F238E27FC236}">
                <a16:creationId xmlns:a16="http://schemas.microsoft.com/office/drawing/2014/main" id="{58C3635D-E3B4-A27B-022F-C2CD67860476}"/>
              </a:ext>
            </a:extLst>
          </p:cNvPr>
          <p:cNvPicPr/>
          <p:nvPr/>
        </p:nvPicPr>
        <p:blipFill rotWithShape="1">
          <a:blip r:embed="rId2" cstate="print"/>
          <a:srcRect t="10161" b="712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F299F-332D-02EB-8C41-E33DC14E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13" y="1810265"/>
            <a:ext cx="4289686" cy="323747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Zakon o javnim nabavkama (Službeni glasnik RS br. 91/2019)</a:t>
            </a:r>
          </a:p>
          <a:p>
            <a:r>
              <a:rPr lang="en-US" sz="2000" dirty="0" err="1">
                <a:latin typeface="+mn-lt"/>
              </a:rPr>
              <a:t>Najznačajnija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odredba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Zakona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koja</a:t>
            </a:r>
            <a:r>
              <a:rPr lang="en-US" sz="2000" dirty="0">
                <a:latin typeface="+mn-lt"/>
              </a:rPr>
              <a:t> se </a:t>
            </a:r>
            <a:r>
              <a:rPr lang="en-US" sz="2000" dirty="0" err="1">
                <a:latin typeface="+mn-lt"/>
              </a:rPr>
              <a:t>tiče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zelenih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 err="1">
                <a:latin typeface="+mn-lt"/>
              </a:rPr>
              <a:t>javnih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nabavki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jeste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mogućnost</a:t>
            </a:r>
            <a:r>
              <a:rPr lang="en-US" sz="2000" dirty="0">
                <a:latin typeface="+mn-lt"/>
              </a:rPr>
              <a:t> da se </a:t>
            </a:r>
            <a:r>
              <a:rPr lang="en-US" sz="2000" dirty="0" err="1">
                <a:latin typeface="+mn-lt"/>
              </a:rPr>
              <a:t>kao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 err="1">
                <a:latin typeface="+mn-lt"/>
              </a:rPr>
              <a:t>kriterijum</a:t>
            </a:r>
            <a:r>
              <a:rPr lang="en-US" sz="2000" dirty="0">
                <a:latin typeface="+mn-lt"/>
              </a:rPr>
              <a:t> za </a:t>
            </a:r>
            <a:r>
              <a:rPr lang="en-US" sz="2000" dirty="0" err="1">
                <a:latin typeface="+mn-lt"/>
              </a:rPr>
              <a:t>ocenu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ponuda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predvide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troškovi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 err="1">
                <a:latin typeface="+mn-lt"/>
              </a:rPr>
              <a:t>primenom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pristupa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troškovne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efikasnosti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kao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što</a:t>
            </a:r>
            <a:r>
              <a:rPr lang="en-US" sz="2000" dirty="0">
                <a:latin typeface="+mn-lt"/>
              </a:rPr>
              <a:t>  je </a:t>
            </a:r>
            <a:r>
              <a:rPr lang="en-US" sz="2000" dirty="0" err="1">
                <a:latin typeface="+mn-lt"/>
              </a:rPr>
              <a:t>trošak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životnog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ciklusa</a:t>
            </a:r>
            <a:r>
              <a:rPr lang="en-US" sz="2000" dirty="0">
                <a:latin typeface="+mn-lt"/>
              </a:rPr>
              <a:t>, u </a:t>
            </a:r>
            <a:r>
              <a:rPr lang="en-US" sz="2000" dirty="0" err="1">
                <a:latin typeface="+mn-lt"/>
              </a:rPr>
              <a:t>skladu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članom</a:t>
            </a:r>
            <a:r>
              <a:rPr lang="sr-Latn-RS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134. </a:t>
            </a:r>
            <a:r>
              <a:rPr lang="en-US" sz="2000" dirty="0" err="1">
                <a:latin typeface="+mn-lt"/>
              </a:rPr>
              <a:t>Zakona</a:t>
            </a:r>
            <a:r>
              <a:rPr lang="en-US" sz="2000" dirty="0">
                <a:latin typeface="+mn-lt"/>
              </a:rPr>
              <a:t>;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4549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3A8B5-0B79-C91D-C788-F7EDF420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100613"/>
            <a:ext cx="10514013" cy="388808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sr-Latn-R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Zakon o javnim nabavkama (Službeni glasnik RS br. 91/2019)</a:t>
            </a:r>
            <a:br>
              <a:rPr kumimoji="0" lang="sr-Latn-RS" sz="1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3CE98-85F6-835B-10EA-DF2E1CEC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421"/>
            <a:ext cx="10515600" cy="4171603"/>
          </a:xfrm>
        </p:spPr>
        <p:txBody>
          <a:bodyPr>
            <a:normAutofit fontScale="77500" lnSpcReduction="20000"/>
          </a:bodyPr>
          <a:lstStyle/>
          <a:p>
            <a:pPr marL="2698750">
              <a:lnSpc>
                <a:spcPct val="100000"/>
              </a:lnSpc>
            </a:pPr>
            <a:r>
              <a:rPr lang="en-US" sz="2800" b="1" spc="-20" dirty="0" err="1">
                <a:solidFill>
                  <a:srgbClr val="212122"/>
                </a:solidFill>
                <a:latin typeface="Segoe UI"/>
                <a:cs typeface="Segoe UI"/>
              </a:rPr>
              <a:t>Troškovi</a:t>
            </a:r>
            <a:r>
              <a:rPr lang="en-US" sz="2800" b="1" spc="5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lang="en-US" sz="2800" b="1" spc="-10" dirty="0" err="1">
                <a:solidFill>
                  <a:srgbClr val="212122"/>
                </a:solidFill>
                <a:latin typeface="Segoe UI"/>
                <a:cs typeface="Segoe UI"/>
              </a:rPr>
              <a:t>životnog</a:t>
            </a:r>
            <a:r>
              <a:rPr lang="en-US" sz="2800" b="1" spc="1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lang="en-US" sz="2800" b="1" spc="-5" dirty="0" err="1">
                <a:solidFill>
                  <a:srgbClr val="212122"/>
                </a:solidFill>
                <a:latin typeface="Segoe UI"/>
                <a:cs typeface="Segoe UI"/>
              </a:rPr>
              <a:t>ciklusa</a:t>
            </a:r>
            <a:r>
              <a:rPr lang="en-US" sz="2800" b="1" spc="15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lang="en-US" sz="2800" b="1" spc="-10" dirty="0" err="1">
                <a:solidFill>
                  <a:srgbClr val="212122"/>
                </a:solidFill>
                <a:latin typeface="Segoe UI"/>
                <a:cs typeface="Segoe UI"/>
              </a:rPr>
              <a:t>obuhvataju</a:t>
            </a:r>
            <a:r>
              <a:rPr lang="en-US" sz="2800" b="1" spc="-10" dirty="0">
                <a:solidFill>
                  <a:srgbClr val="212122"/>
                </a:solidFill>
                <a:latin typeface="Segoe UI"/>
                <a:cs typeface="Segoe UI"/>
              </a:rPr>
              <a:t>:</a:t>
            </a:r>
            <a:endParaRPr lang="en-US" sz="2800" dirty="0">
              <a:latin typeface="Segoe UI"/>
              <a:cs typeface="Segoe UI"/>
            </a:endParaRPr>
          </a:p>
          <a:p>
            <a:pPr marL="1206500" indent="-285750">
              <a:lnSpc>
                <a:spcPct val="100000"/>
              </a:lnSpc>
              <a:buClr>
                <a:srgbClr val="74AA50"/>
              </a:buClr>
              <a:buFont typeface="Wingdings"/>
              <a:buChar char=""/>
              <a:tabLst>
                <a:tab pos="1205865" algn="l"/>
                <a:tab pos="1206500" algn="l"/>
              </a:tabLst>
            </a:pP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troškove</a:t>
            </a:r>
            <a:r>
              <a:rPr lang="en-US" sz="2800" spc="3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koje</a:t>
            </a:r>
            <a:r>
              <a:rPr lang="en-US" sz="2800" spc="2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snosi</a:t>
            </a:r>
            <a:r>
              <a:rPr lang="en-US" sz="2800" spc="2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naručilac</a:t>
            </a:r>
            <a:r>
              <a:rPr lang="en-US" sz="2800" spc="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ili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drugi</a:t>
            </a:r>
            <a:r>
              <a:rPr lang="en-US" sz="2800" spc="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korisnici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,</a:t>
            </a:r>
            <a:r>
              <a:rPr lang="en-US" sz="2800" spc="1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kao</a:t>
            </a:r>
            <a:r>
              <a:rPr lang="en-US" sz="2800" spc="2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što</a:t>
            </a:r>
            <a:r>
              <a:rPr lang="en-US" sz="2800" spc="1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su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:</a:t>
            </a:r>
            <a:endParaRPr lang="en-US" sz="2800" dirty="0">
              <a:latin typeface="+mn-lt"/>
              <a:cs typeface="Segoe UI"/>
            </a:endParaRPr>
          </a:p>
          <a:p>
            <a:pPr marL="1206500" indent="-285750">
              <a:lnSpc>
                <a:spcPct val="100000"/>
              </a:lnSpc>
              <a:buClr>
                <a:srgbClr val="74AA50"/>
              </a:buClr>
              <a:buFont typeface="Arial MT"/>
              <a:buChar char="•"/>
              <a:tabLst>
                <a:tab pos="1205865" algn="l"/>
                <a:tab pos="1206500" algn="l"/>
              </a:tabLst>
            </a:pP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troškovi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nabavke</a:t>
            </a:r>
            <a:r>
              <a:rPr lang="en-US" sz="2800" spc="-10" dirty="0">
                <a:solidFill>
                  <a:srgbClr val="212122"/>
                </a:solidFill>
                <a:latin typeface="+mn-lt"/>
                <a:cs typeface="Segoe UI"/>
              </a:rPr>
              <a:t>;</a:t>
            </a:r>
            <a:endParaRPr lang="en-US" sz="2800" dirty="0">
              <a:latin typeface="+mn-lt"/>
              <a:cs typeface="Segoe UI"/>
            </a:endParaRPr>
          </a:p>
          <a:p>
            <a:pPr marL="1206500" indent="-285750">
              <a:lnSpc>
                <a:spcPct val="100000"/>
              </a:lnSpc>
              <a:buClr>
                <a:srgbClr val="74AA50"/>
              </a:buClr>
              <a:buFont typeface="Arial MT"/>
              <a:buChar char="•"/>
              <a:tabLst>
                <a:tab pos="1205865" algn="l"/>
                <a:tab pos="1206500" algn="l"/>
              </a:tabLst>
            </a:pP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troškovi</a:t>
            </a:r>
            <a:r>
              <a:rPr lang="en-US" sz="2800" spc="2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upotrebe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,</a:t>
            </a:r>
            <a:r>
              <a:rPr lang="en-US" sz="2800" spc="1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kao</a:t>
            </a:r>
            <a:r>
              <a:rPr lang="en-US" sz="2800" spc="2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što</a:t>
            </a:r>
            <a:r>
              <a:rPr lang="en-US" sz="2800" spc="1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je</a:t>
            </a:r>
            <a:r>
              <a:rPr lang="en-US" sz="2800" spc="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potrošnja</a:t>
            </a:r>
            <a:r>
              <a:rPr lang="en-US" sz="2800" spc="2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energije</a:t>
            </a:r>
            <a:r>
              <a:rPr lang="en-US" sz="2800" spc="1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i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drugih</a:t>
            </a:r>
            <a:r>
              <a:rPr lang="en-US" sz="2800" spc="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resursa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;</a:t>
            </a:r>
            <a:endParaRPr lang="en-US" sz="2800" dirty="0">
              <a:latin typeface="+mn-lt"/>
              <a:cs typeface="Segoe UI"/>
            </a:endParaRPr>
          </a:p>
          <a:p>
            <a:pPr marL="1206500" indent="-285750">
              <a:lnSpc>
                <a:spcPct val="100000"/>
              </a:lnSpc>
              <a:buClr>
                <a:srgbClr val="74AA50"/>
              </a:buClr>
              <a:buFont typeface="Arial MT"/>
              <a:buChar char="•"/>
              <a:tabLst>
                <a:tab pos="1205865" algn="l"/>
                <a:tab pos="1206500" algn="l"/>
              </a:tabLst>
            </a:pP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troškovi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održavanja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;</a:t>
            </a:r>
            <a:endParaRPr lang="en-US" sz="2800" dirty="0">
              <a:latin typeface="+mn-lt"/>
              <a:cs typeface="Segoe UI"/>
            </a:endParaRPr>
          </a:p>
          <a:p>
            <a:pPr marL="1206500" indent="-285750">
              <a:lnSpc>
                <a:spcPct val="100000"/>
              </a:lnSpc>
              <a:buClr>
                <a:srgbClr val="74AA50"/>
              </a:buClr>
              <a:buFont typeface="Arial MT"/>
              <a:buChar char="•"/>
              <a:tabLst>
                <a:tab pos="1205865" algn="l"/>
                <a:tab pos="1206500" algn="l"/>
              </a:tabLst>
            </a:pP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troškovi</a:t>
            </a:r>
            <a:r>
              <a:rPr lang="en-US" sz="2800" spc="3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na</a:t>
            </a:r>
            <a:r>
              <a:rPr lang="en-US" sz="2800" spc="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kraju</a:t>
            </a:r>
            <a:r>
              <a:rPr lang="en-US" sz="2800" spc="1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životnog</a:t>
            </a:r>
            <a:r>
              <a:rPr lang="en-US" sz="2800" spc="2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ciklusa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,</a:t>
            </a:r>
            <a:r>
              <a:rPr lang="en-US" sz="2800" spc="1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kao</a:t>
            </a:r>
            <a:r>
              <a:rPr lang="en-US" sz="2800" spc="2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što</a:t>
            </a:r>
            <a:r>
              <a:rPr lang="en-US" sz="2800" spc="2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su</a:t>
            </a:r>
            <a:r>
              <a:rPr lang="en-US" sz="2800" spc="1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troškovi</a:t>
            </a:r>
            <a:r>
              <a:rPr lang="en-US" sz="2800" spc="3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sakupljanja</a:t>
            </a:r>
            <a:r>
              <a:rPr lang="en-US" sz="2800" spc="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i</a:t>
            </a:r>
            <a:r>
              <a:rPr lang="en-US" sz="2800" spc="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recikliranja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.</a:t>
            </a:r>
            <a:endParaRPr lang="en-US" sz="2800" dirty="0">
              <a:latin typeface="+mn-lt"/>
              <a:cs typeface="Segoe UI"/>
            </a:endParaRPr>
          </a:p>
          <a:p>
            <a:pPr marL="1206500" marR="588010" indent="-285750" algn="just">
              <a:lnSpc>
                <a:spcPct val="100000"/>
              </a:lnSpc>
              <a:buClr>
                <a:srgbClr val="74AA50"/>
              </a:buClr>
              <a:buFont typeface="Wingdings"/>
              <a:buChar char=""/>
              <a:tabLst>
                <a:tab pos="1206500" algn="l"/>
              </a:tabLst>
            </a:pP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troškove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pripisane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spoljašnjim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ekološkim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faktorima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povezanim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sa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dobrom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, 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uslugom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ili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radovima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tokom</a:t>
            </a:r>
            <a:r>
              <a:rPr lang="en-US" sz="28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njihovog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životnog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ciklusa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, 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pod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uslovom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da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njihova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novčana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vrednost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dirty="0" err="1">
                <a:solidFill>
                  <a:srgbClr val="212122"/>
                </a:solidFill>
                <a:latin typeface="+mn-lt"/>
                <a:cs typeface="Segoe UI"/>
              </a:rPr>
              <a:t>može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da 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se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odredi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i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proveri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, a </a:t>
            </a:r>
            <a:r>
              <a:rPr lang="en-US" sz="2800" spc="-10" dirty="0">
                <a:solidFill>
                  <a:srgbClr val="212122"/>
                </a:solidFill>
                <a:latin typeface="+mn-lt"/>
                <a:cs typeface="Segoe UI"/>
              </a:rPr>
              <a:t>koji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mogu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da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obuhvate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troškove</a:t>
            </a:r>
            <a:r>
              <a:rPr lang="en-US" sz="2800" spc="-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emisije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gasova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sa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efektom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dirty="0" err="1">
                <a:solidFill>
                  <a:srgbClr val="212122"/>
                </a:solidFill>
                <a:latin typeface="+mn-lt"/>
                <a:cs typeface="Segoe UI"/>
              </a:rPr>
              <a:t>staklene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bašte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i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emisije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drugih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zagađivača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,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kao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i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druge</a:t>
            </a:r>
            <a:r>
              <a:rPr lang="en-US" sz="2800" spc="-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troškove</a:t>
            </a:r>
            <a:r>
              <a:rPr lang="en-US" sz="2800" spc="2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ublažavanja</a:t>
            </a:r>
            <a:r>
              <a:rPr lang="en-US" sz="2800" spc="10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10" dirty="0" err="1">
                <a:solidFill>
                  <a:srgbClr val="212122"/>
                </a:solidFill>
                <a:latin typeface="+mn-lt"/>
                <a:cs typeface="Segoe UI"/>
              </a:rPr>
              <a:t>klimatskih</a:t>
            </a:r>
            <a:r>
              <a:rPr lang="en-US" sz="2800" spc="5" dirty="0">
                <a:solidFill>
                  <a:srgbClr val="212122"/>
                </a:solidFill>
                <a:latin typeface="+mn-lt"/>
                <a:cs typeface="Segoe UI"/>
              </a:rPr>
              <a:t> </a:t>
            </a:r>
            <a:r>
              <a:rPr lang="en-US" sz="2800" spc="-5" dirty="0" err="1">
                <a:solidFill>
                  <a:srgbClr val="212122"/>
                </a:solidFill>
                <a:latin typeface="+mn-lt"/>
                <a:cs typeface="Segoe UI"/>
              </a:rPr>
              <a:t>promena</a:t>
            </a:r>
            <a:endParaRPr lang="en-US" sz="2800" dirty="0">
              <a:latin typeface="+mn-lt"/>
              <a:cs typeface="Segoe 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6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F6A499-9F10-028B-3134-22B72558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100613"/>
            <a:ext cx="10514013" cy="388808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sr-Latn-R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Zakon o javnim nabavkama (Službeni glasnik RS br. 91/2019)</a:t>
            </a:r>
            <a:br>
              <a:rPr kumimoji="0" lang="sr-Latn-R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endParaRPr lang="en-US" dirty="0">
              <a:latin typeface="+mn-lt"/>
            </a:endParaRPr>
          </a:p>
        </p:txBody>
      </p:sp>
      <p:grpSp>
        <p:nvGrpSpPr>
          <p:cNvPr id="5" name="object 6">
            <a:extLst>
              <a:ext uri="{FF2B5EF4-FFF2-40B4-BE49-F238E27FC236}">
                <a16:creationId xmlns:a16="http://schemas.microsoft.com/office/drawing/2014/main" id="{6A482323-E733-1A84-B343-ECB070F3C5D0}"/>
              </a:ext>
            </a:extLst>
          </p:cNvPr>
          <p:cNvGrpSpPr/>
          <p:nvPr/>
        </p:nvGrpSpPr>
        <p:grpSpPr>
          <a:xfrm>
            <a:off x="1974850" y="1842676"/>
            <a:ext cx="8242300" cy="1333754"/>
            <a:chOff x="374650" y="948816"/>
            <a:chExt cx="8242300" cy="1333754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B9760550-6493-B561-FA54-D3F2637D0AAC}"/>
                </a:ext>
              </a:extLst>
            </p:cNvPr>
            <p:cNvSpPr/>
            <p:nvPr/>
          </p:nvSpPr>
          <p:spPr>
            <a:xfrm>
              <a:off x="381000" y="948816"/>
              <a:ext cx="8229600" cy="307340"/>
            </a:xfrm>
            <a:custGeom>
              <a:avLst/>
              <a:gdLst/>
              <a:ahLst/>
              <a:cxnLst/>
              <a:rect l="l" t="t" r="r" b="b"/>
              <a:pathLst>
                <a:path w="8229600" h="307340">
                  <a:moveTo>
                    <a:pt x="0" y="0"/>
                  </a:moveTo>
                  <a:lnTo>
                    <a:pt x="0" y="307340"/>
                  </a:lnTo>
                </a:path>
                <a:path w="8229600" h="307340">
                  <a:moveTo>
                    <a:pt x="8229600" y="0"/>
                  </a:moveTo>
                  <a:lnTo>
                    <a:pt x="8229600" y="3073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05E0577D-D5F8-F78E-8FD0-583760F04422}"/>
                </a:ext>
              </a:extLst>
            </p:cNvPr>
            <p:cNvSpPr/>
            <p:nvPr/>
          </p:nvSpPr>
          <p:spPr>
            <a:xfrm>
              <a:off x="374650" y="948816"/>
              <a:ext cx="8242300" cy="12700"/>
            </a:xfrm>
            <a:custGeom>
              <a:avLst/>
              <a:gdLst/>
              <a:ahLst/>
              <a:cxnLst/>
              <a:rect l="l" t="t" r="r" b="b"/>
              <a:pathLst>
                <a:path w="8242300" h="12700">
                  <a:moveTo>
                    <a:pt x="0" y="12700"/>
                  </a:moveTo>
                  <a:lnTo>
                    <a:pt x="8242300" y="12700"/>
                  </a:lnTo>
                  <a:lnTo>
                    <a:pt x="82423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7A6A3CDE-56FB-395C-1EF8-51B5B1F2CB57}"/>
                </a:ext>
              </a:extLst>
            </p:cNvPr>
            <p:cNvSpPr/>
            <p:nvPr/>
          </p:nvSpPr>
          <p:spPr>
            <a:xfrm>
              <a:off x="374650" y="1237106"/>
              <a:ext cx="8242300" cy="0"/>
            </a:xfrm>
            <a:custGeom>
              <a:avLst/>
              <a:gdLst/>
              <a:ahLst/>
              <a:cxnLst/>
              <a:rect l="l" t="t" r="r" b="b"/>
              <a:pathLst>
                <a:path w="8242300">
                  <a:moveTo>
                    <a:pt x="0" y="0"/>
                  </a:moveTo>
                  <a:lnTo>
                    <a:pt x="82423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F427734C-16A7-92E9-7D31-6334D630D2BB}"/>
                </a:ext>
              </a:extLst>
            </p:cNvPr>
            <p:cNvSpPr/>
            <p:nvPr/>
          </p:nvSpPr>
          <p:spPr>
            <a:xfrm>
              <a:off x="1842135" y="1760600"/>
              <a:ext cx="4047490" cy="521970"/>
            </a:xfrm>
            <a:custGeom>
              <a:avLst/>
              <a:gdLst/>
              <a:ahLst/>
              <a:cxnLst/>
              <a:rect l="l" t="t" r="r" b="b"/>
              <a:pathLst>
                <a:path w="4047490" h="521969">
                  <a:moveTo>
                    <a:pt x="2499360" y="0"/>
                  </a:moveTo>
                  <a:lnTo>
                    <a:pt x="2499360" y="275209"/>
                  </a:lnTo>
                  <a:lnTo>
                    <a:pt x="4047490" y="275209"/>
                  </a:lnTo>
                  <a:lnTo>
                    <a:pt x="4047490" y="361061"/>
                  </a:lnTo>
                </a:path>
                <a:path w="4047490" h="521969">
                  <a:moveTo>
                    <a:pt x="2499232" y="0"/>
                  </a:moveTo>
                  <a:lnTo>
                    <a:pt x="2499232" y="436118"/>
                  </a:lnTo>
                  <a:lnTo>
                    <a:pt x="1537715" y="436118"/>
                  </a:lnTo>
                  <a:lnTo>
                    <a:pt x="1537715" y="521969"/>
                  </a:lnTo>
                </a:path>
                <a:path w="4047490" h="521969">
                  <a:moveTo>
                    <a:pt x="2499105" y="0"/>
                  </a:moveTo>
                  <a:lnTo>
                    <a:pt x="2499105" y="436118"/>
                  </a:lnTo>
                  <a:lnTo>
                    <a:pt x="0" y="436118"/>
                  </a:lnTo>
                  <a:lnTo>
                    <a:pt x="0" y="521969"/>
                  </a:lnTo>
                </a:path>
              </a:pathLst>
            </a:custGeom>
            <a:ln w="25400">
              <a:solidFill>
                <a:srgbClr val="77AB5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12">
              <a:extLst>
                <a:ext uri="{FF2B5EF4-FFF2-40B4-BE49-F238E27FC236}">
                  <a16:creationId xmlns:a16="http://schemas.microsoft.com/office/drawing/2014/main" id="{1E594361-A830-1DC0-2DE3-DA2C6397053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0370" y="1225270"/>
              <a:ext cx="2753868" cy="608101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BF581067-4F36-7C41-467A-DD996082910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8470" y="1197038"/>
              <a:ext cx="2677668" cy="700341"/>
            </a:xfrm>
            <a:prstGeom prst="rect">
              <a:avLst/>
            </a:prstGeom>
          </p:spPr>
        </p:pic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20A34501-5851-F165-2FE0-8AD3312A877B}"/>
                </a:ext>
              </a:extLst>
            </p:cNvPr>
            <p:cNvSpPr/>
            <p:nvPr/>
          </p:nvSpPr>
          <p:spPr>
            <a:xfrm>
              <a:off x="3020567" y="1265681"/>
              <a:ext cx="2640330" cy="494665"/>
            </a:xfrm>
            <a:custGeom>
              <a:avLst/>
              <a:gdLst/>
              <a:ahLst/>
              <a:cxnLst/>
              <a:rect l="l" t="t" r="r" b="b"/>
              <a:pathLst>
                <a:path w="2640329" h="494664">
                  <a:moveTo>
                    <a:pt x="2640330" y="0"/>
                  </a:moveTo>
                  <a:lnTo>
                    <a:pt x="0" y="0"/>
                  </a:lnTo>
                  <a:lnTo>
                    <a:pt x="0" y="494538"/>
                  </a:lnTo>
                  <a:lnTo>
                    <a:pt x="2640330" y="494538"/>
                  </a:lnTo>
                  <a:lnTo>
                    <a:pt x="2640330" y="0"/>
                  </a:lnTo>
                  <a:close/>
                </a:path>
              </a:pathLst>
            </a:custGeom>
            <a:solidFill>
              <a:srgbClr val="689A47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Kriterijumi za ocenu ponuda (alternativno)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A50F70C5-38AE-05CD-6E53-0D8EE9FBD327}"/>
                </a:ext>
              </a:extLst>
            </p:cNvPr>
            <p:cNvSpPr/>
            <p:nvPr/>
          </p:nvSpPr>
          <p:spPr>
            <a:xfrm>
              <a:off x="3020567" y="1265681"/>
              <a:ext cx="2640330" cy="494665"/>
            </a:xfrm>
            <a:custGeom>
              <a:avLst/>
              <a:gdLst/>
              <a:ahLst/>
              <a:cxnLst/>
              <a:rect l="l" t="t" r="r" b="b"/>
              <a:pathLst>
                <a:path w="2640329" h="494664">
                  <a:moveTo>
                    <a:pt x="0" y="494538"/>
                  </a:moveTo>
                  <a:lnTo>
                    <a:pt x="2640330" y="494538"/>
                  </a:lnTo>
                  <a:lnTo>
                    <a:pt x="2640330" y="0"/>
                  </a:lnTo>
                  <a:lnTo>
                    <a:pt x="0" y="0"/>
                  </a:lnTo>
                  <a:lnTo>
                    <a:pt x="0" y="494538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object 23">
            <a:extLst>
              <a:ext uri="{FF2B5EF4-FFF2-40B4-BE49-F238E27FC236}">
                <a16:creationId xmlns:a16="http://schemas.microsoft.com/office/drawing/2014/main" id="{E3F3C370-5459-F029-F655-401D647437E7}"/>
              </a:ext>
            </a:extLst>
          </p:cNvPr>
          <p:cNvGrpSpPr/>
          <p:nvPr/>
        </p:nvGrpSpPr>
        <p:grpSpPr>
          <a:xfrm>
            <a:off x="3706114" y="3230676"/>
            <a:ext cx="2231390" cy="1708150"/>
            <a:chOff x="2260092" y="2241804"/>
            <a:chExt cx="2231390" cy="1708150"/>
          </a:xfrm>
        </p:grpSpPr>
        <p:pic>
          <p:nvPicPr>
            <p:cNvPr id="17" name="object 24">
              <a:extLst>
                <a:ext uri="{FF2B5EF4-FFF2-40B4-BE49-F238E27FC236}">
                  <a16:creationId xmlns:a16="http://schemas.microsoft.com/office/drawing/2014/main" id="{CFE0923C-8369-D17E-EF5A-B1B7156DDA6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7054" y="2241804"/>
              <a:ext cx="2077973" cy="1707642"/>
            </a:xfrm>
            <a:prstGeom prst="rect">
              <a:avLst/>
            </a:prstGeom>
          </p:spPr>
        </p:pic>
        <p:pic>
          <p:nvPicPr>
            <p:cNvPr id="18" name="object 25">
              <a:extLst>
                <a:ext uri="{FF2B5EF4-FFF2-40B4-BE49-F238E27FC236}">
                  <a16:creationId xmlns:a16="http://schemas.microsoft.com/office/drawing/2014/main" id="{F84ADEA0-3D23-9DBF-1C78-2137203F134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0092" y="2337841"/>
              <a:ext cx="2231135" cy="1551432"/>
            </a:xfrm>
            <a:prstGeom prst="rect">
              <a:avLst/>
            </a:prstGeom>
          </p:spPr>
        </p:pic>
        <p:sp>
          <p:nvSpPr>
            <p:cNvPr id="19" name="object 26">
              <a:extLst>
                <a:ext uri="{FF2B5EF4-FFF2-40B4-BE49-F238E27FC236}">
                  <a16:creationId xmlns:a16="http://schemas.microsoft.com/office/drawing/2014/main" id="{F6930D49-4D1C-1555-844C-4225C4CB4755}"/>
                </a:ext>
              </a:extLst>
            </p:cNvPr>
            <p:cNvSpPr/>
            <p:nvPr/>
          </p:nvSpPr>
          <p:spPr>
            <a:xfrm>
              <a:off x="2397252" y="2282190"/>
              <a:ext cx="1964689" cy="1594485"/>
            </a:xfrm>
            <a:custGeom>
              <a:avLst/>
              <a:gdLst/>
              <a:ahLst/>
              <a:cxnLst/>
              <a:rect l="l" t="t" r="r" b="b"/>
              <a:pathLst>
                <a:path w="1964689" h="1594485">
                  <a:moveTo>
                    <a:pt x="1964436" y="0"/>
                  </a:moveTo>
                  <a:lnTo>
                    <a:pt x="0" y="0"/>
                  </a:lnTo>
                  <a:lnTo>
                    <a:pt x="0" y="1594104"/>
                  </a:lnTo>
                  <a:lnTo>
                    <a:pt x="1964436" y="1594104"/>
                  </a:lnTo>
                  <a:lnTo>
                    <a:pt x="1964436" y="0"/>
                  </a:lnTo>
                  <a:close/>
                </a:path>
              </a:pathLst>
            </a:custGeom>
            <a:solidFill>
              <a:srgbClr val="77AB53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Troškovi primenom pristupa troškovne efikasnosti, kao što je trošak životnog ciklusa u skladu sa članom 134.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7">
              <a:extLst>
                <a:ext uri="{FF2B5EF4-FFF2-40B4-BE49-F238E27FC236}">
                  <a16:creationId xmlns:a16="http://schemas.microsoft.com/office/drawing/2014/main" id="{F647F982-62C1-119C-8EB5-BD9D0EA004C5}"/>
                </a:ext>
              </a:extLst>
            </p:cNvPr>
            <p:cNvSpPr/>
            <p:nvPr/>
          </p:nvSpPr>
          <p:spPr>
            <a:xfrm>
              <a:off x="2397252" y="2282190"/>
              <a:ext cx="1964689" cy="1594485"/>
            </a:xfrm>
            <a:custGeom>
              <a:avLst/>
              <a:gdLst/>
              <a:ahLst/>
              <a:cxnLst/>
              <a:rect l="l" t="t" r="r" b="b"/>
              <a:pathLst>
                <a:path w="1964689" h="1594485">
                  <a:moveTo>
                    <a:pt x="0" y="1594104"/>
                  </a:moveTo>
                  <a:lnTo>
                    <a:pt x="1964436" y="1594104"/>
                  </a:lnTo>
                  <a:lnTo>
                    <a:pt x="1964436" y="0"/>
                  </a:lnTo>
                  <a:lnTo>
                    <a:pt x="0" y="0"/>
                  </a:lnTo>
                  <a:lnTo>
                    <a:pt x="0" y="1594104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object 29">
            <a:extLst>
              <a:ext uri="{FF2B5EF4-FFF2-40B4-BE49-F238E27FC236}">
                <a16:creationId xmlns:a16="http://schemas.microsoft.com/office/drawing/2014/main" id="{80D5C419-59C6-38BB-A0B3-7962D866E1A3}"/>
              </a:ext>
            </a:extLst>
          </p:cNvPr>
          <p:cNvGrpSpPr/>
          <p:nvPr/>
        </p:nvGrpSpPr>
        <p:grpSpPr>
          <a:xfrm>
            <a:off x="6281640" y="3043016"/>
            <a:ext cx="2887345" cy="2155190"/>
            <a:chOff x="4464558" y="2081034"/>
            <a:chExt cx="2887345" cy="2155190"/>
          </a:xfrm>
        </p:grpSpPr>
        <p:pic>
          <p:nvPicPr>
            <p:cNvPr id="22" name="object 30">
              <a:extLst>
                <a:ext uri="{FF2B5EF4-FFF2-40B4-BE49-F238E27FC236}">
                  <a16:creationId xmlns:a16="http://schemas.microsoft.com/office/drawing/2014/main" id="{8BFC81D4-AE05-0D62-1DE6-0904BAEA192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1990" y="2081034"/>
              <a:ext cx="2787395" cy="2154936"/>
            </a:xfrm>
            <a:prstGeom prst="rect">
              <a:avLst/>
            </a:prstGeom>
          </p:spPr>
        </p:pic>
        <p:pic>
          <p:nvPicPr>
            <p:cNvPr id="23" name="object 31">
              <a:extLst>
                <a:ext uri="{FF2B5EF4-FFF2-40B4-BE49-F238E27FC236}">
                  <a16:creationId xmlns:a16="http://schemas.microsoft.com/office/drawing/2014/main" id="{A0A51795-84FA-FD00-928C-CC8B4901123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4558" y="2187714"/>
              <a:ext cx="2887217" cy="1977389"/>
            </a:xfrm>
            <a:prstGeom prst="rect">
              <a:avLst/>
            </a:prstGeom>
          </p:spPr>
        </p:pic>
        <p:sp>
          <p:nvSpPr>
            <p:cNvPr id="24" name="object 32">
              <a:extLst>
                <a:ext uri="{FF2B5EF4-FFF2-40B4-BE49-F238E27FC236}">
                  <a16:creationId xmlns:a16="http://schemas.microsoft.com/office/drawing/2014/main" id="{F9312AC5-23C0-1192-695A-C7EA13220221}"/>
                </a:ext>
              </a:extLst>
            </p:cNvPr>
            <p:cNvSpPr/>
            <p:nvPr/>
          </p:nvSpPr>
          <p:spPr>
            <a:xfrm>
              <a:off x="4552188" y="2121407"/>
              <a:ext cx="2673985" cy="2041525"/>
            </a:xfrm>
            <a:custGeom>
              <a:avLst/>
              <a:gdLst/>
              <a:ahLst/>
              <a:cxnLst/>
              <a:rect l="l" t="t" r="r" b="b"/>
              <a:pathLst>
                <a:path w="2673984" h="2041525">
                  <a:moveTo>
                    <a:pt x="2673858" y="0"/>
                  </a:moveTo>
                  <a:lnTo>
                    <a:pt x="0" y="0"/>
                  </a:lnTo>
                  <a:lnTo>
                    <a:pt x="0" y="2041398"/>
                  </a:lnTo>
                  <a:lnTo>
                    <a:pt x="2673858" y="2041398"/>
                  </a:lnTo>
                  <a:lnTo>
                    <a:pt x="2673858" y="0"/>
                  </a:lnTo>
                  <a:close/>
                </a:path>
              </a:pathLst>
            </a:custGeom>
            <a:solidFill>
              <a:srgbClr val="77AB53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Odnos cene i kvaliteta, odnosno troška i kvaliteta koji se ocenjuje na osnovu kriterijuma, uključujući kvalitativne, ekološke i/ili socijalne aspekte, povezane sa predmetom ugovora o JN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33">
              <a:extLst>
                <a:ext uri="{FF2B5EF4-FFF2-40B4-BE49-F238E27FC236}">
                  <a16:creationId xmlns:a16="http://schemas.microsoft.com/office/drawing/2014/main" id="{23599F53-B0ED-E4C9-A4D7-271B97AD7789}"/>
                </a:ext>
              </a:extLst>
            </p:cNvPr>
            <p:cNvSpPr/>
            <p:nvPr/>
          </p:nvSpPr>
          <p:spPr>
            <a:xfrm>
              <a:off x="4552188" y="2121407"/>
              <a:ext cx="2673985" cy="2041525"/>
            </a:xfrm>
            <a:custGeom>
              <a:avLst/>
              <a:gdLst/>
              <a:ahLst/>
              <a:cxnLst/>
              <a:rect l="l" t="t" r="r" b="b"/>
              <a:pathLst>
                <a:path w="2673984" h="2041525">
                  <a:moveTo>
                    <a:pt x="0" y="2041398"/>
                  </a:moveTo>
                  <a:lnTo>
                    <a:pt x="2673858" y="2041398"/>
                  </a:lnTo>
                  <a:lnTo>
                    <a:pt x="2673858" y="0"/>
                  </a:lnTo>
                  <a:lnTo>
                    <a:pt x="0" y="0"/>
                  </a:lnTo>
                  <a:lnTo>
                    <a:pt x="0" y="204139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object 17">
            <a:extLst>
              <a:ext uri="{FF2B5EF4-FFF2-40B4-BE49-F238E27FC236}">
                <a16:creationId xmlns:a16="http://schemas.microsoft.com/office/drawing/2014/main" id="{4270F1C6-9D6F-3FBC-3756-1FE679C28A41}"/>
              </a:ext>
            </a:extLst>
          </p:cNvPr>
          <p:cNvGrpSpPr/>
          <p:nvPr/>
        </p:nvGrpSpPr>
        <p:grpSpPr>
          <a:xfrm>
            <a:off x="2834396" y="3355036"/>
            <a:ext cx="931544" cy="523240"/>
            <a:chOff x="1373124" y="2241854"/>
            <a:chExt cx="931544" cy="523240"/>
          </a:xfrm>
        </p:grpSpPr>
        <p:pic>
          <p:nvPicPr>
            <p:cNvPr id="29" name="object 18">
              <a:extLst>
                <a:ext uri="{FF2B5EF4-FFF2-40B4-BE49-F238E27FC236}">
                  <a16:creationId xmlns:a16="http://schemas.microsoft.com/office/drawing/2014/main" id="{0E55BB39-E56B-5709-58CC-48C3F71DA72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3124" y="2241854"/>
              <a:ext cx="931125" cy="522046"/>
            </a:xfrm>
            <a:prstGeom prst="rect">
              <a:avLst/>
            </a:prstGeom>
          </p:spPr>
        </p:pic>
        <p:pic>
          <p:nvPicPr>
            <p:cNvPr id="30" name="object 19">
              <a:extLst>
                <a:ext uri="{FF2B5EF4-FFF2-40B4-BE49-F238E27FC236}">
                  <a16:creationId xmlns:a16="http://schemas.microsoft.com/office/drawing/2014/main" id="{3E7E295A-200A-67E2-C184-37FC5F035CA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1234" y="2276868"/>
              <a:ext cx="694918" cy="487667"/>
            </a:xfrm>
            <a:prstGeom prst="rect">
              <a:avLst/>
            </a:prstGeom>
          </p:spPr>
        </p:pic>
        <p:sp>
          <p:nvSpPr>
            <p:cNvPr id="31" name="object 20">
              <a:extLst>
                <a:ext uri="{FF2B5EF4-FFF2-40B4-BE49-F238E27FC236}">
                  <a16:creationId xmlns:a16="http://schemas.microsoft.com/office/drawing/2014/main" id="{E293A8FD-81B0-8DA9-0B03-3F0EC161D0B1}"/>
                </a:ext>
              </a:extLst>
            </p:cNvPr>
            <p:cNvSpPr/>
            <p:nvPr/>
          </p:nvSpPr>
          <p:spPr>
            <a:xfrm>
              <a:off x="1433322" y="2282190"/>
              <a:ext cx="817880" cy="408940"/>
            </a:xfrm>
            <a:custGeom>
              <a:avLst/>
              <a:gdLst/>
              <a:ahLst/>
              <a:cxnLst/>
              <a:rect l="l" t="t" r="r" b="b"/>
              <a:pathLst>
                <a:path w="817880" h="408939">
                  <a:moveTo>
                    <a:pt x="817626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817626" y="408431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77AB53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Cena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21">
              <a:extLst>
                <a:ext uri="{FF2B5EF4-FFF2-40B4-BE49-F238E27FC236}">
                  <a16:creationId xmlns:a16="http://schemas.microsoft.com/office/drawing/2014/main" id="{05D04CA5-D4AB-8C2C-5604-5B659645EB08}"/>
                </a:ext>
              </a:extLst>
            </p:cNvPr>
            <p:cNvSpPr/>
            <p:nvPr/>
          </p:nvSpPr>
          <p:spPr>
            <a:xfrm>
              <a:off x="1433322" y="2282190"/>
              <a:ext cx="817880" cy="408940"/>
            </a:xfrm>
            <a:custGeom>
              <a:avLst/>
              <a:gdLst/>
              <a:ahLst/>
              <a:cxnLst/>
              <a:rect l="l" t="t" r="r" b="b"/>
              <a:pathLst>
                <a:path w="817880" h="408939">
                  <a:moveTo>
                    <a:pt x="0" y="408431"/>
                  </a:moveTo>
                  <a:lnTo>
                    <a:pt x="817626" y="408431"/>
                  </a:lnTo>
                  <a:lnTo>
                    <a:pt x="817626" y="0"/>
                  </a:lnTo>
                  <a:lnTo>
                    <a:pt x="0" y="0"/>
                  </a:lnTo>
                  <a:lnTo>
                    <a:pt x="0" y="40843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98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DD79-3B0E-EF43-A788-B187F8DD7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1016000"/>
            <a:ext cx="10512425" cy="1426569"/>
          </a:xfrm>
        </p:spPr>
        <p:txBody>
          <a:bodyPr/>
          <a:lstStyle/>
          <a:p>
            <a:r>
              <a:rPr lang="sr-Latn-RS" dirty="0"/>
              <a:t>I deo – </a:t>
            </a:r>
            <a:r>
              <a:rPr lang="sr-Latn-RS" b="1" dirty="0"/>
              <a:t>sprovedeno istraživanje: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631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A689F2-94B0-54F5-CCCA-BE52E095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100613"/>
            <a:ext cx="10514013" cy="388808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sr-Latn-R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Zakon o javnim nabavkama (Službeni glasnik RS br. 91/2019)</a:t>
            </a:r>
            <a:br>
              <a:rPr kumimoji="0" lang="sr-Latn-R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9C449512-9AA0-0225-6559-67862FCE38F7}"/>
              </a:ext>
            </a:extLst>
          </p:cNvPr>
          <p:cNvSpPr txBox="1"/>
          <p:nvPr/>
        </p:nvSpPr>
        <p:spPr>
          <a:xfrm>
            <a:off x="1048691" y="1743971"/>
            <a:ext cx="3951012" cy="2889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045">
              <a:lnSpc>
                <a:spcPts val="1315"/>
              </a:lnSpc>
              <a:spcBef>
                <a:spcPts val="95"/>
              </a:spcBef>
            </a:pPr>
            <a:r>
              <a:rPr b="1" spc="-5" dirty="0">
                <a:solidFill>
                  <a:srgbClr val="212122"/>
                </a:solidFill>
                <a:cs typeface="Segoe UI"/>
              </a:rPr>
              <a:t>Nedostaci</a:t>
            </a:r>
            <a:r>
              <a:rPr b="1" spc="15" dirty="0">
                <a:solidFill>
                  <a:srgbClr val="212122"/>
                </a:solidFill>
                <a:cs typeface="Segoe UI"/>
              </a:rPr>
              <a:t> </a:t>
            </a:r>
            <a:r>
              <a:rPr b="1" spc="-5" dirty="0">
                <a:solidFill>
                  <a:srgbClr val="212122"/>
                </a:solidFill>
                <a:cs typeface="Segoe UI"/>
              </a:rPr>
              <a:t>alternativno</a:t>
            </a:r>
            <a:r>
              <a:rPr b="1" spc="15" dirty="0">
                <a:solidFill>
                  <a:srgbClr val="212122"/>
                </a:solidFill>
                <a:cs typeface="Segoe UI"/>
              </a:rPr>
              <a:t> </a:t>
            </a:r>
            <a:r>
              <a:rPr b="1" spc="-10" dirty="0">
                <a:solidFill>
                  <a:srgbClr val="212122"/>
                </a:solidFill>
                <a:cs typeface="Segoe UI"/>
              </a:rPr>
              <a:t>postavljenih</a:t>
            </a:r>
            <a:r>
              <a:rPr b="1" spc="40" dirty="0">
                <a:solidFill>
                  <a:srgbClr val="212122"/>
                </a:solidFill>
                <a:cs typeface="Segoe UI"/>
              </a:rPr>
              <a:t> </a:t>
            </a:r>
            <a:r>
              <a:rPr b="1" spc="-10" dirty="0">
                <a:solidFill>
                  <a:srgbClr val="212122"/>
                </a:solidFill>
                <a:cs typeface="Segoe UI"/>
              </a:rPr>
              <a:t>kriterijuma:</a:t>
            </a:r>
            <a:endParaRPr dirty="0">
              <a:cs typeface="Segoe UI"/>
            </a:endParaRPr>
          </a:p>
          <a:p>
            <a:pPr marL="285750" marR="5080" indent="-286385">
              <a:lnSpc>
                <a:spcPts val="1560"/>
              </a:lnSpc>
              <a:spcBef>
                <a:spcPts val="50"/>
              </a:spcBef>
              <a:buClr>
                <a:srgbClr val="74AA50"/>
              </a:buClr>
              <a:buFont typeface="Wingdings"/>
              <a:buChar char=""/>
              <a:tabLst>
                <a:tab pos="285750" algn="l"/>
                <a:tab pos="28638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Naručiocima</a:t>
            </a:r>
            <a:r>
              <a:rPr sz="1600" spc="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ostavljena</a:t>
            </a:r>
            <a:r>
              <a:rPr sz="1600" spc="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mogućnost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izbora, kriterijum ekonomski najpovoljnije </a:t>
            </a:r>
            <a:r>
              <a:rPr sz="1600" spc="-34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ponude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nije propisan kao jedini, </a:t>
            </a:r>
            <a:r>
              <a:rPr sz="1600" dirty="0">
                <a:solidFill>
                  <a:srgbClr val="212122"/>
                </a:solidFill>
                <a:cs typeface="Segoe UI"/>
              </a:rPr>
              <a:t>tj. </a:t>
            </a:r>
            <a:r>
              <a:rPr sz="1600" spc="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osnovni;</a:t>
            </a:r>
            <a:endParaRPr sz="1600" dirty="0">
              <a:cs typeface="Segoe UI"/>
            </a:endParaRPr>
          </a:p>
          <a:p>
            <a:pPr marL="285750" indent="-286385">
              <a:lnSpc>
                <a:spcPts val="1510"/>
              </a:lnSpc>
              <a:buClr>
                <a:srgbClr val="74AA50"/>
              </a:buClr>
              <a:buFont typeface="Wingdings"/>
              <a:buChar char=""/>
              <a:tabLst>
                <a:tab pos="285750" algn="l"/>
                <a:tab pos="286385" algn="l"/>
              </a:tabLst>
            </a:pPr>
            <a:r>
              <a:rPr sz="1600" dirty="0">
                <a:solidFill>
                  <a:srgbClr val="212122"/>
                </a:solidFill>
                <a:cs typeface="Segoe UI"/>
              </a:rPr>
              <a:t>U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praksi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se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naručioci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najčešće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opredeljuju</a:t>
            </a:r>
            <a:endParaRPr sz="1600" dirty="0">
              <a:cs typeface="Segoe UI"/>
            </a:endParaRPr>
          </a:p>
          <a:p>
            <a:pPr marL="285750">
              <a:lnSpc>
                <a:spcPct val="100000"/>
              </a:lnSpc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za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kriterijum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(najniže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ponuđene)</a:t>
            </a:r>
            <a:r>
              <a:rPr sz="1600" spc="-4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cene,</a:t>
            </a:r>
            <a:endParaRPr sz="1600" dirty="0">
              <a:cs typeface="Segoe UI"/>
            </a:endParaRPr>
          </a:p>
          <a:p>
            <a:pPr marL="285750" marR="17145">
              <a:lnSpc>
                <a:spcPct val="100000"/>
              </a:lnSpc>
            </a:pPr>
            <a:r>
              <a:rPr sz="1600" dirty="0">
                <a:solidFill>
                  <a:srgbClr val="212122"/>
                </a:solidFill>
                <a:cs typeface="Segoe UI"/>
              </a:rPr>
              <a:t>čime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se znatno ograničava mogućnost </a:t>
            </a:r>
            <a:r>
              <a:rPr sz="1600" dirty="0">
                <a:solidFill>
                  <a:srgbClr val="212122"/>
                </a:solidFill>
                <a:cs typeface="Segoe UI"/>
              </a:rPr>
              <a:t>da </a:t>
            </a:r>
            <a:r>
              <a:rPr sz="1600" spc="-35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se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javna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nabavka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sprovede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kao “zelena”;</a:t>
            </a:r>
            <a:endParaRPr sz="1600" dirty="0">
              <a:cs typeface="Segoe UI"/>
            </a:endParaRPr>
          </a:p>
          <a:p>
            <a:pPr marL="285750" marR="30480" indent="-286385">
              <a:lnSpc>
                <a:spcPct val="100000"/>
              </a:lnSpc>
              <a:buClr>
                <a:srgbClr val="74AA50"/>
              </a:buClr>
              <a:buFont typeface="Wingdings"/>
              <a:buChar char=""/>
              <a:tabLst>
                <a:tab pos="285750" algn="l"/>
                <a:tab pos="28638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Prema </a:t>
            </a:r>
            <a:r>
              <a:rPr sz="1600" dirty="0">
                <a:solidFill>
                  <a:srgbClr val="212122"/>
                </a:solidFill>
                <a:cs typeface="Segoe UI"/>
              </a:rPr>
              <a:t>podacima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Kancelarije za javne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nabavke,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za vreme važenja novog Zakona </a:t>
            </a:r>
            <a:r>
              <a:rPr sz="1600" spc="-34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o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javnim nabavkama</a:t>
            </a:r>
            <a:r>
              <a:rPr sz="1600" dirty="0">
                <a:solidFill>
                  <a:srgbClr val="212122"/>
                </a:solidFill>
                <a:cs typeface="Segoe UI"/>
              </a:rPr>
              <a:t> u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Srbiji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nisu</a:t>
            </a:r>
            <a:endParaRPr sz="1600" dirty="0">
              <a:cs typeface="Segoe UI"/>
            </a:endParaRPr>
          </a:p>
          <a:p>
            <a:pPr marL="285750">
              <a:lnSpc>
                <a:spcPct val="100000"/>
              </a:lnSpc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sprovođene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“zelene</a:t>
            </a:r>
            <a:r>
              <a:rPr sz="1600" spc="-4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javne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nabavke”</a:t>
            </a:r>
            <a:endParaRPr sz="1600" dirty="0">
              <a:cs typeface="Segoe UI"/>
            </a:endParaRPr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1BF91149-6F42-313D-3F01-A1A0B208B1CA}"/>
              </a:ext>
            </a:extLst>
          </p:cNvPr>
          <p:cNvSpPr txBox="1"/>
          <p:nvPr/>
        </p:nvSpPr>
        <p:spPr>
          <a:xfrm>
            <a:off x="5751607" y="1743971"/>
            <a:ext cx="4385719" cy="2798843"/>
          </a:xfrm>
          <a:prstGeom prst="rect">
            <a:avLst/>
          </a:prstGeom>
          <a:ln w="9525">
            <a:noFill/>
          </a:ln>
        </p:spPr>
        <p:txBody>
          <a:bodyPr vert="horz" wrap="square" lIns="0" tIns="31115" rIns="0" bIns="0" rtlCol="0">
            <a:spAutoFit/>
          </a:bodyPr>
          <a:lstStyle/>
          <a:p>
            <a:pPr marL="68580">
              <a:lnSpc>
                <a:spcPts val="1315"/>
              </a:lnSpc>
              <a:spcBef>
                <a:spcPts val="245"/>
              </a:spcBef>
            </a:pPr>
            <a:r>
              <a:rPr b="1" spc="-5" dirty="0" err="1">
                <a:solidFill>
                  <a:srgbClr val="212122"/>
                </a:solidFill>
                <a:cs typeface="Segoe UI"/>
              </a:rPr>
              <a:t>Rešenje</a:t>
            </a:r>
            <a:r>
              <a:rPr b="1" spc="-5" dirty="0">
                <a:solidFill>
                  <a:srgbClr val="212122"/>
                </a:solidFill>
                <a:cs typeface="Segoe UI"/>
              </a:rPr>
              <a:t>:</a:t>
            </a:r>
            <a:endParaRPr lang="sr-Latn-RS" b="1" spc="-5" dirty="0">
              <a:solidFill>
                <a:srgbClr val="212122"/>
              </a:solidFill>
              <a:cs typeface="Segoe UI"/>
            </a:endParaRPr>
          </a:p>
          <a:p>
            <a:pPr marL="68580">
              <a:lnSpc>
                <a:spcPts val="1315"/>
              </a:lnSpc>
              <a:spcBef>
                <a:spcPts val="245"/>
              </a:spcBef>
            </a:pPr>
            <a:endParaRPr dirty="0">
              <a:cs typeface="Segoe UI"/>
            </a:endParaRPr>
          </a:p>
          <a:p>
            <a:pPr marL="354330" marR="222885" indent="-285750">
              <a:lnSpc>
                <a:spcPts val="1560"/>
              </a:lnSpc>
              <a:spcBef>
                <a:spcPts val="45"/>
              </a:spcBef>
              <a:buClr>
                <a:srgbClr val="74AA50"/>
              </a:buClr>
              <a:buFont typeface="Wingdings"/>
              <a:buChar char=""/>
              <a:tabLst>
                <a:tab pos="354330" algn="l"/>
                <a:tab pos="354965" algn="l"/>
              </a:tabLst>
            </a:pPr>
            <a:r>
              <a:rPr sz="1600" spc="-10" dirty="0">
                <a:solidFill>
                  <a:srgbClr val="212122"/>
                </a:solidFill>
                <a:cs typeface="Segoe UI"/>
              </a:rPr>
              <a:t>Povećanje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procenta učešća kriterijuma </a:t>
            </a:r>
            <a:r>
              <a:rPr sz="1600" spc="-34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ekonomski najpovoljnije </a:t>
            </a:r>
            <a:r>
              <a:rPr sz="1600" dirty="0">
                <a:solidFill>
                  <a:srgbClr val="212122"/>
                </a:solidFill>
                <a:cs typeface="Segoe UI"/>
              </a:rPr>
              <a:t>ponude od </a:t>
            </a:r>
            <a:r>
              <a:rPr sz="1600" spc="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ukupnog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broja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javnih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nabavki;</a:t>
            </a:r>
            <a:endParaRPr sz="1600" dirty="0">
              <a:cs typeface="Segoe UI"/>
            </a:endParaRPr>
          </a:p>
          <a:p>
            <a:pPr marL="354330" marR="90170" indent="-285750">
              <a:lnSpc>
                <a:spcPts val="1560"/>
              </a:lnSpc>
              <a:spcBef>
                <a:spcPts val="5"/>
              </a:spcBef>
              <a:buClr>
                <a:srgbClr val="74AA50"/>
              </a:buClr>
              <a:buFont typeface="Wingdings"/>
              <a:buChar char=""/>
              <a:tabLst>
                <a:tab pos="354330" algn="l"/>
                <a:tab pos="35496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Donošenje Nacionalnog akcionog </a:t>
            </a:r>
            <a:r>
              <a:rPr sz="1600" dirty="0">
                <a:solidFill>
                  <a:srgbClr val="212122"/>
                </a:solidFill>
                <a:cs typeface="Segoe UI"/>
              </a:rPr>
              <a:t>plana </a:t>
            </a:r>
            <a:r>
              <a:rPr sz="1600" spc="-34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za zelene javne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nabavke, </a:t>
            </a:r>
            <a:r>
              <a:rPr sz="1600" dirty="0">
                <a:solidFill>
                  <a:srgbClr val="212122"/>
                </a:solidFill>
                <a:cs typeface="Segoe UI"/>
              </a:rPr>
              <a:t>po ugledu na </a:t>
            </a:r>
            <a:r>
              <a:rPr sz="1600" spc="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EU,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uz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kontinuirano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praćenje</a:t>
            </a:r>
            <a:endParaRPr sz="1600" dirty="0">
              <a:cs typeface="Segoe UI"/>
            </a:endParaRPr>
          </a:p>
          <a:p>
            <a:pPr marL="354330">
              <a:lnSpc>
                <a:spcPts val="1510"/>
              </a:lnSpc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implementacije;</a:t>
            </a:r>
            <a:endParaRPr sz="1600" dirty="0">
              <a:cs typeface="Segoe UI"/>
            </a:endParaRPr>
          </a:p>
          <a:p>
            <a:pPr marL="354330" marR="69215" indent="-285750">
              <a:lnSpc>
                <a:spcPct val="100000"/>
              </a:lnSpc>
              <a:buClr>
                <a:srgbClr val="74AA50"/>
              </a:buClr>
              <a:buFont typeface="Wingdings"/>
              <a:buChar char=""/>
              <a:tabLst>
                <a:tab pos="354330" algn="l"/>
                <a:tab pos="354965" algn="l"/>
              </a:tabLst>
            </a:pPr>
            <a:r>
              <a:rPr sz="1600" spc="-10" dirty="0">
                <a:solidFill>
                  <a:srgbClr val="212122"/>
                </a:solidFill>
                <a:cs typeface="Segoe UI"/>
              </a:rPr>
              <a:t>Postepeno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povećanje broja </a:t>
            </a:r>
            <a:r>
              <a:rPr sz="1600" dirty="0">
                <a:solidFill>
                  <a:srgbClr val="212122"/>
                </a:solidFill>
                <a:cs typeface="Segoe UI"/>
              </a:rPr>
              <a:t>oblasti, </a:t>
            </a:r>
            <a:r>
              <a:rPr sz="1600" spc="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odnosno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predmeta nabavki </a:t>
            </a:r>
            <a:r>
              <a:rPr sz="1600" dirty="0">
                <a:solidFill>
                  <a:srgbClr val="212122"/>
                </a:solidFill>
                <a:cs typeface="Segoe UI"/>
              </a:rPr>
              <a:t>u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kojima je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obavezno sprovođenje javnih nabavki sa </a:t>
            </a:r>
            <a:r>
              <a:rPr sz="1600" spc="-35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“zelenim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kriterijumima”.</a:t>
            </a:r>
            <a:endParaRPr sz="16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23530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18BC-A51C-6828-5ED1-2C0B3F9B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816079"/>
            <a:ext cx="3505495" cy="13961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Zakon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o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javno-privatnom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partnerstvu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koncesijama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(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Službeni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glasnik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RS, br. 88/2011)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2971DB5F-3CEE-A706-8E8D-44B065A5754E}"/>
              </a:ext>
            </a:extLst>
          </p:cNvPr>
          <p:cNvSpPr txBox="1"/>
          <p:nvPr/>
        </p:nvSpPr>
        <p:spPr>
          <a:xfrm>
            <a:off x="648931" y="2261418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330" marR="60325" indent="-228600">
              <a:lnSpc>
                <a:spcPct val="90000"/>
              </a:lnSpc>
              <a:spcBef>
                <a:spcPts val="235"/>
              </a:spcBef>
              <a:buClr>
                <a:srgbClr val="74AA50"/>
              </a:buClr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n-US" sz="1700" spc="-5" dirty="0" err="1"/>
              <a:t>Propisuje</a:t>
            </a:r>
            <a:r>
              <a:rPr lang="en-US" sz="1700" spc="-5" dirty="0"/>
              <a:t> </a:t>
            </a:r>
            <a:r>
              <a:rPr lang="en-US" sz="1700" spc="-5" dirty="0" err="1"/>
              <a:t>načelo</a:t>
            </a:r>
            <a:r>
              <a:rPr lang="en-US" sz="1700" spc="-5" dirty="0"/>
              <a:t> </a:t>
            </a:r>
            <a:r>
              <a:rPr lang="en-US" sz="1700" spc="-5" dirty="0" err="1"/>
              <a:t>zaštite</a:t>
            </a:r>
            <a:r>
              <a:rPr lang="en-US" sz="1700" spc="-5" dirty="0"/>
              <a:t> </a:t>
            </a:r>
            <a:r>
              <a:rPr lang="en-US" sz="1700" spc="-5" dirty="0" err="1"/>
              <a:t>životne</a:t>
            </a:r>
            <a:r>
              <a:rPr lang="en-US" sz="1700" spc="-5" dirty="0"/>
              <a:t> </a:t>
            </a:r>
            <a:r>
              <a:rPr lang="en-US" sz="1700" spc="-10" dirty="0" err="1"/>
              <a:t>sredine</a:t>
            </a:r>
            <a:r>
              <a:rPr lang="en-US" sz="1700" spc="-10" dirty="0"/>
              <a:t>, </a:t>
            </a:r>
            <a:r>
              <a:rPr lang="en-US" sz="1700" spc="-5" dirty="0" err="1"/>
              <a:t>kao</a:t>
            </a:r>
            <a:r>
              <a:rPr lang="en-US" sz="1700" spc="-5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da </a:t>
            </a:r>
            <a:r>
              <a:rPr lang="en-US" sz="1700" spc="5" dirty="0"/>
              <a:t> </a:t>
            </a:r>
            <a:r>
              <a:rPr lang="en-US" sz="1700" spc="-10" dirty="0" err="1"/>
              <a:t>predlog</a:t>
            </a:r>
            <a:r>
              <a:rPr lang="en-US" sz="1700" spc="-5" dirty="0"/>
              <a:t> za</a:t>
            </a:r>
            <a:r>
              <a:rPr lang="en-US" sz="1700" dirty="0"/>
              <a:t> </a:t>
            </a:r>
            <a:r>
              <a:rPr lang="en-US" sz="1700" spc="-5" dirty="0" err="1"/>
              <a:t>donošenje</a:t>
            </a:r>
            <a:r>
              <a:rPr lang="en-US" sz="1700" dirty="0"/>
              <a:t> </a:t>
            </a:r>
            <a:r>
              <a:rPr lang="en-US" sz="1700" spc="-10" dirty="0" err="1"/>
              <a:t>koncesionog</a:t>
            </a:r>
            <a:r>
              <a:rPr lang="en-US" sz="1700" spc="-5" dirty="0"/>
              <a:t> </a:t>
            </a:r>
            <a:r>
              <a:rPr lang="en-US" sz="1700" spc="-5" dirty="0" err="1"/>
              <a:t>akta</a:t>
            </a:r>
            <a:r>
              <a:rPr lang="en-US" sz="1700" dirty="0"/>
              <a:t> </a:t>
            </a:r>
            <a:r>
              <a:rPr lang="en-US" sz="1700" spc="-10" dirty="0"/>
              <a:t>(koji </a:t>
            </a:r>
            <a:r>
              <a:rPr lang="en-US" sz="1700" spc="-5" dirty="0"/>
              <a:t> </a:t>
            </a:r>
            <a:r>
              <a:rPr lang="en-US" sz="1700" spc="-5" dirty="0" err="1"/>
              <a:t>priprema</a:t>
            </a:r>
            <a:r>
              <a:rPr lang="en-US" sz="1700" spc="-5" dirty="0"/>
              <a:t> </a:t>
            </a:r>
            <a:r>
              <a:rPr lang="en-US" sz="1700" spc="-5" dirty="0" err="1"/>
              <a:t>nadležno</a:t>
            </a:r>
            <a:r>
              <a:rPr lang="en-US" sz="1700" spc="-5" dirty="0"/>
              <a:t> </a:t>
            </a:r>
            <a:r>
              <a:rPr lang="en-US" sz="1700" spc="-5" dirty="0" err="1"/>
              <a:t>javno</a:t>
            </a:r>
            <a:r>
              <a:rPr lang="en-US" sz="1700" spc="-5" dirty="0"/>
              <a:t> </a:t>
            </a:r>
            <a:r>
              <a:rPr lang="en-US" sz="1700" spc="-10" dirty="0" err="1"/>
              <a:t>telo</a:t>
            </a:r>
            <a:r>
              <a:rPr lang="en-US" sz="1700" spc="-10" dirty="0"/>
              <a:t>) </a:t>
            </a:r>
            <a:r>
              <a:rPr lang="en-US" sz="1700" spc="-5" dirty="0" err="1"/>
              <a:t>obavezno</a:t>
            </a:r>
            <a:r>
              <a:rPr lang="en-US" sz="1700" spc="-5" dirty="0"/>
              <a:t> </a:t>
            </a:r>
            <a:r>
              <a:rPr lang="en-US" sz="1700" dirty="0" err="1"/>
              <a:t>sadrži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spc="5" dirty="0"/>
              <a:t> </a:t>
            </a:r>
            <a:r>
              <a:rPr lang="en-US" sz="1700" spc="-5" dirty="0" err="1"/>
              <a:t>podatke</a:t>
            </a:r>
            <a:r>
              <a:rPr lang="en-US" sz="1700" dirty="0"/>
              <a:t> o</a:t>
            </a:r>
            <a:r>
              <a:rPr lang="en-US" sz="1700" spc="5" dirty="0"/>
              <a:t> </a:t>
            </a:r>
            <a:r>
              <a:rPr lang="en-US" sz="1700" spc="-5" dirty="0" err="1"/>
              <a:t>uticaju</a:t>
            </a:r>
            <a:r>
              <a:rPr lang="en-US" sz="1700" dirty="0"/>
              <a:t> </a:t>
            </a:r>
            <a:r>
              <a:rPr lang="en-US" sz="1700" spc="-5" dirty="0" err="1"/>
              <a:t>koncesione</a:t>
            </a:r>
            <a:r>
              <a:rPr lang="en-US" sz="1700" dirty="0"/>
              <a:t> </a:t>
            </a:r>
            <a:r>
              <a:rPr lang="en-US" sz="1700" spc="-5" dirty="0" err="1"/>
              <a:t>delatnosti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spc="5" dirty="0"/>
              <a:t> </a:t>
            </a:r>
            <a:r>
              <a:rPr lang="en-US" sz="1700" spc="-5" dirty="0" err="1"/>
              <a:t>životnu</a:t>
            </a:r>
            <a:r>
              <a:rPr lang="en-US" sz="1700" spc="-25" dirty="0"/>
              <a:t> </a:t>
            </a:r>
            <a:r>
              <a:rPr lang="en-US" sz="1700" spc="-5" dirty="0" err="1"/>
              <a:t>sredinu</a:t>
            </a:r>
            <a:r>
              <a:rPr lang="en-US" sz="1700" spc="-5" dirty="0"/>
              <a:t>;</a:t>
            </a:r>
            <a:endParaRPr lang="en-US" sz="1700" dirty="0"/>
          </a:p>
          <a:p>
            <a:pPr marL="354330" marR="60325" indent="-228600">
              <a:lnSpc>
                <a:spcPct val="90000"/>
              </a:lnSpc>
              <a:spcBef>
                <a:spcPts val="5"/>
              </a:spcBef>
              <a:buClr>
                <a:srgbClr val="74AA50"/>
              </a:buClr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lang="en-US" sz="1700" spc="-5" dirty="0" err="1"/>
              <a:t>Propisuje</a:t>
            </a:r>
            <a:r>
              <a:rPr lang="en-US" sz="1700" spc="-5" dirty="0"/>
              <a:t> </a:t>
            </a:r>
            <a:r>
              <a:rPr lang="en-US" sz="1700" dirty="0"/>
              <a:t>da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spc="-10" dirty="0" err="1"/>
              <a:t>kod</a:t>
            </a:r>
            <a:r>
              <a:rPr lang="en-US" sz="1700" spc="-10" dirty="0"/>
              <a:t> </a:t>
            </a:r>
            <a:r>
              <a:rPr lang="en-US" sz="1700" spc="-10" dirty="0" err="1"/>
              <a:t>koncesije</a:t>
            </a:r>
            <a:r>
              <a:rPr lang="en-US" sz="1700" spc="-10" dirty="0"/>
              <a:t> </a:t>
            </a:r>
            <a:r>
              <a:rPr lang="en-US" sz="1700" spc="-5" dirty="0" err="1"/>
              <a:t>javni</a:t>
            </a:r>
            <a:r>
              <a:rPr lang="en-US" sz="1700" spc="-5" dirty="0"/>
              <a:t> </a:t>
            </a:r>
            <a:r>
              <a:rPr lang="en-US" sz="1700" dirty="0"/>
              <a:t>partner </a:t>
            </a:r>
            <a:r>
              <a:rPr lang="en-US" sz="1700" spc="-5" dirty="0" err="1"/>
              <a:t>može</a:t>
            </a:r>
            <a:r>
              <a:rPr lang="en-US" sz="1700" spc="-5" dirty="0"/>
              <a:t> </a:t>
            </a:r>
            <a:r>
              <a:rPr lang="en-US" sz="1700" dirty="0"/>
              <a:t> </a:t>
            </a:r>
            <a:r>
              <a:rPr lang="en-US" sz="1700" spc="-5" dirty="0" err="1"/>
              <a:t>privatnom</a:t>
            </a:r>
            <a:r>
              <a:rPr lang="en-US" sz="1700" spc="-5" dirty="0"/>
              <a:t> </a:t>
            </a:r>
            <a:r>
              <a:rPr lang="en-US" sz="1700" dirty="0" err="1"/>
              <a:t>partneru</a:t>
            </a:r>
            <a:r>
              <a:rPr lang="en-US" sz="1700" dirty="0"/>
              <a:t> </a:t>
            </a:r>
            <a:r>
              <a:rPr lang="en-US" sz="1700" spc="-5" dirty="0" err="1"/>
              <a:t>oduzeti</a:t>
            </a:r>
            <a:r>
              <a:rPr lang="en-US" sz="1700" spc="-5" dirty="0"/>
              <a:t> </a:t>
            </a:r>
            <a:r>
              <a:rPr lang="en-US" sz="1700" spc="-5" dirty="0" err="1"/>
              <a:t>prava</a:t>
            </a:r>
            <a:r>
              <a:rPr lang="en-US" sz="1700" spc="-5" dirty="0"/>
              <a:t> </a:t>
            </a:r>
            <a:r>
              <a:rPr lang="en-US" sz="1700" spc="-5" dirty="0" err="1"/>
              <a:t>ustanovljena</a:t>
            </a:r>
            <a:r>
              <a:rPr lang="en-US" sz="1700" spc="-5" dirty="0"/>
              <a:t> </a:t>
            </a:r>
            <a:r>
              <a:rPr lang="en-US" sz="1700" dirty="0"/>
              <a:t> </a:t>
            </a:r>
            <a:r>
              <a:rPr lang="en-US" sz="1700" spc="-5" dirty="0" err="1"/>
              <a:t>javnim</a:t>
            </a:r>
            <a:r>
              <a:rPr lang="en-US" sz="1700" dirty="0"/>
              <a:t> </a:t>
            </a:r>
            <a:r>
              <a:rPr lang="en-US" sz="1700" spc="-5" dirty="0" err="1"/>
              <a:t>ugovorom</a:t>
            </a:r>
            <a:r>
              <a:rPr lang="en-US" sz="1700" dirty="0"/>
              <a:t> </a:t>
            </a:r>
            <a:r>
              <a:rPr lang="en-US" sz="1700" spc="-10" dirty="0" err="1"/>
              <a:t>ako</a:t>
            </a:r>
            <a:r>
              <a:rPr lang="en-US" sz="1700" spc="-5" dirty="0"/>
              <a:t> </a:t>
            </a:r>
            <a:r>
              <a:rPr lang="en-US" sz="1700" spc="-5" dirty="0" err="1"/>
              <a:t>privatni</a:t>
            </a:r>
            <a:r>
              <a:rPr lang="en-US" sz="1700" dirty="0"/>
              <a:t> partner </a:t>
            </a:r>
            <a:r>
              <a:rPr lang="en-US" sz="1700" spc="5" dirty="0"/>
              <a:t> </a:t>
            </a:r>
            <a:r>
              <a:rPr lang="en-US" sz="1700" spc="-5" dirty="0" err="1"/>
              <a:t>obavljanjem</a:t>
            </a:r>
            <a:r>
              <a:rPr lang="en-US" sz="1700" dirty="0"/>
              <a:t> </a:t>
            </a:r>
            <a:r>
              <a:rPr lang="en-US" sz="1700" spc="-5" dirty="0" err="1"/>
              <a:t>koncesione</a:t>
            </a:r>
            <a:r>
              <a:rPr lang="en-US" sz="1700" dirty="0"/>
              <a:t> </a:t>
            </a:r>
            <a:r>
              <a:rPr lang="en-US" sz="1700" spc="-5" dirty="0" err="1"/>
              <a:t>delatnosti</a:t>
            </a:r>
            <a:r>
              <a:rPr lang="en-US" sz="1700" dirty="0"/>
              <a:t> </a:t>
            </a:r>
            <a:r>
              <a:rPr lang="en-US" sz="1700" spc="-10" dirty="0" err="1"/>
              <a:t>ugrožava</a:t>
            </a:r>
            <a:r>
              <a:rPr lang="en-US" sz="1700" spc="-10" dirty="0"/>
              <a:t> </a:t>
            </a:r>
            <a:r>
              <a:rPr lang="en-US" sz="1700" spc="-5" dirty="0"/>
              <a:t> </a:t>
            </a:r>
            <a:r>
              <a:rPr lang="en-US" sz="1700" spc="-5" dirty="0" err="1"/>
              <a:t>životnu</a:t>
            </a:r>
            <a:r>
              <a:rPr lang="en-US" sz="1700" spc="-25" dirty="0"/>
              <a:t> </a:t>
            </a:r>
            <a:r>
              <a:rPr lang="en-US" sz="1700" spc="-5" dirty="0" err="1"/>
              <a:t>sredinu</a:t>
            </a:r>
            <a:r>
              <a:rPr lang="en-US" sz="1700" spc="-15" dirty="0"/>
              <a:t> </a:t>
            </a:r>
            <a:r>
              <a:rPr lang="en-US" sz="1700" dirty="0" err="1"/>
              <a:t>i</a:t>
            </a:r>
            <a:r>
              <a:rPr lang="en-US" sz="1700" spc="-15" dirty="0"/>
              <a:t> </a:t>
            </a:r>
            <a:r>
              <a:rPr lang="en-US" sz="1700" spc="-5" dirty="0" err="1"/>
              <a:t>zdravlje</a:t>
            </a:r>
            <a:r>
              <a:rPr lang="en-US" sz="1700" spc="-25" dirty="0"/>
              <a:t> </a:t>
            </a:r>
            <a:r>
              <a:rPr lang="en-US" sz="1700" spc="-5" dirty="0" err="1"/>
              <a:t>ljudi</a:t>
            </a:r>
            <a:endParaRPr lang="en-US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12" descr="Logo&#10;&#10;Description automatically generated">
            <a:extLst>
              <a:ext uri="{FF2B5EF4-FFF2-40B4-BE49-F238E27FC236}">
                <a16:creationId xmlns:a16="http://schemas.microsoft.com/office/drawing/2014/main" id="{0CEAFF74-40BC-D734-D917-9844AD7F50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5862" y="1922544"/>
            <a:ext cx="6019331" cy="30096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56369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E2124-139E-569F-5F7C-B8BEE4A0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44577"/>
            <a:ext cx="10514013" cy="685370"/>
          </a:xfrm>
        </p:spPr>
        <p:txBody>
          <a:bodyPr/>
          <a:lstStyle/>
          <a:p>
            <a:r>
              <a:rPr lang="sr-Latn-RS" sz="1900" b="1">
                <a:latin typeface="+mn-lt"/>
              </a:rPr>
              <a:t>Akcioni plan za 2021. godinu za sprovođenje Programa razvoja javnih nabavki u Republici Srbiji za period 2019 – 2023 (Službeni glasnik, br. 46/2021)</a:t>
            </a:r>
            <a:endParaRPr lang="en-US" sz="1900" b="1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73327A-EF84-4781-7955-36815A378886}"/>
              </a:ext>
            </a:extLst>
          </p:cNvPr>
          <p:cNvSpPr txBox="1"/>
          <p:nvPr/>
        </p:nvSpPr>
        <p:spPr>
          <a:xfrm>
            <a:off x="838199" y="2028616"/>
            <a:ext cx="1075243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n-US" sz="2000">
                <a:solidFill>
                  <a:srgbClr val="212122"/>
                </a:solidFill>
                <a:cs typeface="Segoe UI"/>
              </a:rPr>
              <a:t>U</a:t>
            </a:r>
            <a:r>
              <a:rPr lang="en-US" sz="2000" spc="-1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okviru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 Akcionog</a:t>
            </a:r>
            <a:r>
              <a:rPr lang="en-US" sz="2000" spc="-1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plana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u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 pogledu</a:t>
            </a:r>
            <a:r>
              <a:rPr lang="en-US" sz="2000" spc="-2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zelenih</a:t>
            </a:r>
            <a:r>
              <a:rPr lang="en-US" sz="2000" spc="-2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javnih nabavki predviđeno</a:t>
            </a:r>
            <a:r>
              <a:rPr lang="en-US" sz="2000" spc="-2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je</a:t>
            </a:r>
            <a:r>
              <a:rPr lang="en-US" sz="2000" spc="-1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sledeće:</a:t>
            </a:r>
            <a:endParaRPr lang="en-US" sz="2000"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lang="en-US" sz="2000">
                <a:solidFill>
                  <a:srgbClr val="212122"/>
                </a:solidFill>
                <a:cs typeface="Segoe UI"/>
              </a:rPr>
              <a:t>Četvrti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poseban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cilj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 je Promovisanje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i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podsticanje 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ekološkog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i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socijalnog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aspekta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u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javnim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nabavkama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i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inovacijama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u okviru 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kojeg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je 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cilj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da 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broj sprovedenih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javnih nabavki sa primenom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ekoloških</a:t>
            </a:r>
            <a:r>
              <a:rPr lang="en-US" sz="2000" spc="-2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kriterijuma</a:t>
            </a:r>
            <a:r>
              <a:rPr lang="en-US" sz="2000" spc="-1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u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2021.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godini</a:t>
            </a:r>
            <a:r>
              <a:rPr lang="en-US" sz="2000" spc="-3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bude</a:t>
            </a:r>
            <a:r>
              <a:rPr lang="en-US" sz="2000" spc="-2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3,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 pošto</a:t>
            </a:r>
            <a:r>
              <a:rPr lang="en-US" sz="2000" spc="-2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nema</a:t>
            </a:r>
            <a:r>
              <a:rPr lang="en-US" sz="2000" spc="-1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podataka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za</a:t>
            </a:r>
            <a:r>
              <a:rPr lang="en-US" sz="2000" spc="-1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2020.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godinu.</a:t>
            </a:r>
            <a:endParaRPr lang="en-US" sz="2000"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lang="en-US" sz="2000">
                <a:solidFill>
                  <a:srgbClr val="212122"/>
                </a:solidFill>
                <a:cs typeface="Segoe UI"/>
              </a:rPr>
              <a:t>Četvrta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mera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–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jačanje administrativnih 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kapaciteta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i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edukacija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u okviru 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koje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je planirana izrada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i </a:t>
            </a:r>
            <a:r>
              <a:rPr lang="en-US" sz="2000" spc="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promocija Smernica za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partnerstvo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za 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inovacije,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kao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i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promocija zelenih javnih nabavki. </a:t>
            </a:r>
            <a:r>
              <a:rPr lang="en-US" sz="2000" spc="-15">
                <a:solidFill>
                  <a:srgbClr val="212122"/>
                </a:solidFill>
                <a:cs typeface="Segoe UI"/>
              </a:rPr>
              <a:t>Rok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za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sprovođenje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ove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dve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aktivnosti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je</a:t>
            </a:r>
            <a:r>
              <a:rPr lang="en-US" sz="2000" spc="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četvrti</a:t>
            </a:r>
            <a:r>
              <a:rPr lang="en-US" sz="2000" spc="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kvartal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2021.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godine.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15">
                <a:solidFill>
                  <a:srgbClr val="212122"/>
                </a:solidFill>
                <a:cs typeface="Segoe UI"/>
              </a:rPr>
              <a:t>Pored</a:t>
            </a:r>
            <a:r>
              <a:rPr lang="en-US" sz="2000" spc="-10">
                <a:solidFill>
                  <a:srgbClr val="212122"/>
                </a:solidFill>
                <a:cs typeface="Segoe UI"/>
              </a:rPr>
              <a:t> toga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 planiran</a:t>
            </a:r>
            <a:r>
              <a:rPr lang="en-US" sz="2000" spc="34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je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kontinuirao</a:t>
            </a:r>
            <a:r>
              <a:rPr lang="en-US" sz="2000" spc="-1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organizovanje</a:t>
            </a:r>
            <a:r>
              <a:rPr lang="en-US" sz="2000" spc="-2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obuka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 za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naručioce, ponuđače, mikro,</a:t>
            </a:r>
            <a:r>
              <a:rPr lang="en-US" sz="2000" spc="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mala </a:t>
            </a:r>
            <a:r>
              <a:rPr lang="en-US" sz="2000">
                <a:solidFill>
                  <a:srgbClr val="212122"/>
                </a:solidFill>
                <a:cs typeface="Segoe UI"/>
              </a:rPr>
              <a:t>i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 srednja</a:t>
            </a:r>
            <a:r>
              <a:rPr lang="en-US" sz="2000" spc="-15">
                <a:solidFill>
                  <a:srgbClr val="212122"/>
                </a:solidFill>
                <a:cs typeface="Segoe UI"/>
              </a:rPr>
              <a:t> </a:t>
            </a:r>
            <a:r>
              <a:rPr lang="en-US" sz="2000" spc="-5">
                <a:solidFill>
                  <a:srgbClr val="212122"/>
                </a:solidFill>
                <a:cs typeface="Segoe UI"/>
              </a:rPr>
              <a:t>preduzeća.</a:t>
            </a:r>
            <a:endParaRPr lang="en-US" sz="20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43238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DD79-3B0E-EF43-A788-B187F8DD7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1016000"/>
            <a:ext cx="10512425" cy="1426569"/>
          </a:xfrm>
        </p:spPr>
        <p:txBody>
          <a:bodyPr/>
          <a:lstStyle/>
          <a:p>
            <a:r>
              <a:rPr lang="sr-Latn-RS" dirty="0"/>
              <a:t>III deo – </a:t>
            </a:r>
            <a:r>
              <a:rPr lang="sr-Latn-RS" b="1" dirty="0"/>
              <a:t>EU praksa: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7222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653DA4ED-066E-2E2C-83D5-507E2B736D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3729" y="926084"/>
            <a:ext cx="6921715" cy="1448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57470-9136-9E89-33D8-927D08B7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348" y="1814460"/>
            <a:ext cx="2106476" cy="246816"/>
          </a:xfrm>
        </p:spPr>
        <p:txBody>
          <a:bodyPr/>
          <a:lstStyle/>
          <a:p>
            <a:pPr algn="ctr"/>
            <a:r>
              <a:rPr lang="sr-Latn-RS" sz="1900" b="1" dirty="0">
                <a:solidFill>
                  <a:schemeClr val="bg1"/>
                </a:solidFill>
                <a:latin typeface="+mn-lt"/>
              </a:rPr>
              <a:t>Zakonodavstvo EU</a:t>
            </a:r>
            <a:endParaRPr lang="en-US" sz="19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5655D9BD-9E8A-7B05-B15C-CD50865DAF94}"/>
              </a:ext>
            </a:extLst>
          </p:cNvPr>
          <p:cNvSpPr txBox="1"/>
          <p:nvPr/>
        </p:nvSpPr>
        <p:spPr>
          <a:xfrm>
            <a:off x="2094230" y="2636520"/>
            <a:ext cx="3376929" cy="2523768"/>
          </a:xfrm>
          <a:prstGeom prst="rect">
            <a:avLst/>
          </a:prstGeom>
          <a:ln w="28575">
            <a:solidFill>
              <a:srgbClr val="70A84B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233170">
              <a:spcBef>
                <a:spcPts val="240"/>
              </a:spcBef>
            </a:pPr>
            <a:r>
              <a:rPr b="1" spc="-5" dirty="0">
                <a:solidFill>
                  <a:srgbClr val="212122"/>
                </a:solidFill>
                <a:cs typeface="Segoe UI"/>
              </a:rPr>
              <a:t>Pravni</a:t>
            </a:r>
            <a:r>
              <a:rPr b="1" spc="-40" dirty="0">
                <a:solidFill>
                  <a:srgbClr val="212122"/>
                </a:solidFill>
                <a:cs typeface="Segoe UI"/>
              </a:rPr>
              <a:t> </a:t>
            </a:r>
            <a:r>
              <a:rPr b="1" dirty="0">
                <a:solidFill>
                  <a:srgbClr val="212122"/>
                </a:solidFill>
                <a:cs typeface="Segoe UI"/>
              </a:rPr>
              <a:t>okvir:</a:t>
            </a:r>
            <a:endParaRPr dirty="0">
              <a:solidFill>
                <a:prstClr val="black"/>
              </a:solidFill>
              <a:cs typeface="Segoe UI"/>
            </a:endParaRPr>
          </a:p>
          <a:p>
            <a:pPr marL="354330" marR="491490" indent="-285750">
              <a:buClr>
                <a:srgbClr val="74AA50"/>
              </a:buClr>
              <a:buFont typeface="Wingdings"/>
              <a:buChar char=""/>
              <a:tabLst>
                <a:tab pos="354330" algn="l"/>
                <a:tab pos="354965" algn="l"/>
              </a:tabLst>
            </a:pPr>
            <a:r>
              <a:rPr sz="1600" spc="-10" dirty="0">
                <a:solidFill>
                  <a:srgbClr val="212122"/>
                </a:solidFill>
                <a:cs typeface="Segoe UI"/>
              </a:rPr>
              <a:t>Direktiva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o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nabavkama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(2014/24/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EU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 </a:t>
            </a:r>
            <a:r>
              <a:rPr sz="1600" spc="-3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2014/25/EU);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354330" indent="-286385">
              <a:buClr>
                <a:srgbClr val="74AA50"/>
              </a:buClr>
              <a:buFont typeface="Wingdings"/>
              <a:buChar char=""/>
              <a:tabLst>
                <a:tab pos="354330" algn="l"/>
                <a:tab pos="35496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Ugovori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(Ugovor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o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funkcionisanju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EU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 err="1">
                <a:solidFill>
                  <a:srgbClr val="212122"/>
                </a:solidFill>
                <a:cs typeface="Segoe UI"/>
              </a:rPr>
              <a:t>i</a:t>
            </a:r>
            <a:r>
              <a:rPr lang="sr-Latn-RS" sz="1600" dirty="0">
                <a:solidFill>
                  <a:prstClr val="black"/>
                </a:solidFill>
                <a:cs typeface="Segoe UI"/>
              </a:rPr>
              <a:t> </a:t>
            </a:r>
            <a:r>
              <a:rPr sz="1600" spc="-5" dirty="0" err="1">
                <a:solidFill>
                  <a:srgbClr val="212122"/>
                </a:solidFill>
                <a:cs typeface="Segoe UI"/>
              </a:rPr>
              <a:t>njenih</a:t>
            </a:r>
            <a:r>
              <a:rPr sz="1600" spc="-4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prethodnika);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354330" indent="-286385">
              <a:buClr>
                <a:srgbClr val="74AA50"/>
              </a:buClr>
              <a:buFont typeface="Wingdings"/>
              <a:buChar char=""/>
              <a:tabLst>
                <a:tab pos="354330" algn="l"/>
                <a:tab pos="35496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Sudska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praksa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Evropskog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suda pravde;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354330" marR="401320" indent="-285750">
              <a:buClr>
                <a:srgbClr val="74AA50"/>
              </a:buClr>
              <a:buFont typeface="Wingdings"/>
              <a:buChar char=""/>
              <a:tabLst>
                <a:tab pos="354330" algn="l"/>
                <a:tab pos="35496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Pravni akti srodnih područja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koji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se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primenjuju</a:t>
            </a:r>
            <a:r>
              <a:rPr sz="1600" spc="-4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na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postupke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javnih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nabavki.</a:t>
            </a:r>
            <a:endParaRPr sz="16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B41E61C-FF3E-38E5-C155-02B72B6D6B18}"/>
              </a:ext>
            </a:extLst>
          </p:cNvPr>
          <p:cNvSpPr txBox="1"/>
          <p:nvPr/>
        </p:nvSpPr>
        <p:spPr>
          <a:xfrm>
            <a:off x="6952615" y="2640330"/>
            <a:ext cx="3145155" cy="1785104"/>
          </a:xfrm>
          <a:prstGeom prst="rect">
            <a:avLst/>
          </a:prstGeom>
          <a:ln w="28575">
            <a:solidFill>
              <a:srgbClr val="70A84B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76630">
              <a:spcBef>
                <a:spcPts val="240"/>
              </a:spcBef>
            </a:pPr>
            <a:r>
              <a:rPr b="1" spc="-5" dirty="0">
                <a:solidFill>
                  <a:srgbClr val="212122"/>
                </a:solidFill>
                <a:cs typeface="Segoe UI"/>
              </a:rPr>
              <a:t>Okvirna</a:t>
            </a:r>
            <a:r>
              <a:rPr b="1" spc="-45" dirty="0">
                <a:solidFill>
                  <a:srgbClr val="212122"/>
                </a:solidFill>
                <a:cs typeface="Segoe UI"/>
              </a:rPr>
              <a:t> </a:t>
            </a:r>
            <a:r>
              <a:rPr b="1" spc="-5" dirty="0">
                <a:solidFill>
                  <a:srgbClr val="212122"/>
                </a:solidFill>
                <a:cs typeface="Segoe UI"/>
              </a:rPr>
              <a:t>politika:</a:t>
            </a:r>
            <a:endParaRPr dirty="0">
              <a:solidFill>
                <a:prstClr val="black"/>
              </a:solidFill>
              <a:cs typeface="Segoe UI"/>
            </a:endParaRPr>
          </a:p>
          <a:p>
            <a:pPr marL="354330" marR="622935" indent="-285750">
              <a:buClr>
                <a:srgbClr val="74AA50"/>
              </a:buClr>
              <a:buFont typeface="Wingdings"/>
              <a:buChar char=""/>
              <a:tabLst>
                <a:tab pos="354330" algn="l"/>
                <a:tab pos="35496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„</a:t>
            </a:r>
            <a:r>
              <a:rPr sz="1600" i="1" spc="-5" dirty="0">
                <a:solidFill>
                  <a:srgbClr val="212122"/>
                </a:solidFill>
                <a:cs typeface="Segoe UI"/>
              </a:rPr>
              <a:t>Public</a:t>
            </a:r>
            <a:r>
              <a:rPr sz="1600" i="1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i="1" spc="-10" dirty="0">
                <a:solidFill>
                  <a:srgbClr val="212122"/>
                </a:solidFill>
                <a:cs typeface="Segoe UI"/>
              </a:rPr>
              <a:t>procurement</a:t>
            </a:r>
            <a:r>
              <a:rPr sz="1600" i="1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i="1" dirty="0">
                <a:solidFill>
                  <a:srgbClr val="212122"/>
                </a:solidFill>
                <a:cs typeface="Segoe UI"/>
              </a:rPr>
              <a:t>for</a:t>
            </a:r>
            <a:r>
              <a:rPr sz="1600" i="1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i="1" dirty="0">
                <a:solidFill>
                  <a:srgbClr val="212122"/>
                </a:solidFill>
                <a:cs typeface="Segoe UI"/>
              </a:rPr>
              <a:t>a</a:t>
            </a:r>
            <a:r>
              <a:rPr sz="1600" i="1" spc="-5" dirty="0">
                <a:solidFill>
                  <a:srgbClr val="212122"/>
                </a:solidFill>
                <a:cs typeface="Segoe UI"/>
              </a:rPr>
              <a:t> better </a:t>
            </a:r>
            <a:r>
              <a:rPr sz="1600" i="1" spc="-3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i="1" spc="-5" dirty="0">
                <a:solidFill>
                  <a:srgbClr val="212122"/>
                </a:solidFill>
                <a:cs typeface="Segoe UI"/>
              </a:rPr>
              <a:t>environment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“;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354330" marR="404495" indent="-285750">
              <a:buClr>
                <a:srgbClr val="74AA50"/>
              </a:buClr>
              <a:buFont typeface="Wingdings"/>
              <a:buChar char=""/>
              <a:tabLst>
                <a:tab pos="354330" algn="l"/>
                <a:tab pos="354965" algn="l"/>
              </a:tabLst>
            </a:pPr>
            <a:r>
              <a:rPr sz="1600" spc="-10" dirty="0">
                <a:solidFill>
                  <a:srgbClr val="212122"/>
                </a:solidFill>
                <a:cs typeface="Segoe UI"/>
              </a:rPr>
              <a:t>Strateška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politika </a:t>
            </a:r>
            <a:r>
              <a:rPr sz="1600" dirty="0">
                <a:solidFill>
                  <a:srgbClr val="212122"/>
                </a:solidFill>
                <a:cs typeface="Segoe UI"/>
              </a:rPr>
              <a:t>EU (</a:t>
            </a:r>
            <a:r>
              <a:rPr sz="1600" i="1" dirty="0">
                <a:solidFill>
                  <a:srgbClr val="212122"/>
                </a:solidFill>
                <a:cs typeface="Segoe UI"/>
              </a:rPr>
              <a:t>The </a:t>
            </a:r>
            <a:r>
              <a:rPr sz="1600" i="1" spc="-5" dirty="0">
                <a:solidFill>
                  <a:srgbClr val="212122"/>
                </a:solidFill>
                <a:cs typeface="Segoe UI"/>
              </a:rPr>
              <a:t>European </a:t>
            </a:r>
            <a:r>
              <a:rPr sz="1600" i="1" spc="-3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i="1" spc="-5" dirty="0">
                <a:solidFill>
                  <a:srgbClr val="212122"/>
                </a:solidFill>
                <a:cs typeface="Segoe UI"/>
              </a:rPr>
              <a:t>Green Deal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, </a:t>
            </a:r>
            <a:r>
              <a:rPr sz="1600" i="1" dirty="0">
                <a:solidFill>
                  <a:srgbClr val="212122"/>
                </a:solidFill>
                <a:cs typeface="Segoe UI"/>
              </a:rPr>
              <a:t>The </a:t>
            </a:r>
            <a:r>
              <a:rPr sz="1600" i="1" spc="-5" dirty="0">
                <a:solidFill>
                  <a:srgbClr val="212122"/>
                </a:solidFill>
                <a:cs typeface="Segoe UI"/>
              </a:rPr>
              <a:t>2030 </a:t>
            </a:r>
            <a:r>
              <a:rPr sz="1600" i="1" dirty="0">
                <a:solidFill>
                  <a:srgbClr val="212122"/>
                </a:solidFill>
                <a:cs typeface="Segoe UI"/>
              </a:rPr>
              <a:t>Agenda – </a:t>
            </a:r>
            <a:r>
              <a:rPr sz="1600" i="1" spc="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i="1" spc="-5" dirty="0">
                <a:solidFill>
                  <a:srgbClr val="212122"/>
                </a:solidFill>
                <a:cs typeface="Segoe UI"/>
              </a:rPr>
              <a:t>Sustainable</a:t>
            </a:r>
            <a:r>
              <a:rPr sz="1600" i="1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i="1" spc="-5" dirty="0">
                <a:solidFill>
                  <a:srgbClr val="212122"/>
                </a:solidFill>
                <a:cs typeface="Segoe UI"/>
              </a:rPr>
              <a:t>Development</a:t>
            </a:r>
            <a:r>
              <a:rPr sz="1600" i="1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i="1" spc="-5" dirty="0">
                <a:solidFill>
                  <a:srgbClr val="212122"/>
                </a:solidFill>
                <a:cs typeface="Segoe UI"/>
              </a:rPr>
              <a:t>Goals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...)</a:t>
            </a:r>
            <a:endParaRPr sz="1600" dirty="0">
              <a:solidFill>
                <a:prstClr val="black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92260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E7413B06-B5DC-5018-4EA0-35161299A2FD}"/>
              </a:ext>
            </a:extLst>
          </p:cNvPr>
          <p:cNvSpPr txBox="1"/>
          <p:nvPr/>
        </p:nvSpPr>
        <p:spPr>
          <a:xfrm>
            <a:off x="838200" y="1349183"/>
            <a:ext cx="10515600" cy="1261243"/>
          </a:xfrm>
          <a:prstGeom prst="rect">
            <a:avLst/>
          </a:prstGeom>
          <a:ln w="28575">
            <a:solidFill>
              <a:srgbClr val="70A84B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8580" marR="60325" algn="just">
              <a:spcBef>
                <a:spcPts val="235"/>
              </a:spcBef>
            </a:pPr>
            <a:r>
              <a:rPr sz="2000" spc="-5" dirty="0">
                <a:solidFill>
                  <a:srgbClr val="212122"/>
                </a:solidFill>
                <a:cs typeface="Segoe UI"/>
              </a:rPr>
              <a:t>Prema</a:t>
            </a:r>
            <a:r>
              <a:rPr sz="2000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spc="-5" dirty="0">
                <a:solidFill>
                  <a:srgbClr val="212122"/>
                </a:solidFill>
                <a:cs typeface="Segoe UI"/>
              </a:rPr>
              <a:t>definiciji</a:t>
            </a:r>
            <a:r>
              <a:rPr sz="2000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spc="-10" dirty="0">
                <a:solidFill>
                  <a:srgbClr val="212122"/>
                </a:solidFill>
                <a:cs typeface="Segoe UI"/>
              </a:rPr>
              <a:t>Evropske</a:t>
            </a:r>
            <a:r>
              <a:rPr sz="2000" spc="-5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spc="-10" dirty="0">
                <a:solidFill>
                  <a:srgbClr val="212122"/>
                </a:solidFill>
                <a:cs typeface="Segoe UI"/>
              </a:rPr>
              <a:t>komisije,</a:t>
            </a:r>
            <a:r>
              <a:rPr sz="2000" spc="-5" dirty="0">
                <a:solidFill>
                  <a:srgbClr val="212122"/>
                </a:solidFill>
                <a:cs typeface="Segoe UI"/>
              </a:rPr>
              <a:t> zelene</a:t>
            </a:r>
            <a:r>
              <a:rPr sz="2000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spc="-5" dirty="0">
                <a:solidFill>
                  <a:srgbClr val="212122"/>
                </a:solidFill>
                <a:cs typeface="Segoe UI"/>
              </a:rPr>
              <a:t>javne</a:t>
            </a:r>
            <a:r>
              <a:rPr sz="2000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spc="-10" dirty="0">
                <a:solidFill>
                  <a:srgbClr val="212122"/>
                </a:solidFill>
                <a:cs typeface="Segoe UI"/>
              </a:rPr>
              <a:t>nabavke</a:t>
            </a:r>
            <a:r>
              <a:rPr sz="2000" spc="-5" dirty="0">
                <a:solidFill>
                  <a:srgbClr val="212122"/>
                </a:solidFill>
                <a:cs typeface="Segoe UI"/>
              </a:rPr>
              <a:t> predstavljaju</a:t>
            </a:r>
            <a:r>
              <a:rPr sz="2000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10" dirty="0">
                <a:solidFill>
                  <a:srgbClr val="212122"/>
                </a:solidFill>
                <a:cs typeface="Segoe UI"/>
              </a:rPr>
              <a:t>„proces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u</a:t>
            </a:r>
            <a:r>
              <a:rPr sz="2000" b="1" spc="355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kojem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 naručioci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kupuju </a:t>
            </a:r>
            <a:r>
              <a:rPr sz="2000" b="1" spc="-10" dirty="0">
                <a:solidFill>
                  <a:srgbClr val="212122"/>
                </a:solidFill>
                <a:cs typeface="Segoe UI"/>
              </a:rPr>
              <a:t>takva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dobra,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usluge i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radove </a:t>
            </a:r>
            <a:r>
              <a:rPr sz="2000" b="1" spc="-10" dirty="0">
                <a:solidFill>
                  <a:srgbClr val="212122"/>
                </a:solidFill>
                <a:cs typeface="Segoe UI"/>
              </a:rPr>
              <a:t>koji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imaju manji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negativni uticaj na životnu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sredinu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u celokupnom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životnom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ciklusu u odnosu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na dobra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i usluge </a:t>
            </a:r>
            <a:r>
              <a:rPr sz="2000" b="1" spc="-10" dirty="0">
                <a:solidFill>
                  <a:srgbClr val="212122"/>
                </a:solidFill>
                <a:cs typeface="Segoe UI"/>
              </a:rPr>
              <a:t>koje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bismo inače </a:t>
            </a:r>
            <a:r>
              <a:rPr sz="2000" b="1" spc="5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kupili,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a </a:t>
            </a:r>
            <a:r>
              <a:rPr sz="2000" b="1" spc="-10" dirty="0">
                <a:solidFill>
                  <a:srgbClr val="212122"/>
                </a:solidFill>
                <a:cs typeface="Segoe UI"/>
              </a:rPr>
              <a:t>koji</a:t>
            </a:r>
            <a:r>
              <a:rPr sz="2000" b="1" spc="10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imaju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 iste</a:t>
            </a:r>
            <a:r>
              <a:rPr sz="2000" b="1" spc="5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15" dirty="0">
                <a:solidFill>
                  <a:srgbClr val="212122"/>
                </a:solidFill>
                <a:cs typeface="Segoe UI"/>
              </a:rPr>
              <a:t>funkcije.”</a:t>
            </a:r>
            <a:endParaRPr sz="2000" dirty="0">
              <a:solidFill>
                <a:prstClr val="black"/>
              </a:solidFill>
              <a:cs typeface="Segoe UI"/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B612E26C-39DA-9DFE-F217-472A3D22F8C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5104" y="2745104"/>
            <a:ext cx="621791" cy="1242821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6A579CDD-E21F-6945-D27F-5ACA002DC2D5}"/>
              </a:ext>
            </a:extLst>
          </p:cNvPr>
          <p:cNvSpPr txBox="1"/>
          <p:nvPr/>
        </p:nvSpPr>
        <p:spPr>
          <a:xfrm>
            <a:off x="838200" y="4122603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pc="-5" dirty="0">
                <a:solidFill>
                  <a:srgbClr val="212122"/>
                </a:solidFill>
                <a:cs typeface="Segoe UI"/>
              </a:rPr>
              <a:t>Uticaj </a:t>
            </a:r>
            <a:r>
              <a:rPr spc="-10" dirty="0">
                <a:solidFill>
                  <a:srgbClr val="212122"/>
                </a:solidFill>
                <a:cs typeface="Segoe UI"/>
              </a:rPr>
              <a:t>koji </a:t>
            </a:r>
            <a:r>
              <a:rPr spc="-5" dirty="0">
                <a:solidFill>
                  <a:srgbClr val="212122"/>
                </a:solidFill>
                <a:cs typeface="Segoe UI"/>
              </a:rPr>
              <a:t>javne </a:t>
            </a:r>
            <a:r>
              <a:rPr spc="-10" dirty="0">
                <a:solidFill>
                  <a:srgbClr val="212122"/>
                </a:solidFill>
                <a:cs typeface="Segoe UI"/>
              </a:rPr>
              <a:t>nabavke </a:t>
            </a:r>
            <a:r>
              <a:rPr spc="-5" dirty="0">
                <a:solidFill>
                  <a:srgbClr val="212122"/>
                </a:solidFill>
                <a:cs typeface="Segoe UI"/>
              </a:rPr>
              <a:t>imaju </a:t>
            </a:r>
            <a:r>
              <a:rPr dirty="0">
                <a:solidFill>
                  <a:srgbClr val="212122"/>
                </a:solidFill>
                <a:cs typeface="Segoe UI"/>
              </a:rPr>
              <a:t>na </a:t>
            </a:r>
            <a:r>
              <a:rPr spc="-5" dirty="0">
                <a:solidFill>
                  <a:srgbClr val="212122"/>
                </a:solidFill>
                <a:cs typeface="Segoe UI"/>
              </a:rPr>
              <a:t>životnu </a:t>
            </a:r>
            <a:r>
              <a:rPr spc="-10" dirty="0">
                <a:solidFill>
                  <a:srgbClr val="212122"/>
                </a:solidFill>
                <a:cs typeface="Segoe UI"/>
              </a:rPr>
              <a:t>sredinu </a:t>
            </a:r>
            <a:r>
              <a:rPr spc="-5" dirty="0">
                <a:solidFill>
                  <a:srgbClr val="212122"/>
                </a:solidFill>
                <a:cs typeface="Segoe UI"/>
              </a:rPr>
              <a:t>zavise od </a:t>
            </a:r>
            <a:r>
              <a:rPr spc="-10" dirty="0">
                <a:solidFill>
                  <a:srgbClr val="212122"/>
                </a:solidFill>
                <a:cs typeface="Segoe UI"/>
              </a:rPr>
              <a:t>strukture, </a:t>
            </a:r>
            <a:r>
              <a:rPr spc="-5" dirty="0">
                <a:solidFill>
                  <a:srgbClr val="212122"/>
                </a:solidFill>
                <a:cs typeface="Segoe UI"/>
              </a:rPr>
              <a:t>karakteristika, </a:t>
            </a:r>
            <a:r>
              <a:rPr dirty="0">
                <a:solidFill>
                  <a:srgbClr val="212122"/>
                </a:solidFill>
                <a:cs typeface="Segoe UI"/>
              </a:rPr>
              <a:t> </a:t>
            </a:r>
            <a:r>
              <a:rPr dirty="0" err="1">
                <a:solidFill>
                  <a:srgbClr val="212122"/>
                </a:solidFill>
                <a:cs typeface="Segoe UI"/>
              </a:rPr>
              <a:t>načina</a:t>
            </a:r>
            <a:r>
              <a:rPr spc="5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 err="1">
                <a:solidFill>
                  <a:srgbClr val="212122"/>
                </a:solidFill>
                <a:cs typeface="Segoe UI"/>
              </a:rPr>
              <a:t>proizvodnje</a:t>
            </a:r>
            <a:r>
              <a:rPr spc="-5" dirty="0">
                <a:solidFill>
                  <a:srgbClr val="212122"/>
                </a:solidFill>
                <a:cs typeface="Segoe UI"/>
              </a:rPr>
              <a:t>,</a:t>
            </a:r>
            <a:r>
              <a:rPr dirty="0">
                <a:solidFill>
                  <a:srgbClr val="212122"/>
                </a:solidFill>
                <a:cs typeface="Segoe UI"/>
              </a:rPr>
              <a:t> </a:t>
            </a:r>
            <a:r>
              <a:rPr spc="-10" dirty="0" err="1">
                <a:solidFill>
                  <a:srgbClr val="212122"/>
                </a:solidFill>
                <a:cs typeface="Segoe UI"/>
              </a:rPr>
              <a:t>isporuke</a:t>
            </a:r>
            <a:r>
              <a:rPr spc="-10" dirty="0">
                <a:solidFill>
                  <a:srgbClr val="212122"/>
                </a:solidFill>
                <a:cs typeface="Segoe UI"/>
              </a:rPr>
              <a:t>,</a:t>
            </a:r>
            <a:r>
              <a:rPr spc="-5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 err="1">
                <a:solidFill>
                  <a:srgbClr val="212122"/>
                </a:solidFill>
                <a:cs typeface="Segoe UI"/>
              </a:rPr>
              <a:t>ugradnje</a:t>
            </a:r>
            <a:r>
              <a:rPr spc="-5" dirty="0">
                <a:solidFill>
                  <a:srgbClr val="212122"/>
                </a:solidFill>
                <a:cs typeface="Segoe UI"/>
              </a:rPr>
              <a:t>,</a:t>
            </a:r>
            <a:r>
              <a:rPr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 err="1">
                <a:solidFill>
                  <a:srgbClr val="212122"/>
                </a:solidFill>
                <a:cs typeface="Segoe UI"/>
              </a:rPr>
              <a:t>upotrebe</a:t>
            </a:r>
            <a:r>
              <a:rPr spc="-5" dirty="0">
                <a:solidFill>
                  <a:srgbClr val="212122"/>
                </a:solidFill>
                <a:cs typeface="Segoe UI"/>
              </a:rPr>
              <a:t>,</a:t>
            </a:r>
            <a:r>
              <a:rPr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 err="1">
                <a:solidFill>
                  <a:srgbClr val="212122"/>
                </a:solidFill>
                <a:cs typeface="Segoe UI"/>
              </a:rPr>
              <a:t>razgradnje</a:t>
            </a:r>
            <a:r>
              <a:rPr spc="-5" dirty="0">
                <a:solidFill>
                  <a:srgbClr val="212122"/>
                </a:solidFill>
                <a:cs typeface="Segoe UI"/>
              </a:rPr>
              <a:t>,</a:t>
            </a:r>
            <a:r>
              <a:rPr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odnosno</a:t>
            </a:r>
            <a:r>
              <a:rPr dirty="0">
                <a:solidFill>
                  <a:srgbClr val="212122"/>
                </a:solidFill>
                <a:cs typeface="Segoe UI"/>
              </a:rPr>
              <a:t> </a:t>
            </a:r>
            <a:r>
              <a:rPr spc="-10" dirty="0">
                <a:solidFill>
                  <a:srgbClr val="212122"/>
                </a:solidFill>
                <a:cs typeface="Segoe UI"/>
              </a:rPr>
              <a:t>reciklaže </a:t>
            </a:r>
            <a:r>
              <a:rPr spc="-5" dirty="0">
                <a:solidFill>
                  <a:srgbClr val="212122"/>
                </a:solidFill>
                <a:cs typeface="Segoe UI"/>
              </a:rPr>
              <a:t> dobara,</a:t>
            </a:r>
            <a:r>
              <a:rPr spc="-10" dirty="0">
                <a:solidFill>
                  <a:srgbClr val="212122"/>
                </a:solidFill>
                <a:cs typeface="Segoe UI"/>
              </a:rPr>
              <a:t> </a:t>
            </a:r>
            <a:r>
              <a:rPr dirty="0">
                <a:solidFill>
                  <a:srgbClr val="212122"/>
                </a:solidFill>
                <a:cs typeface="Segoe UI"/>
              </a:rPr>
              <a:t>usluga</a:t>
            </a:r>
            <a:r>
              <a:rPr spc="-20" dirty="0">
                <a:solidFill>
                  <a:srgbClr val="212122"/>
                </a:solidFill>
                <a:cs typeface="Segoe UI"/>
              </a:rPr>
              <a:t> </a:t>
            </a:r>
            <a:r>
              <a:rPr dirty="0">
                <a:solidFill>
                  <a:srgbClr val="212122"/>
                </a:solidFill>
                <a:cs typeface="Segoe UI"/>
              </a:rPr>
              <a:t>ili</a:t>
            </a:r>
            <a:r>
              <a:rPr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radova</a:t>
            </a:r>
            <a:r>
              <a:rPr spc="-15" dirty="0">
                <a:solidFill>
                  <a:srgbClr val="212122"/>
                </a:solidFill>
                <a:cs typeface="Segoe UI"/>
              </a:rPr>
              <a:t> </a:t>
            </a:r>
            <a:r>
              <a:rPr dirty="0">
                <a:solidFill>
                  <a:srgbClr val="212122"/>
                </a:solidFill>
                <a:cs typeface="Segoe UI"/>
              </a:rPr>
              <a:t>i</a:t>
            </a:r>
            <a:r>
              <a:rPr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međusobno</a:t>
            </a:r>
            <a:r>
              <a:rPr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>
                <a:solidFill>
                  <a:srgbClr val="212122"/>
                </a:solidFill>
                <a:cs typeface="Segoe UI"/>
              </a:rPr>
              <a:t>se</a:t>
            </a:r>
            <a:r>
              <a:rPr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pc="-5" dirty="0" err="1">
                <a:solidFill>
                  <a:srgbClr val="212122"/>
                </a:solidFill>
                <a:cs typeface="Segoe UI"/>
              </a:rPr>
              <a:t>razlikuju</a:t>
            </a:r>
            <a:r>
              <a:rPr spc="-5" dirty="0">
                <a:solidFill>
                  <a:srgbClr val="212122"/>
                </a:solidFill>
                <a:cs typeface="Segoe UI"/>
              </a:rPr>
              <a:t>.</a:t>
            </a:r>
            <a:endParaRPr dirty="0">
              <a:solidFill>
                <a:prstClr val="black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56057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0B3AD6DB-AD20-97C5-AB12-14F7B477939F}"/>
              </a:ext>
            </a:extLst>
          </p:cNvPr>
          <p:cNvSpPr txBox="1"/>
          <p:nvPr/>
        </p:nvSpPr>
        <p:spPr>
          <a:xfrm>
            <a:off x="838200" y="1196974"/>
            <a:ext cx="10515600" cy="645690"/>
          </a:xfrm>
          <a:prstGeom prst="rect">
            <a:avLst/>
          </a:prstGeom>
          <a:ln w="28575">
            <a:solidFill>
              <a:srgbClr val="70A84B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7945">
              <a:spcBef>
                <a:spcPts val="235"/>
              </a:spcBef>
            </a:pPr>
            <a:r>
              <a:rPr sz="2000" b="1" spc="-5" dirty="0">
                <a:solidFill>
                  <a:srgbClr val="212122"/>
                </a:solidFill>
                <a:cs typeface="Segoe UI"/>
              </a:rPr>
              <a:t>Jedinstveni</a:t>
            </a:r>
            <a:r>
              <a:rPr sz="2000" b="1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mehanizmi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u</a:t>
            </a:r>
            <a:r>
              <a:rPr sz="2000" b="1" spc="5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cilju</a:t>
            </a:r>
            <a:r>
              <a:rPr sz="2000" b="1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smanjenja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negativnih</a:t>
            </a:r>
            <a:r>
              <a:rPr sz="2000" b="1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uticaja</a:t>
            </a:r>
            <a:r>
              <a:rPr sz="2000" b="1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na</a:t>
            </a:r>
            <a:r>
              <a:rPr sz="2000" b="1" spc="5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životnu</a:t>
            </a:r>
            <a:r>
              <a:rPr sz="2000" b="1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sredinu 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od</a:t>
            </a:r>
            <a:r>
              <a:rPr sz="2000" b="1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zelenih</a:t>
            </a:r>
            <a:r>
              <a:rPr sz="2000" b="1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 err="1">
                <a:solidFill>
                  <a:srgbClr val="212122"/>
                </a:solidFill>
                <a:cs typeface="Segoe UI"/>
              </a:rPr>
              <a:t>javnih</a:t>
            </a:r>
            <a:r>
              <a:rPr sz="2000" b="1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 err="1">
                <a:solidFill>
                  <a:srgbClr val="212122"/>
                </a:solidFill>
                <a:cs typeface="Segoe UI"/>
              </a:rPr>
              <a:t>nabavki</a:t>
            </a:r>
            <a:r>
              <a:rPr lang="sr-Latn-RS" sz="2000" b="1" dirty="0">
                <a:solidFill>
                  <a:prstClr val="black"/>
                </a:solidFill>
                <a:cs typeface="Segoe UI"/>
              </a:rPr>
              <a:t> </a:t>
            </a:r>
            <a:r>
              <a:rPr sz="2000" b="1" spc="-10" dirty="0" err="1">
                <a:solidFill>
                  <a:srgbClr val="212122"/>
                </a:solidFill>
                <a:cs typeface="Segoe UI"/>
              </a:rPr>
              <a:t>zahtevaju</a:t>
            </a:r>
            <a:r>
              <a:rPr sz="2000" b="1" spc="-40" dirty="0">
                <a:solidFill>
                  <a:srgbClr val="212122"/>
                </a:solidFill>
                <a:cs typeface="Segoe UI"/>
              </a:rPr>
              <a:t> </a:t>
            </a:r>
            <a:r>
              <a:rPr sz="2000" b="1" spc="-5" dirty="0">
                <a:solidFill>
                  <a:srgbClr val="212122"/>
                </a:solidFill>
                <a:cs typeface="Segoe UI"/>
              </a:rPr>
              <a:t>sledeće:</a:t>
            </a:r>
            <a:endParaRPr sz="2000" b="1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9BD4FB59-1F94-8978-B26E-9EC3FF3E235D}"/>
              </a:ext>
            </a:extLst>
          </p:cNvPr>
          <p:cNvSpPr txBox="1"/>
          <p:nvPr/>
        </p:nvSpPr>
        <p:spPr>
          <a:xfrm>
            <a:off x="838200" y="2227262"/>
            <a:ext cx="10515600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spcBef>
                <a:spcPts val="100"/>
              </a:spcBef>
              <a:buClr>
                <a:srgbClr val="74AA50"/>
              </a:buClr>
              <a:buFont typeface="Wingdings"/>
              <a:buChar char=""/>
              <a:tabLst>
                <a:tab pos="22796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Progresivnost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energetske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efikasnosti</a:t>
            </a:r>
            <a:r>
              <a:rPr sz="1600" dirty="0">
                <a:solidFill>
                  <a:srgbClr val="212122"/>
                </a:solidFill>
                <a:cs typeface="Segoe UI"/>
              </a:rPr>
              <a:t> i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proizvodnog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procesa;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27329" indent="-215265">
              <a:buClr>
                <a:srgbClr val="74AA50"/>
              </a:buClr>
              <a:buFont typeface="Wingdings"/>
              <a:buChar char=""/>
              <a:tabLst>
                <a:tab pos="22796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Metodološki</a:t>
            </a:r>
            <a:r>
              <a:rPr sz="1600" spc="6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pristup</a:t>
            </a:r>
            <a:r>
              <a:rPr sz="1600" spc="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Life</a:t>
            </a:r>
            <a:r>
              <a:rPr sz="1600" spc="6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Cycle</a:t>
            </a:r>
            <a:r>
              <a:rPr sz="1600" spc="5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Costing</a:t>
            </a:r>
            <a:r>
              <a:rPr sz="1600" spc="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(LCC)</a:t>
            </a:r>
            <a:r>
              <a:rPr sz="1600" spc="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–</a:t>
            </a:r>
            <a:r>
              <a:rPr sz="1600" spc="6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5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ne</a:t>
            </a:r>
            <a:r>
              <a:rPr sz="1600" spc="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samo</a:t>
            </a:r>
            <a:r>
              <a:rPr sz="1600" spc="6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prodajnu</a:t>
            </a:r>
            <a:r>
              <a:rPr sz="1600" spc="5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cenu,</a:t>
            </a:r>
            <a:r>
              <a:rPr sz="1600" spc="6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već</a:t>
            </a:r>
            <a:r>
              <a:rPr sz="1600" spc="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5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procenu</a:t>
            </a:r>
            <a:r>
              <a:rPr sz="1600" spc="6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troškova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27329"/>
            <a:r>
              <a:rPr sz="1600" spc="-10" dirty="0">
                <a:solidFill>
                  <a:srgbClr val="212122"/>
                </a:solidFill>
                <a:cs typeface="Segoe UI"/>
              </a:rPr>
              <a:t>koji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nastaju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pri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upotrebi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posle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upotrebe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proizvoda;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27329" indent="-215265">
              <a:buClr>
                <a:srgbClr val="74AA50"/>
              </a:buClr>
              <a:buFont typeface="Wingdings"/>
              <a:buChar char=""/>
              <a:tabLst>
                <a:tab pos="22796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Upotreba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obnovljivih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izvora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energije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 energije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iz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saproizvodnje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sa</a:t>
            </a:r>
            <a:r>
              <a:rPr sz="1600" spc="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visokim</a:t>
            </a:r>
            <a:r>
              <a:rPr sz="1600" spc="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korišćenjem;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27329" indent="-215265">
              <a:buClr>
                <a:srgbClr val="74AA50"/>
              </a:buClr>
              <a:buFont typeface="Wingdings"/>
              <a:buChar char=""/>
              <a:tabLst>
                <a:tab pos="22796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Upotreba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obnovljivih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neotrovnih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materijala;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27329" indent="-215265">
              <a:buClr>
                <a:srgbClr val="74AA50"/>
              </a:buClr>
              <a:buFont typeface="Wingdings"/>
              <a:buChar char=""/>
              <a:tabLst>
                <a:tab pos="227965" algn="l"/>
              </a:tabLst>
            </a:pPr>
            <a:r>
              <a:rPr sz="1600" spc="-10" dirty="0">
                <a:solidFill>
                  <a:srgbClr val="212122"/>
                </a:solidFill>
                <a:cs typeface="Segoe UI"/>
              </a:rPr>
              <a:t>Upotreba</a:t>
            </a:r>
            <a:r>
              <a:rPr sz="1600" spc="409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održivo</a:t>
            </a:r>
            <a:r>
              <a:rPr sz="1600" spc="4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prerađenih</a:t>
            </a:r>
            <a:r>
              <a:rPr sz="1600" spc="409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odnosno</a:t>
            </a:r>
            <a:r>
              <a:rPr sz="1600" spc="40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proizvedenih</a:t>
            </a:r>
            <a:r>
              <a:rPr sz="1600" spc="409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materijala</a:t>
            </a:r>
            <a:r>
              <a:rPr sz="1600" spc="4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40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proizvoda,</a:t>
            </a:r>
            <a:r>
              <a:rPr sz="1600" spc="4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kao</a:t>
            </a:r>
            <a:r>
              <a:rPr sz="1600" spc="4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4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štedljiva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27329"/>
            <a:r>
              <a:rPr sz="1600" spc="-5" dirty="0">
                <a:solidFill>
                  <a:srgbClr val="212122"/>
                </a:solidFill>
                <a:cs typeface="Segoe UI"/>
              </a:rPr>
              <a:t>potrošnja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prirodnih</a:t>
            </a:r>
            <a:r>
              <a:rPr sz="1600" spc="-4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dobara;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27329" marR="5080" indent="-215265">
              <a:buClr>
                <a:srgbClr val="74AA50"/>
              </a:buClr>
              <a:buFont typeface="Wingdings"/>
              <a:buChar char=""/>
              <a:tabLst>
                <a:tab pos="22796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Primena</a:t>
            </a:r>
            <a:r>
              <a:rPr sz="1600" spc="254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visokokvalifikovanih</a:t>
            </a:r>
            <a:r>
              <a:rPr sz="1600" spc="25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tehnologija</a:t>
            </a:r>
            <a:r>
              <a:rPr sz="1600" spc="25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za</a:t>
            </a:r>
            <a:r>
              <a:rPr sz="1600" spc="26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štednju</a:t>
            </a:r>
            <a:r>
              <a:rPr sz="1600" spc="254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vode</a:t>
            </a:r>
            <a:r>
              <a:rPr sz="1600" spc="26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24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ponovno</a:t>
            </a:r>
            <a:r>
              <a:rPr sz="1600" spc="24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korišćenje</a:t>
            </a:r>
            <a:r>
              <a:rPr sz="1600" spc="254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vode</a:t>
            </a:r>
            <a:r>
              <a:rPr sz="1600" spc="25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u </a:t>
            </a:r>
            <a:r>
              <a:rPr sz="1600" spc="-3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proizvodnji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ili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upotrebi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predmeta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nabavke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(npr.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upotreba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kišnice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za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zalivanje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zelenih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površina);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27329" indent="-215265">
              <a:buClr>
                <a:srgbClr val="74AA50"/>
              </a:buClr>
              <a:buFont typeface="Wingdings"/>
              <a:buChar char=""/>
              <a:tabLst>
                <a:tab pos="227965" algn="l"/>
              </a:tabLst>
            </a:pPr>
            <a:r>
              <a:rPr sz="1600" spc="-10" dirty="0">
                <a:solidFill>
                  <a:srgbClr val="212122"/>
                </a:solidFill>
                <a:cs typeface="Segoe UI"/>
              </a:rPr>
              <a:t>Upotreba</a:t>
            </a:r>
            <a:r>
              <a:rPr sz="1600" spc="1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razgradivih</a:t>
            </a:r>
            <a:r>
              <a:rPr sz="1600" spc="16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materijala,</a:t>
            </a:r>
            <a:r>
              <a:rPr sz="1600" spc="1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proizoda</a:t>
            </a:r>
            <a:r>
              <a:rPr sz="1600" spc="17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1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ambalaže</a:t>
            </a:r>
            <a:r>
              <a:rPr sz="1600" spc="17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koji</a:t>
            </a:r>
            <a:r>
              <a:rPr sz="1600" spc="17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u</a:t>
            </a:r>
            <a:r>
              <a:rPr sz="1600" spc="1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što</a:t>
            </a:r>
            <a:r>
              <a:rPr sz="1600" spc="18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manjoj</a:t>
            </a:r>
            <a:r>
              <a:rPr sz="1600" spc="1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meri</a:t>
            </a:r>
            <a:r>
              <a:rPr sz="1600" spc="1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zagađuju</a:t>
            </a:r>
            <a:r>
              <a:rPr sz="1600" spc="18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životnu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27329"/>
            <a:r>
              <a:rPr sz="1600" spc="-5" dirty="0">
                <a:solidFill>
                  <a:srgbClr val="212122"/>
                </a:solidFill>
                <a:cs typeface="Segoe UI"/>
              </a:rPr>
              <a:t>sredinu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koji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se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mogu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više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puta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upotrebiti;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27329" indent="-215265">
              <a:buClr>
                <a:srgbClr val="74AA50"/>
              </a:buClr>
              <a:buFont typeface="Wingdings"/>
              <a:buChar char=""/>
              <a:tabLst>
                <a:tab pos="227965" algn="l"/>
              </a:tabLst>
            </a:pPr>
            <a:r>
              <a:rPr sz="1600" spc="-10" dirty="0">
                <a:solidFill>
                  <a:srgbClr val="212122"/>
                </a:solidFill>
                <a:cs typeface="Segoe UI"/>
              </a:rPr>
              <a:t>Uvažavanje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emisija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buke;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27329" indent="-215265">
              <a:buClr>
                <a:srgbClr val="74AA50"/>
              </a:buClr>
              <a:buFont typeface="Wingdings"/>
              <a:buChar char=""/>
              <a:tabLst>
                <a:tab pos="227965" algn="l"/>
              </a:tabLst>
            </a:pPr>
            <a:r>
              <a:rPr sz="1600" spc="-10" dirty="0">
                <a:solidFill>
                  <a:srgbClr val="212122"/>
                </a:solidFill>
                <a:cs typeface="Segoe UI"/>
              </a:rPr>
              <a:t>Niske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emisije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CO2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drugih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gasova</a:t>
            </a:r>
            <a:r>
              <a:rPr sz="1600" spc="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čestica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u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proizvodnji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 upotrebi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predmeta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 nabavke.</a:t>
            </a:r>
            <a:endParaRPr sz="1600" dirty="0">
              <a:solidFill>
                <a:prstClr val="black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75538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F3776C8B-2E1B-31CC-74C6-692A86BFF15C}"/>
              </a:ext>
            </a:extLst>
          </p:cNvPr>
          <p:cNvSpPr txBox="1"/>
          <p:nvPr/>
        </p:nvSpPr>
        <p:spPr>
          <a:xfrm>
            <a:off x="838200" y="1196974"/>
            <a:ext cx="10515600" cy="337913"/>
          </a:xfrm>
          <a:prstGeom prst="rect">
            <a:avLst/>
          </a:prstGeom>
          <a:ln w="28575">
            <a:solidFill>
              <a:srgbClr val="70A84B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7945">
              <a:spcBef>
                <a:spcPts val="235"/>
              </a:spcBef>
            </a:pPr>
            <a:r>
              <a:rPr lang="sr-Latn-RS" sz="2000" b="1" dirty="0">
                <a:solidFill>
                  <a:prstClr val="black"/>
                </a:solidFill>
                <a:cs typeface="Segoe UI"/>
              </a:rPr>
              <a:t>EU GPP kriterijumi: </a:t>
            </a:r>
            <a:endParaRPr sz="2000" b="1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E69AA07F-E463-1657-0120-B30B2B3D5937}"/>
              </a:ext>
            </a:extLst>
          </p:cNvPr>
          <p:cNvSpPr txBox="1"/>
          <p:nvPr/>
        </p:nvSpPr>
        <p:spPr>
          <a:xfrm>
            <a:off x="1343042" y="1922780"/>
            <a:ext cx="3817893" cy="35362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8890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1600" u="sng" spc="-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Papir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za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štampanje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 kopiranje;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endParaRPr lang="sr-Latn-RS" sz="1600" dirty="0">
              <a:solidFill>
                <a:srgbClr val="212122"/>
              </a:solidFill>
              <a:cs typeface="Segoe UI"/>
            </a:endParaRPr>
          </a:p>
          <a:p>
            <a:pPr marL="298450" marR="8890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1600" u="sng" spc="-10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Drumski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saobraćaj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(nabavka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vozila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);</a:t>
            </a:r>
            <a:endParaRPr lang="sr-Latn-RS" sz="1600" u="sng" spc="-5" dirty="0">
              <a:solidFill>
                <a:srgbClr val="212122"/>
              </a:solidFill>
              <a:uFill>
                <a:solidFill>
                  <a:srgbClr val="212122"/>
                </a:solidFill>
              </a:uFill>
              <a:cs typeface="Segoe UI"/>
            </a:endParaRPr>
          </a:p>
          <a:p>
            <a:pPr marL="298450" marR="8890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Električna</a:t>
            </a:r>
            <a:r>
              <a:rPr sz="1600" u="sng" spc="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energija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;</a:t>
            </a:r>
            <a:endParaRPr lang="sr-Latn-RS" sz="1600" dirty="0">
              <a:solidFill>
                <a:prstClr val="black"/>
              </a:solidFill>
              <a:cs typeface="Segoe UI"/>
            </a:endParaRPr>
          </a:p>
          <a:p>
            <a:pPr marL="298450" marR="8890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Usluge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čišćenja </a:t>
            </a:r>
            <a:r>
              <a:rPr sz="1600" u="sng" spc="-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zatvorenih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prostora; </a:t>
            </a:r>
            <a:r>
              <a:rPr sz="1600" spc="-370" dirty="0">
                <a:solidFill>
                  <a:srgbClr val="212122"/>
                </a:solidFill>
                <a:cs typeface="Segoe UI"/>
              </a:rPr>
              <a:t> </a:t>
            </a:r>
            <a:endParaRPr lang="sr-Latn-RS" sz="1600" spc="-370" dirty="0">
              <a:solidFill>
                <a:srgbClr val="212122"/>
              </a:solidFill>
              <a:cs typeface="Segoe UI"/>
            </a:endParaRPr>
          </a:p>
          <a:p>
            <a:pPr marL="298450" marR="8890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Računari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, monitori, tableti i pametni </a:t>
            </a:r>
            <a:r>
              <a:rPr sz="1600" spc="-3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telefoni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;</a:t>
            </a:r>
            <a:endParaRPr lang="sr-Latn-RS" sz="1600" dirty="0">
              <a:solidFill>
                <a:prstClr val="black"/>
              </a:solidFill>
              <a:cs typeface="Segoe UI"/>
            </a:endParaRPr>
          </a:p>
          <a:p>
            <a:pPr marL="298450" marR="8890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Nameštaj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;</a:t>
            </a:r>
            <a:endParaRPr lang="sr-Latn-RS" sz="1600" dirty="0">
              <a:solidFill>
                <a:prstClr val="black"/>
              </a:solidFill>
              <a:cs typeface="Segoe UI"/>
            </a:endParaRPr>
          </a:p>
          <a:p>
            <a:pPr marL="298450" marR="8890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1600" u="sng" spc="-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Projektovanje,</a:t>
            </a:r>
            <a:r>
              <a:rPr sz="1600" u="sng" spc="3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izgradnja</a:t>
            </a:r>
            <a:r>
              <a:rPr sz="1600" u="sng" spc="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održavanje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12700"/>
            <a:r>
              <a:rPr sz="1600" u="sng" spc="-10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puteva</a:t>
            </a:r>
            <a:r>
              <a:rPr sz="1600" u="sng" spc="-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;</a:t>
            </a:r>
            <a:endParaRPr lang="sr-Latn-RS" sz="1600" dirty="0">
              <a:solidFill>
                <a:prstClr val="black"/>
              </a:solidFill>
              <a:cs typeface="Segoe UI"/>
            </a:endParaRPr>
          </a:p>
          <a:p>
            <a:pPr marL="298450" indent="-285750">
              <a:buFont typeface="Wingdings" panose="05000000000000000000" pitchFamily="2" charset="2"/>
              <a:buChar char="Ø"/>
            </a:pP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Boje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,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lakovi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oznake</a:t>
            </a:r>
            <a:r>
              <a:rPr sz="1600" u="sng" spc="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na putu;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endParaRPr lang="sr-Latn-RS" sz="1600" dirty="0">
              <a:solidFill>
                <a:srgbClr val="212122"/>
              </a:solidFill>
              <a:cs typeface="Segoe UI"/>
            </a:endParaRPr>
          </a:p>
          <a:p>
            <a:pPr marL="298450" marR="135255" indent="-285750">
              <a:buFont typeface="Wingdings" panose="05000000000000000000" pitchFamily="2" charset="2"/>
              <a:buChar char="Ø"/>
            </a:pPr>
            <a:r>
              <a:rPr sz="1600" u="sng" spc="-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Projektovanje</a:t>
            </a:r>
            <a:r>
              <a:rPr sz="1600" u="sng" spc="3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izgradnja</a:t>
            </a:r>
            <a:r>
              <a:rPr sz="1600" u="sng" spc="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poslovnih </a:t>
            </a:r>
            <a:r>
              <a:rPr sz="1600" spc="-3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u="sng" spc="-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zgrada</a:t>
            </a:r>
            <a:r>
              <a:rPr sz="1600" u="sng" spc="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 upravljanje</a:t>
            </a:r>
            <a:r>
              <a:rPr sz="1600" u="sng" spc="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istim;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marR="665480" indent="-285750">
              <a:buFont typeface="Wingdings" panose="05000000000000000000" pitchFamily="2" charset="2"/>
              <a:buChar char="Ø"/>
            </a:pPr>
            <a:r>
              <a:rPr sz="1600" u="sng" spc="-2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Tekstilni</a:t>
            </a:r>
            <a:r>
              <a:rPr sz="1600" u="sng" spc="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proizvodi</a:t>
            </a:r>
            <a:r>
              <a:rPr sz="1600" u="sng" spc="2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 usluge;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endParaRPr lang="sr-Latn-RS" sz="1600" dirty="0">
              <a:solidFill>
                <a:srgbClr val="212122"/>
              </a:solidFill>
              <a:cs typeface="Segoe UI"/>
            </a:endParaRPr>
          </a:p>
          <a:p>
            <a:pPr marL="298450" marR="665480" indent="-285750">
              <a:buFont typeface="Wingdings" panose="05000000000000000000" pitchFamily="2" charset="2"/>
              <a:buChar char="Ø"/>
            </a:pP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Usluge</a:t>
            </a:r>
            <a:r>
              <a:rPr sz="1600" u="sng" spc="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keteringa</a:t>
            </a:r>
            <a:r>
              <a:rPr sz="1600" u="sng" spc="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automati;</a:t>
            </a:r>
            <a:endParaRPr sz="16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3570702F-CB38-CEEF-1320-90FEA59D1158}"/>
              </a:ext>
            </a:extLst>
          </p:cNvPr>
          <p:cNvSpPr txBox="1"/>
          <p:nvPr/>
        </p:nvSpPr>
        <p:spPr>
          <a:xfrm>
            <a:off x="7031066" y="1982147"/>
            <a:ext cx="3817892" cy="3213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Toaleti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pisoari</a:t>
            </a:r>
            <a:r>
              <a:rPr sz="1600" u="sng" spc="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sa</a:t>
            </a:r>
            <a:r>
              <a:rPr sz="1600" u="sng" spc="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ispiranjem;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marR="180340" indent="-285750">
              <a:buFont typeface="Wingdings" panose="05000000000000000000" pitchFamily="2" charset="2"/>
              <a:buChar char="Ø"/>
            </a:pP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Medicinska</a:t>
            </a:r>
            <a:r>
              <a:rPr sz="1600" u="sng" spc="3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električna</a:t>
            </a:r>
            <a:r>
              <a:rPr sz="1600" u="sng" spc="2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elektronska </a:t>
            </a:r>
            <a:r>
              <a:rPr sz="1600" spc="-37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oprema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(medicinski</a:t>
            </a:r>
            <a:r>
              <a:rPr sz="1600" u="sng" spc="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EEO);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endParaRPr lang="sr-Latn-RS" sz="1600" dirty="0">
              <a:solidFill>
                <a:srgbClr val="212122"/>
              </a:solidFill>
              <a:cs typeface="Segoe UI"/>
            </a:endParaRPr>
          </a:p>
          <a:p>
            <a:pPr marL="298450" marR="180340" indent="-285750">
              <a:buFont typeface="Wingdings" panose="05000000000000000000" pitchFamily="2" charset="2"/>
              <a:buChar char="Ø"/>
            </a:pP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Prečišćavanje</a:t>
            </a:r>
            <a:r>
              <a:rPr sz="1600" u="sng" spc="2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otpadnih voda;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endParaRPr lang="sr-Latn-RS" sz="1600" dirty="0">
              <a:solidFill>
                <a:srgbClr val="212122"/>
              </a:solidFill>
              <a:cs typeface="Segoe UI"/>
            </a:endParaRPr>
          </a:p>
          <a:p>
            <a:pPr marL="298450" marR="180340" indent="-285750">
              <a:buFont typeface="Wingdings" panose="05000000000000000000" pitchFamily="2" charset="2"/>
              <a:buChar char="Ø"/>
            </a:pPr>
            <a:r>
              <a:rPr sz="1600" u="sng" spc="-10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Grejači</a:t>
            </a:r>
            <a:r>
              <a:rPr sz="1600" u="sng" spc="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u vodovodnim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sistemima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;</a:t>
            </a:r>
            <a:endParaRPr lang="sr-Latn-RS" sz="1600" u="sng" spc="-5" dirty="0">
              <a:solidFill>
                <a:srgbClr val="212122"/>
              </a:solidFill>
              <a:uFill>
                <a:solidFill>
                  <a:srgbClr val="212122"/>
                </a:solidFill>
              </a:uFill>
              <a:cs typeface="Segoe UI"/>
            </a:endParaRPr>
          </a:p>
          <a:p>
            <a:pPr marL="298450" marR="180340" indent="-285750">
              <a:buFont typeface="Wingdings" panose="05000000000000000000" pitchFamily="2" charset="2"/>
              <a:buChar char="Ø"/>
            </a:pP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Osvetljenje</a:t>
            </a:r>
            <a:r>
              <a:rPr sz="1600" u="sng" spc="2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puteva</a:t>
            </a:r>
            <a:r>
              <a:rPr sz="1600" u="sng" spc="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saobraćajna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signalizacija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;</a:t>
            </a:r>
            <a:endParaRPr lang="sr-Latn-RS" sz="1600" dirty="0">
              <a:solidFill>
                <a:prstClr val="black"/>
              </a:solidFill>
              <a:cs typeface="Segoe UI"/>
            </a:endParaRPr>
          </a:p>
          <a:p>
            <a:pPr marL="298450" marR="180340" indent="-285750">
              <a:buFont typeface="Wingdings" panose="05000000000000000000" pitchFamily="2" charset="2"/>
              <a:buChar char="Ø"/>
            </a:pP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Hrana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,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ugostiteljske</a:t>
            </a:r>
            <a:r>
              <a:rPr sz="1600" u="sng" spc="4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usluge</a:t>
            </a:r>
            <a:r>
              <a:rPr sz="1600" u="sng" spc="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</a:t>
            </a:r>
            <a:r>
              <a:rPr sz="1600" u="sng" spc="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prodajni </a:t>
            </a:r>
            <a:r>
              <a:rPr sz="1600" spc="-36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automati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;</a:t>
            </a:r>
            <a:endParaRPr lang="sr-Latn-RS" sz="1600" dirty="0">
              <a:solidFill>
                <a:prstClr val="black"/>
              </a:solidFill>
              <a:cs typeface="Segoe UI"/>
            </a:endParaRPr>
          </a:p>
          <a:p>
            <a:pPr marL="298450" marR="180340" indent="-285750">
              <a:buFont typeface="Wingdings" panose="05000000000000000000" pitchFamily="2" charset="2"/>
              <a:buChar char="Ø"/>
            </a:pP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Data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centri,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serveri</a:t>
            </a:r>
            <a:r>
              <a:rPr sz="1600" u="sng" spc="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 cloud;</a:t>
            </a:r>
            <a:endParaRPr lang="sr-Latn-RS" sz="1600" dirty="0">
              <a:solidFill>
                <a:prstClr val="black"/>
              </a:solidFill>
              <a:cs typeface="Segoe UI"/>
            </a:endParaRPr>
          </a:p>
          <a:p>
            <a:pPr marL="298450" marR="180340" indent="-285750">
              <a:buFont typeface="Wingdings" panose="05000000000000000000" pitchFamily="2" charset="2"/>
              <a:buChar char="Ø"/>
            </a:pP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Oprema</a:t>
            </a:r>
            <a:r>
              <a:rPr sz="1600" u="sng" spc="-1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za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fotokopiranje,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potrošni </a:t>
            </a:r>
            <a:r>
              <a:rPr sz="1600" spc="-36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materijal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i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usluge</a:t>
            </a:r>
            <a:r>
              <a:rPr sz="1600" u="sng" spc="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štampanja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;</a:t>
            </a:r>
            <a:endParaRPr lang="sr-Latn-RS" sz="1600" dirty="0">
              <a:solidFill>
                <a:prstClr val="black"/>
              </a:solidFill>
              <a:cs typeface="Segoe UI"/>
            </a:endParaRPr>
          </a:p>
          <a:p>
            <a:pPr marL="298450" marR="180340" indent="-285750">
              <a:buFont typeface="Wingdings" panose="05000000000000000000" pitchFamily="2" charset="2"/>
              <a:buChar char="Ø"/>
            </a:pPr>
            <a:r>
              <a:rPr sz="1600" u="sng" spc="-5" dirty="0" err="1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Održavanje</a:t>
            </a:r>
            <a:r>
              <a:rPr sz="1600" u="sng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javnih</a:t>
            </a:r>
            <a:r>
              <a:rPr sz="1600" u="sng" spc="-10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 </a:t>
            </a:r>
            <a:r>
              <a:rPr sz="1600" u="sng" spc="-5" dirty="0">
                <a:solidFill>
                  <a:srgbClr val="212122"/>
                </a:solidFill>
                <a:uFill>
                  <a:solidFill>
                    <a:srgbClr val="212122"/>
                  </a:solidFill>
                </a:uFill>
                <a:cs typeface="Segoe UI"/>
              </a:rPr>
              <a:t>površina;</a:t>
            </a:r>
            <a:endParaRPr sz="1600" dirty="0">
              <a:solidFill>
                <a:prstClr val="black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10547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EDACBBD7-B1EF-CC67-7EF8-7B33CF33E780}"/>
              </a:ext>
            </a:extLst>
          </p:cNvPr>
          <p:cNvSpPr txBox="1"/>
          <p:nvPr/>
        </p:nvSpPr>
        <p:spPr>
          <a:xfrm>
            <a:off x="838200" y="1196974"/>
            <a:ext cx="10515600" cy="337913"/>
          </a:xfrm>
          <a:prstGeom prst="rect">
            <a:avLst/>
          </a:prstGeom>
          <a:ln w="28575">
            <a:solidFill>
              <a:srgbClr val="70A84B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7945">
              <a:spcBef>
                <a:spcPts val="235"/>
              </a:spcBef>
            </a:pPr>
            <a:r>
              <a:rPr lang="sr-Latn-RS" sz="2000" b="1" dirty="0">
                <a:solidFill>
                  <a:prstClr val="black"/>
                </a:solidFill>
                <a:cs typeface="Segoe UI"/>
              </a:rPr>
              <a:t>Nacionalni akcioni planovi (NAP)</a:t>
            </a:r>
            <a:endParaRPr sz="2000" b="1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BF97E87E-69E6-971A-ABBC-324A516D1A1E}"/>
              </a:ext>
            </a:extLst>
          </p:cNvPr>
          <p:cNvSpPr txBox="1"/>
          <p:nvPr/>
        </p:nvSpPr>
        <p:spPr>
          <a:xfrm>
            <a:off x="838200" y="2490602"/>
            <a:ext cx="10515600" cy="1876796"/>
          </a:xfrm>
          <a:prstGeom prst="rect">
            <a:avLst/>
          </a:prstGeom>
          <a:ln w="38100">
            <a:solidFill>
              <a:srgbClr val="70A84B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8580" marR="59690" algn="just">
              <a:spcBef>
                <a:spcPts val="235"/>
              </a:spcBef>
            </a:pPr>
            <a:r>
              <a:rPr sz="2400" spc="-5" dirty="0">
                <a:solidFill>
                  <a:srgbClr val="212122"/>
                </a:solidFill>
                <a:cs typeface="Segoe UI"/>
              </a:rPr>
              <a:t>NAP za </a:t>
            </a:r>
            <a:r>
              <a:rPr sz="2400" spc="-10" dirty="0">
                <a:solidFill>
                  <a:srgbClr val="212122"/>
                </a:solidFill>
                <a:cs typeface="Segoe UI"/>
              </a:rPr>
              <a:t>zelene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javne </a:t>
            </a:r>
            <a:r>
              <a:rPr sz="2400" dirty="0">
                <a:solidFill>
                  <a:srgbClr val="212122"/>
                </a:solidFill>
                <a:cs typeface="Segoe UI"/>
              </a:rPr>
              <a:t>nabavke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su </a:t>
            </a:r>
            <a:r>
              <a:rPr sz="2400" dirty="0">
                <a:solidFill>
                  <a:srgbClr val="212122"/>
                </a:solidFill>
                <a:cs typeface="Segoe UI"/>
              </a:rPr>
              <a:t>već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ustanovljena </a:t>
            </a:r>
            <a:r>
              <a:rPr sz="2400" dirty="0">
                <a:solidFill>
                  <a:srgbClr val="212122"/>
                </a:solidFill>
                <a:cs typeface="Segoe UI"/>
              </a:rPr>
              <a:t>praksa u državama članicama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Evropske </a:t>
            </a:r>
            <a:r>
              <a:rPr sz="2400" dirty="0">
                <a:solidFill>
                  <a:srgbClr val="212122"/>
                </a:solidFill>
                <a:cs typeface="Segoe UI"/>
              </a:rPr>
              <a:t> unije,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iako </a:t>
            </a:r>
            <a:r>
              <a:rPr sz="2400" dirty="0">
                <a:solidFill>
                  <a:srgbClr val="212122"/>
                </a:solidFill>
                <a:cs typeface="Segoe UI"/>
              </a:rPr>
              <a:t>je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usvajanje Nacionalnih </a:t>
            </a:r>
            <a:r>
              <a:rPr sz="2400" dirty="0">
                <a:solidFill>
                  <a:srgbClr val="212122"/>
                </a:solidFill>
                <a:cs typeface="Segoe UI"/>
              </a:rPr>
              <a:t>planova i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primena zelenih </a:t>
            </a:r>
            <a:r>
              <a:rPr sz="2400" dirty="0">
                <a:solidFill>
                  <a:srgbClr val="212122"/>
                </a:solidFill>
                <a:cs typeface="Segoe UI"/>
              </a:rPr>
              <a:t>nabavki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na dobrovoljnoj bazi. </a:t>
            </a:r>
            <a:r>
              <a:rPr sz="2400" dirty="0">
                <a:solidFill>
                  <a:srgbClr val="212122"/>
                </a:solidFill>
                <a:cs typeface="Segoe UI"/>
              </a:rPr>
              <a:t> Ukupno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23 </a:t>
            </a:r>
            <a:r>
              <a:rPr sz="2400" dirty="0">
                <a:solidFill>
                  <a:srgbClr val="212122"/>
                </a:solidFill>
                <a:cs typeface="Segoe UI"/>
              </a:rPr>
              <a:t>države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članice EU imaju usvojene NAP za zelene javne nabavke. Države time </a:t>
            </a:r>
            <a:r>
              <a:rPr sz="2400" dirty="0">
                <a:solidFill>
                  <a:srgbClr val="212122"/>
                </a:solidFill>
                <a:cs typeface="Segoe UI"/>
              </a:rPr>
              <a:t> pokazuju</a:t>
            </a:r>
            <a:r>
              <a:rPr sz="24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2400" dirty="0">
                <a:solidFill>
                  <a:srgbClr val="212122"/>
                </a:solidFill>
                <a:cs typeface="Segoe UI"/>
              </a:rPr>
              <a:t>odgovornost</a:t>
            </a:r>
            <a:r>
              <a:rPr sz="24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2400" dirty="0">
                <a:solidFill>
                  <a:srgbClr val="212122"/>
                </a:solidFill>
                <a:cs typeface="Segoe UI"/>
              </a:rPr>
              <a:t>i</a:t>
            </a:r>
            <a:r>
              <a:rPr sz="24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2400" dirty="0">
                <a:solidFill>
                  <a:srgbClr val="212122"/>
                </a:solidFill>
                <a:cs typeface="Segoe UI"/>
              </a:rPr>
              <a:t>posvećenost</a:t>
            </a:r>
            <a:r>
              <a:rPr sz="24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2400" dirty="0">
                <a:solidFill>
                  <a:srgbClr val="212122"/>
                </a:solidFill>
                <a:cs typeface="Segoe UI"/>
              </a:rPr>
              <a:t>u</a:t>
            </a:r>
            <a:r>
              <a:rPr sz="2400" spc="-10" dirty="0">
                <a:solidFill>
                  <a:srgbClr val="212122"/>
                </a:solidFill>
                <a:cs typeface="Segoe UI"/>
              </a:rPr>
              <a:t>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pogledu</a:t>
            </a:r>
            <a:r>
              <a:rPr sz="24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2400" dirty="0">
                <a:solidFill>
                  <a:srgbClr val="212122"/>
                </a:solidFill>
                <a:cs typeface="Segoe UI"/>
              </a:rPr>
              <a:t>primene</a:t>
            </a:r>
            <a:r>
              <a:rPr sz="24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2400" dirty="0">
                <a:solidFill>
                  <a:srgbClr val="212122"/>
                </a:solidFill>
                <a:cs typeface="Segoe UI"/>
              </a:rPr>
              <a:t>principa</a:t>
            </a:r>
            <a:r>
              <a:rPr sz="24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2400" dirty="0">
                <a:solidFill>
                  <a:srgbClr val="212122"/>
                </a:solidFill>
                <a:cs typeface="Segoe UI"/>
              </a:rPr>
              <a:t>održivog</a:t>
            </a:r>
            <a:r>
              <a:rPr sz="24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2400" spc="-5" dirty="0">
                <a:solidFill>
                  <a:srgbClr val="212122"/>
                </a:solidFill>
                <a:cs typeface="Segoe UI"/>
              </a:rPr>
              <a:t>razvoja.</a:t>
            </a:r>
            <a:endParaRPr sz="2400" dirty="0">
              <a:solidFill>
                <a:prstClr val="black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17901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6">
            <a:extLst>
              <a:ext uri="{FF2B5EF4-FFF2-40B4-BE49-F238E27FC236}">
                <a16:creationId xmlns:a16="http://schemas.microsoft.com/office/drawing/2014/main" id="{43810DFF-0B90-AEC0-0034-F1BB2FB80A7E}"/>
              </a:ext>
            </a:extLst>
          </p:cNvPr>
          <p:cNvGrpSpPr/>
          <p:nvPr/>
        </p:nvGrpSpPr>
        <p:grpSpPr>
          <a:xfrm>
            <a:off x="2234900" y="1148307"/>
            <a:ext cx="3207255" cy="1049203"/>
            <a:chOff x="1542922" y="994283"/>
            <a:chExt cx="2966085" cy="854075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12409BB7-DD53-566E-1FCD-1C101B2910A5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0"/>
                  </a:moveTo>
                  <a:lnTo>
                    <a:pt x="414147" y="0"/>
                  </a:lnTo>
                  <a:lnTo>
                    <a:pt x="0" y="414146"/>
                  </a:lnTo>
                  <a:lnTo>
                    <a:pt x="414147" y="828293"/>
                  </a:lnTo>
                  <a:lnTo>
                    <a:pt x="2940557" y="828293"/>
                  </a:lnTo>
                  <a:lnTo>
                    <a:pt x="2940557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C23C20B9-4AF3-33BD-4983-D4E6826F487D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828293"/>
                  </a:moveTo>
                  <a:lnTo>
                    <a:pt x="414147" y="828293"/>
                  </a:lnTo>
                  <a:lnTo>
                    <a:pt x="0" y="414146"/>
                  </a:lnTo>
                  <a:lnTo>
                    <a:pt x="414147" y="0"/>
                  </a:lnTo>
                  <a:lnTo>
                    <a:pt x="2940557" y="0"/>
                  </a:lnTo>
                  <a:lnTo>
                    <a:pt x="2940557" y="8282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object 6">
            <a:extLst>
              <a:ext uri="{FF2B5EF4-FFF2-40B4-BE49-F238E27FC236}">
                <a16:creationId xmlns:a16="http://schemas.microsoft.com/office/drawing/2014/main" id="{FA661DA6-152E-F766-663E-D38456B68D8E}"/>
              </a:ext>
            </a:extLst>
          </p:cNvPr>
          <p:cNvGrpSpPr/>
          <p:nvPr/>
        </p:nvGrpSpPr>
        <p:grpSpPr>
          <a:xfrm>
            <a:off x="2247600" y="2692222"/>
            <a:ext cx="3180823" cy="1018000"/>
            <a:chOff x="1542922" y="994283"/>
            <a:chExt cx="2966085" cy="854075"/>
          </a:xfrm>
        </p:grpSpPr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6BDD9B1E-8EDE-B376-28C6-C6DDF9E1A5E9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0"/>
                  </a:moveTo>
                  <a:lnTo>
                    <a:pt x="414147" y="0"/>
                  </a:lnTo>
                  <a:lnTo>
                    <a:pt x="0" y="414146"/>
                  </a:lnTo>
                  <a:lnTo>
                    <a:pt x="414147" y="828293"/>
                  </a:lnTo>
                  <a:lnTo>
                    <a:pt x="2940557" y="828293"/>
                  </a:lnTo>
                  <a:lnTo>
                    <a:pt x="2940557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75526D05-3AEF-0B7A-3A3C-A57C2FC04EA0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828293"/>
                  </a:moveTo>
                  <a:lnTo>
                    <a:pt x="414147" y="828293"/>
                  </a:lnTo>
                  <a:lnTo>
                    <a:pt x="0" y="414146"/>
                  </a:lnTo>
                  <a:lnTo>
                    <a:pt x="414147" y="0"/>
                  </a:lnTo>
                  <a:lnTo>
                    <a:pt x="2940557" y="0"/>
                  </a:lnTo>
                  <a:lnTo>
                    <a:pt x="2940557" y="8282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object 6">
            <a:extLst>
              <a:ext uri="{FF2B5EF4-FFF2-40B4-BE49-F238E27FC236}">
                <a16:creationId xmlns:a16="http://schemas.microsoft.com/office/drawing/2014/main" id="{81EA5E29-BF13-8BD8-8A8D-A1AB2A0DB14E}"/>
              </a:ext>
            </a:extLst>
          </p:cNvPr>
          <p:cNvGrpSpPr/>
          <p:nvPr/>
        </p:nvGrpSpPr>
        <p:grpSpPr>
          <a:xfrm>
            <a:off x="2260300" y="4248837"/>
            <a:ext cx="3179790" cy="1018000"/>
            <a:chOff x="1542922" y="994283"/>
            <a:chExt cx="2966085" cy="854075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3385491F-64E2-177C-203E-2A4EBAB93E31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0"/>
                  </a:moveTo>
                  <a:lnTo>
                    <a:pt x="414147" y="0"/>
                  </a:lnTo>
                  <a:lnTo>
                    <a:pt x="0" y="414146"/>
                  </a:lnTo>
                  <a:lnTo>
                    <a:pt x="414147" y="828293"/>
                  </a:lnTo>
                  <a:lnTo>
                    <a:pt x="2940557" y="828293"/>
                  </a:lnTo>
                  <a:lnTo>
                    <a:pt x="2940557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7889900D-F779-359D-34C0-3381907144AF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828293"/>
                  </a:moveTo>
                  <a:lnTo>
                    <a:pt x="414147" y="828293"/>
                  </a:lnTo>
                  <a:lnTo>
                    <a:pt x="0" y="414146"/>
                  </a:lnTo>
                  <a:lnTo>
                    <a:pt x="414147" y="0"/>
                  </a:lnTo>
                  <a:lnTo>
                    <a:pt x="2940557" y="0"/>
                  </a:lnTo>
                  <a:lnTo>
                    <a:pt x="2940557" y="8282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6">
            <a:extLst>
              <a:ext uri="{FF2B5EF4-FFF2-40B4-BE49-F238E27FC236}">
                <a16:creationId xmlns:a16="http://schemas.microsoft.com/office/drawing/2014/main" id="{BC99BC2B-DBDB-65C0-70DE-A313B79149AB}"/>
              </a:ext>
            </a:extLst>
          </p:cNvPr>
          <p:cNvGrpSpPr/>
          <p:nvPr/>
        </p:nvGrpSpPr>
        <p:grpSpPr>
          <a:xfrm>
            <a:off x="6978315" y="1161007"/>
            <a:ext cx="3135593" cy="985360"/>
            <a:chOff x="1542922" y="994283"/>
            <a:chExt cx="2966085" cy="854075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3D8006C8-1EB8-BB74-1985-9BEEE432A052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0"/>
                  </a:moveTo>
                  <a:lnTo>
                    <a:pt x="414147" y="0"/>
                  </a:lnTo>
                  <a:lnTo>
                    <a:pt x="0" y="414146"/>
                  </a:lnTo>
                  <a:lnTo>
                    <a:pt x="414147" y="828293"/>
                  </a:lnTo>
                  <a:lnTo>
                    <a:pt x="2940557" y="828293"/>
                  </a:lnTo>
                  <a:lnTo>
                    <a:pt x="2940557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C263ACD8-3C9E-7AC5-8CAD-48CE313F5EC3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828293"/>
                  </a:moveTo>
                  <a:lnTo>
                    <a:pt x="414147" y="828293"/>
                  </a:lnTo>
                  <a:lnTo>
                    <a:pt x="0" y="414146"/>
                  </a:lnTo>
                  <a:lnTo>
                    <a:pt x="414147" y="0"/>
                  </a:lnTo>
                  <a:lnTo>
                    <a:pt x="2940557" y="0"/>
                  </a:lnTo>
                  <a:lnTo>
                    <a:pt x="2940557" y="8282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object 6">
            <a:extLst>
              <a:ext uri="{FF2B5EF4-FFF2-40B4-BE49-F238E27FC236}">
                <a16:creationId xmlns:a16="http://schemas.microsoft.com/office/drawing/2014/main" id="{9A2B9162-9A7D-62A8-D9D6-E5E3AACD7042}"/>
              </a:ext>
            </a:extLst>
          </p:cNvPr>
          <p:cNvGrpSpPr/>
          <p:nvPr/>
        </p:nvGrpSpPr>
        <p:grpSpPr>
          <a:xfrm>
            <a:off x="6978314" y="2679522"/>
            <a:ext cx="3162677" cy="1015563"/>
            <a:chOff x="1542922" y="994283"/>
            <a:chExt cx="2966085" cy="854075"/>
          </a:xfrm>
        </p:grpSpPr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F7A6574F-C85D-B077-CD95-F00EC9904BBB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0"/>
                  </a:moveTo>
                  <a:lnTo>
                    <a:pt x="414147" y="0"/>
                  </a:lnTo>
                  <a:lnTo>
                    <a:pt x="0" y="414146"/>
                  </a:lnTo>
                  <a:lnTo>
                    <a:pt x="414147" y="828293"/>
                  </a:lnTo>
                  <a:lnTo>
                    <a:pt x="2940557" y="828293"/>
                  </a:lnTo>
                  <a:lnTo>
                    <a:pt x="2940557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70973801-FF55-64DE-E4FB-BD41F29023A0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828293"/>
                  </a:moveTo>
                  <a:lnTo>
                    <a:pt x="414147" y="828293"/>
                  </a:lnTo>
                  <a:lnTo>
                    <a:pt x="0" y="414146"/>
                  </a:lnTo>
                  <a:lnTo>
                    <a:pt x="414147" y="0"/>
                  </a:lnTo>
                  <a:lnTo>
                    <a:pt x="2940557" y="0"/>
                  </a:lnTo>
                  <a:lnTo>
                    <a:pt x="2940557" y="8282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object 6">
            <a:extLst>
              <a:ext uri="{FF2B5EF4-FFF2-40B4-BE49-F238E27FC236}">
                <a16:creationId xmlns:a16="http://schemas.microsoft.com/office/drawing/2014/main" id="{CADEA7E0-4AED-85D6-750B-392C7971EFFE}"/>
              </a:ext>
            </a:extLst>
          </p:cNvPr>
          <p:cNvGrpSpPr/>
          <p:nvPr/>
        </p:nvGrpSpPr>
        <p:grpSpPr>
          <a:xfrm>
            <a:off x="7001930" y="4261537"/>
            <a:ext cx="3152560" cy="990163"/>
            <a:chOff x="1542922" y="994283"/>
            <a:chExt cx="2966085" cy="854075"/>
          </a:xfrm>
        </p:grpSpPr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C378E1E5-322F-FD6F-FC62-BB8082799CB8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0"/>
                  </a:moveTo>
                  <a:lnTo>
                    <a:pt x="414147" y="0"/>
                  </a:lnTo>
                  <a:lnTo>
                    <a:pt x="0" y="414146"/>
                  </a:lnTo>
                  <a:lnTo>
                    <a:pt x="414147" y="828293"/>
                  </a:lnTo>
                  <a:lnTo>
                    <a:pt x="2940557" y="828293"/>
                  </a:lnTo>
                  <a:lnTo>
                    <a:pt x="2940557" y="0"/>
                  </a:lnTo>
                  <a:close/>
                </a:path>
              </a:pathLst>
            </a:custGeom>
            <a:solidFill>
              <a:srgbClr val="74AA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85ADAFBD-14AF-D15B-A230-2C3B96E00E07}"/>
                </a:ext>
              </a:extLst>
            </p:cNvPr>
            <p:cNvSpPr/>
            <p:nvPr/>
          </p:nvSpPr>
          <p:spPr>
            <a:xfrm>
              <a:off x="1555622" y="1006983"/>
              <a:ext cx="2940685" cy="828675"/>
            </a:xfrm>
            <a:custGeom>
              <a:avLst/>
              <a:gdLst/>
              <a:ahLst/>
              <a:cxnLst/>
              <a:rect l="l" t="t" r="r" b="b"/>
              <a:pathLst>
                <a:path w="2940685" h="828675">
                  <a:moveTo>
                    <a:pt x="2940557" y="828293"/>
                  </a:moveTo>
                  <a:lnTo>
                    <a:pt x="414147" y="828293"/>
                  </a:lnTo>
                  <a:lnTo>
                    <a:pt x="0" y="414146"/>
                  </a:lnTo>
                  <a:lnTo>
                    <a:pt x="414147" y="0"/>
                  </a:lnTo>
                  <a:lnTo>
                    <a:pt x="2940557" y="0"/>
                  </a:lnTo>
                  <a:lnTo>
                    <a:pt x="2940557" y="82829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object 25">
            <a:extLst>
              <a:ext uri="{FF2B5EF4-FFF2-40B4-BE49-F238E27FC236}">
                <a16:creationId xmlns:a16="http://schemas.microsoft.com/office/drawing/2014/main" id="{A46DA87F-0746-94EE-CFC2-9B4B7368F1E5}"/>
              </a:ext>
            </a:extLst>
          </p:cNvPr>
          <p:cNvGrpSpPr/>
          <p:nvPr/>
        </p:nvGrpSpPr>
        <p:grpSpPr>
          <a:xfrm>
            <a:off x="6178970" y="1154022"/>
            <a:ext cx="835660" cy="835660"/>
            <a:chOff x="4640453" y="1007236"/>
            <a:chExt cx="835660" cy="835660"/>
          </a:xfrm>
        </p:grpSpPr>
        <p:pic>
          <p:nvPicPr>
            <p:cNvPr id="23" name="object 26">
              <a:extLst>
                <a:ext uri="{FF2B5EF4-FFF2-40B4-BE49-F238E27FC236}">
                  <a16:creationId xmlns:a16="http://schemas.microsoft.com/office/drawing/2014/main" id="{FDF96AC2-7CBB-A050-D344-1614AB2936C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3153" y="1019936"/>
              <a:ext cx="810006" cy="810005"/>
            </a:xfrm>
            <a:prstGeom prst="rect">
              <a:avLst/>
            </a:prstGeom>
          </p:spPr>
        </p:pic>
        <p:sp>
          <p:nvSpPr>
            <p:cNvPr id="24" name="object 27">
              <a:extLst>
                <a:ext uri="{FF2B5EF4-FFF2-40B4-BE49-F238E27FC236}">
                  <a16:creationId xmlns:a16="http://schemas.microsoft.com/office/drawing/2014/main" id="{AF8FBC96-D431-F670-C5E5-973F773090DD}"/>
                </a:ext>
              </a:extLst>
            </p:cNvPr>
            <p:cNvSpPr/>
            <p:nvPr/>
          </p:nvSpPr>
          <p:spPr>
            <a:xfrm>
              <a:off x="4653153" y="1019936"/>
              <a:ext cx="810260" cy="810260"/>
            </a:xfrm>
            <a:custGeom>
              <a:avLst/>
              <a:gdLst/>
              <a:ahLst/>
              <a:cxnLst/>
              <a:rect l="l" t="t" r="r" b="b"/>
              <a:pathLst>
                <a:path w="810260" h="810260">
                  <a:moveTo>
                    <a:pt x="0" y="405002"/>
                  </a:moveTo>
                  <a:lnTo>
                    <a:pt x="2725" y="357776"/>
                  </a:lnTo>
                  <a:lnTo>
                    <a:pt x="10697" y="312148"/>
                  </a:lnTo>
                  <a:lnTo>
                    <a:pt x="23614" y="268424"/>
                  </a:lnTo>
                  <a:lnTo>
                    <a:pt x="41170" y="226906"/>
                  </a:lnTo>
                  <a:lnTo>
                    <a:pt x="63061" y="187898"/>
                  </a:lnTo>
                  <a:lnTo>
                    <a:pt x="88984" y="151706"/>
                  </a:lnTo>
                  <a:lnTo>
                    <a:pt x="118633" y="118633"/>
                  </a:lnTo>
                  <a:lnTo>
                    <a:pt x="151706" y="88984"/>
                  </a:lnTo>
                  <a:lnTo>
                    <a:pt x="187898" y="63061"/>
                  </a:lnTo>
                  <a:lnTo>
                    <a:pt x="226906" y="41170"/>
                  </a:lnTo>
                  <a:lnTo>
                    <a:pt x="268424" y="23614"/>
                  </a:lnTo>
                  <a:lnTo>
                    <a:pt x="312148" y="10697"/>
                  </a:lnTo>
                  <a:lnTo>
                    <a:pt x="357776" y="2725"/>
                  </a:lnTo>
                  <a:lnTo>
                    <a:pt x="405002" y="0"/>
                  </a:lnTo>
                  <a:lnTo>
                    <a:pt x="452229" y="2725"/>
                  </a:lnTo>
                  <a:lnTo>
                    <a:pt x="497857" y="10697"/>
                  </a:lnTo>
                  <a:lnTo>
                    <a:pt x="541581" y="23614"/>
                  </a:lnTo>
                  <a:lnTo>
                    <a:pt x="583099" y="41170"/>
                  </a:lnTo>
                  <a:lnTo>
                    <a:pt x="622107" y="63061"/>
                  </a:lnTo>
                  <a:lnTo>
                    <a:pt x="658299" y="88984"/>
                  </a:lnTo>
                  <a:lnTo>
                    <a:pt x="691372" y="118633"/>
                  </a:lnTo>
                  <a:lnTo>
                    <a:pt x="721021" y="151706"/>
                  </a:lnTo>
                  <a:lnTo>
                    <a:pt x="746944" y="187898"/>
                  </a:lnTo>
                  <a:lnTo>
                    <a:pt x="768835" y="226906"/>
                  </a:lnTo>
                  <a:lnTo>
                    <a:pt x="786391" y="268424"/>
                  </a:lnTo>
                  <a:lnTo>
                    <a:pt x="799308" y="312148"/>
                  </a:lnTo>
                  <a:lnTo>
                    <a:pt x="807280" y="357776"/>
                  </a:lnTo>
                  <a:lnTo>
                    <a:pt x="810006" y="405002"/>
                  </a:lnTo>
                  <a:lnTo>
                    <a:pt x="807280" y="452229"/>
                  </a:lnTo>
                  <a:lnTo>
                    <a:pt x="799308" y="497857"/>
                  </a:lnTo>
                  <a:lnTo>
                    <a:pt x="786391" y="541581"/>
                  </a:lnTo>
                  <a:lnTo>
                    <a:pt x="768835" y="583099"/>
                  </a:lnTo>
                  <a:lnTo>
                    <a:pt x="746944" y="622107"/>
                  </a:lnTo>
                  <a:lnTo>
                    <a:pt x="721021" y="658299"/>
                  </a:lnTo>
                  <a:lnTo>
                    <a:pt x="691372" y="691372"/>
                  </a:lnTo>
                  <a:lnTo>
                    <a:pt x="658299" y="721021"/>
                  </a:lnTo>
                  <a:lnTo>
                    <a:pt x="622107" y="746944"/>
                  </a:lnTo>
                  <a:lnTo>
                    <a:pt x="583099" y="768835"/>
                  </a:lnTo>
                  <a:lnTo>
                    <a:pt x="541581" y="786391"/>
                  </a:lnTo>
                  <a:lnTo>
                    <a:pt x="497857" y="799308"/>
                  </a:lnTo>
                  <a:lnTo>
                    <a:pt x="452229" y="807280"/>
                  </a:lnTo>
                  <a:lnTo>
                    <a:pt x="405002" y="810005"/>
                  </a:lnTo>
                  <a:lnTo>
                    <a:pt x="357776" y="807280"/>
                  </a:lnTo>
                  <a:lnTo>
                    <a:pt x="312148" y="799308"/>
                  </a:lnTo>
                  <a:lnTo>
                    <a:pt x="268424" y="786391"/>
                  </a:lnTo>
                  <a:lnTo>
                    <a:pt x="226906" y="768835"/>
                  </a:lnTo>
                  <a:lnTo>
                    <a:pt x="187898" y="746944"/>
                  </a:lnTo>
                  <a:lnTo>
                    <a:pt x="151706" y="721021"/>
                  </a:lnTo>
                  <a:lnTo>
                    <a:pt x="118633" y="691372"/>
                  </a:lnTo>
                  <a:lnTo>
                    <a:pt x="88984" y="658299"/>
                  </a:lnTo>
                  <a:lnTo>
                    <a:pt x="63061" y="622107"/>
                  </a:lnTo>
                  <a:lnTo>
                    <a:pt x="41170" y="583099"/>
                  </a:lnTo>
                  <a:lnTo>
                    <a:pt x="23614" y="541581"/>
                  </a:lnTo>
                  <a:lnTo>
                    <a:pt x="10697" y="497857"/>
                  </a:lnTo>
                  <a:lnTo>
                    <a:pt x="2725" y="452229"/>
                  </a:lnTo>
                  <a:lnTo>
                    <a:pt x="0" y="40500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object 30">
            <a:extLst>
              <a:ext uri="{FF2B5EF4-FFF2-40B4-BE49-F238E27FC236}">
                <a16:creationId xmlns:a16="http://schemas.microsoft.com/office/drawing/2014/main" id="{1ABD290B-4C93-232D-FFC8-E14584BFA669}"/>
              </a:ext>
            </a:extLst>
          </p:cNvPr>
          <p:cNvGrpSpPr/>
          <p:nvPr/>
        </p:nvGrpSpPr>
        <p:grpSpPr>
          <a:xfrm>
            <a:off x="6178716" y="2741905"/>
            <a:ext cx="835660" cy="835660"/>
            <a:chOff x="4640453" y="2058797"/>
            <a:chExt cx="835660" cy="835660"/>
          </a:xfrm>
        </p:grpSpPr>
        <p:pic>
          <p:nvPicPr>
            <p:cNvPr id="26" name="object 31">
              <a:extLst>
                <a:ext uri="{FF2B5EF4-FFF2-40B4-BE49-F238E27FC236}">
                  <a16:creationId xmlns:a16="http://schemas.microsoft.com/office/drawing/2014/main" id="{01FCF40D-9A4D-F51D-4D2B-146B6B7F7B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3153" y="2071497"/>
              <a:ext cx="810006" cy="810005"/>
            </a:xfrm>
            <a:prstGeom prst="rect">
              <a:avLst/>
            </a:prstGeom>
          </p:spPr>
        </p:pic>
        <p:sp>
          <p:nvSpPr>
            <p:cNvPr id="27" name="object 32">
              <a:extLst>
                <a:ext uri="{FF2B5EF4-FFF2-40B4-BE49-F238E27FC236}">
                  <a16:creationId xmlns:a16="http://schemas.microsoft.com/office/drawing/2014/main" id="{4F2A0975-5033-FDC2-F2BE-8CC7D25AA9E3}"/>
                </a:ext>
              </a:extLst>
            </p:cNvPr>
            <p:cNvSpPr/>
            <p:nvPr/>
          </p:nvSpPr>
          <p:spPr>
            <a:xfrm>
              <a:off x="4653153" y="2071497"/>
              <a:ext cx="810260" cy="810260"/>
            </a:xfrm>
            <a:custGeom>
              <a:avLst/>
              <a:gdLst/>
              <a:ahLst/>
              <a:cxnLst/>
              <a:rect l="l" t="t" r="r" b="b"/>
              <a:pathLst>
                <a:path w="810260" h="810260">
                  <a:moveTo>
                    <a:pt x="0" y="405002"/>
                  </a:moveTo>
                  <a:lnTo>
                    <a:pt x="2725" y="357776"/>
                  </a:lnTo>
                  <a:lnTo>
                    <a:pt x="10697" y="312148"/>
                  </a:lnTo>
                  <a:lnTo>
                    <a:pt x="23614" y="268424"/>
                  </a:lnTo>
                  <a:lnTo>
                    <a:pt x="41170" y="226906"/>
                  </a:lnTo>
                  <a:lnTo>
                    <a:pt x="63061" y="187898"/>
                  </a:lnTo>
                  <a:lnTo>
                    <a:pt x="88984" y="151706"/>
                  </a:lnTo>
                  <a:lnTo>
                    <a:pt x="118633" y="118633"/>
                  </a:lnTo>
                  <a:lnTo>
                    <a:pt x="151706" y="88984"/>
                  </a:lnTo>
                  <a:lnTo>
                    <a:pt x="187898" y="63061"/>
                  </a:lnTo>
                  <a:lnTo>
                    <a:pt x="226906" y="41170"/>
                  </a:lnTo>
                  <a:lnTo>
                    <a:pt x="268424" y="23614"/>
                  </a:lnTo>
                  <a:lnTo>
                    <a:pt x="312148" y="10697"/>
                  </a:lnTo>
                  <a:lnTo>
                    <a:pt x="357776" y="2725"/>
                  </a:lnTo>
                  <a:lnTo>
                    <a:pt x="405002" y="0"/>
                  </a:lnTo>
                  <a:lnTo>
                    <a:pt x="452229" y="2725"/>
                  </a:lnTo>
                  <a:lnTo>
                    <a:pt x="497857" y="10697"/>
                  </a:lnTo>
                  <a:lnTo>
                    <a:pt x="541581" y="23614"/>
                  </a:lnTo>
                  <a:lnTo>
                    <a:pt x="583099" y="41170"/>
                  </a:lnTo>
                  <a:lnTo>
                    <a:pt x="622107" y="63061"/>
                  </a:lnTo>
                  <a:lnTo>
                    <a:pt x="658299" y="88984"/>
                  </a:lnTo>
                  <a:lnTo>
                    <a:pt x="691372" y="118633"/>
                  </a:lnTo>
                  <a:lnTo>
                    <a:pt x="721021" y="151706"/>
                  </a:lnTo>
                  <a:lnTo>
                    <a:pt x="746944" y="187898"/>
                  </a:lnTo>
                  <a:lnTo>
                    <a:pt x="768835" y="226906"/>
                  </a:lnTo>
                  <a:lnTo>
                    <a:pt x="786391" y="268424"/>
                  </a:lnTo>
                  <a:lnTo>
                    <a:pt x="799308" y="312148"/>
                  </a:lnTo>
                  <a:lnTo>
                    <a:pt x="807280" y="357776"/>
                  </a:lnTo>
                  <a:lnTo>
                    <a:pt x="810006" y="405002"/>
                  </a:lnTo>
                  <a:lnTo>
                    <a:pt x="807280" y="452229"/>
                  </a:lnTo>
                  <a:lnTo>
                    <a:pt x="799308" y="497857"/>
                  </a:lnTo>
                  <a:lnTo>
                    <a:pt x="786391" y="541581"/>
                  </a:lnTo>
                  <a:lnTo>
                    <a:pt x="768835" y="583099"/>
                  </a:lnTo>
                  <a:lnTo>
                    <a:pt x="746944" y="622107"/>
                  </a:lnTo>
                  <a:lnTo>
                    <a:pt x="721021" y="658299"/>
                  </a:lnTo>
                  <a:lnTo>
                    <a:pt x="691372" y="691372"/>
                  </a:lnTo>
                  <a:lnTo>
                    <a:pt x="658299" y="721021"/>
                  </a:lnTo>
                  <a:lnTo>
                    <a:pt x="622107" y="746944"/>
                  </a:lnTo>
                  <a:lnTo>
                    <a:pt x="583099" y="768835"/>
                  </a:lnTo>
                  <a:lnTo>
                    <a:pt x="541581" y="786391"/>
                  </a:lnTo>
                  <a:lnTo>
                    <a:pt x="497857" y="799308"/>
                  </a:lnTo>
                  <a:lnTo>
                    <a:pt x="452229" y="807280"/>
                  </a:lnTo>
                  <a:lnTo>
                    <a:pt x="405002" y="810005"/>
                  </a:lnTo>
                  <a:lnTo>
                    <a:pt x="357776" y="807280"/>
                  </a:lnTo>
                  <a:lnTo>
                    <a:pt x="312148" y="799308"/>
                  </a:lnTo>
                  <a:lnTo>
                    <a:pt x="268424" y="786391"/>
                  </a:lnTo>
                  <a:lnTo>
                    <a:pt x="226906" y="768835"/>
                  </a:lnTo>
                  <a:lnTo>
                    <a:pt x="187898" y="746944"/>
                  </a:lnTo>
                  <a:lnTo>
                    <a:pt x="151706" y="721021"/>
                  </a:lnTo>
                  <a:lnTo>
                    <a:pt x="118633" y="691372"/>
                  </a:lnTo>
                  <a:lnTo>
                    <a:pt x="88984" y="658299"/>
                  </a:lnTo>
                  <a:lnTo>
                    <a:pt x="63061" y="622107"/>
                  </a:lnTo>
                  <a:lnTo>
                    <a:pt x="41170" y="583099"/>
                  </a:lnTo>
                  <a:lnTo>
                    <a:pt x="23614" y="541581"/>
                  </a:lnTo>
                  <a:lnTo>
                    <a:pt x="10697" y="497857"/>
                  </a:lnTo>
                  <a:lnTo>
                    <a:pt x="2725" y="452229"/>
                  </a:lnTo>
                  <a:lnTo>
                    <a:pt x="0" y="40500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object 35">
            <a:extLst>
              <a:ext uri="{FF2B5EF4-FFF2-40B4-BE49-F238E27FC236}">
                <a16:creationId xmlns:a16="http://schemas.microsoft.com/office/drawing/2014/main" id="{3873D767-D6A9-E82F-FBFC-E5272A2656AB}"/>
              </a:ext>
            </a:extLst>
          </p:cNvPr>
          <p:cNvGrpSpPr/>
          <p:nvPr/>
        </p:nvGrpSpPr>
        <p:grpSpPr>
          <a:xfrm>
            <a:off x="6204370" y="4330298"/>
            <a:ext cx="835660" cy="835660"/>
            <a:chOff x="4640453" y="3110357"/>
            <a:chExt cx="835660" cy="835660"/>
          </a:xfrm>
        </p:grpSpPr>
        <p:pic>
          <p:nvPicPr>
            <p:cNvPr id="29" name="object 36">
              <a:extLst>
                <a:ext uri="{FF2B5EF4-FFF2-40B4-BE49-F238E27FC236}">
                  <a16:creationId xmlns:a16="http://schemas.microsoft.com/office/drawing/2014/main" id="{CDDC1730-2C85-8974-4836-A0212D62FC5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3153" y="3123057"/>
              <a:ext cx="810006" cy="810006"/>
            </a:xfrm>
            <a:prstGeom prst="rect">
              <a:avLst/>
            </a:prstGeom>
          </p:spPr>
        </p:pic>
        <p:sp>
          <p:nvSpPr>
            <p:cNvPr id="30" name="object 37">
              <a:extLst>
                <a:ext uri="{FF2B5EF4-FFF2-40B4-BE49-F238E27FC236}">
                  <a16:creationId xmlns:a16="http://schemas.microsoft.com/office/drawing/2014/main" id="{A22E1380-142F-C0EB-67D4-D3B197051699}"/>
                </a:ext>
              </a:extLst>
            </p:cNvPr>
            <p:cNvSpPr/>
            <p:nvPr/>
          </p:nvSpPr>
          <p:spPr>
            <a:xfrm>
              <a:off x="4653153" y="3123057"/>
              <a:ext cx="810260" cy="810260"/>
            </a:xfrm>
            <a:custGeom>
              <a:avLst/>
              <a:gdLst/>
              <a:ahLst/>
              <a:cxnLst/>
              <a:rect l="l" t="t" r="r" b="b"/>
              <a:pathLst>
                <a:path w="810260" h="810260">
                  <a:moveTo>
                    <a:pt x="0" y="405003"/>
                  </a:moveTo>
                  <a:lnTo>
                    <a:pt x="2725" y="357776"/>
                  </a:lnTo>
                  <a:lnTo>
                    <a:pt x="10697" y="312148"/>
                  </a:lnTo>
                  <a:lnTo>
                    <a:pt x="23614" y="268424"/>
                  </a:lnTo>
                  <a:lnTo>
                    <a:pt x="41170" y="226906"/>
                  </a:lnTo>
                  <a:lnTo>
                    <a:pt x="63061" y="187898"/>
                  </a:lnTo>
                  <a:lnTo>
                    <a:pt x="88984" y="151706"/>
                  </a:lnTo>
                  <a:lnTo>
                    <a:pt x="118633" y="118633"/>
                  </a:lnTo>
                  <a:lnTo>
                    <a:pt x="151706" y="88984"/>
                  </a:lnTo>
                  <a:lnTo>
                    <a:pt x="187898" y="63061"/>
                  </a:lnTo>
                  <a:lnTo>
                    <a:pt x="226906" y="41170"/>
                  </a:lnTo>
                  <a:lnTo>
                    <a:pt x="268424" y="23614"/>
                  </a:lnTo>
                  <a:lnTo>
                    <a:pt x="312148" y="10697"/>
                  </a:lnTo>
                  <a:lnTo>
                    <a:pt x="357776" y="2725"/>
                  </a:lnTo>
                  <a:lnTo>
                    <a:pt x="405002" y="0"/>
                  </a:lnTo>
                  <a:lnTo>
                    <a:pt x="452229" y="2725"/>
                  </a:lnTo>
                  <a:lnTo>
                    <a:pt x="497857" y="10697"/>
                  </a:lnTo>
                  <a:lnTo>
                    <a:pt x="541581" y="23614"/>
                  </a:lnTo>
                  <a:lnTo>
                    <a:pt x="583099" y="41170"/>
                  </a:lnTo>
                  <a:lnTo>
                    <a:pt x="622107" y="63061"/>
                  </a:lnTo>
                  <a:lnTo>
                    <a:pt x="658299" y="88984"/>
                  </a:lnTo>
                  <a:lnTo>
                    <a:pt x="691372" y="118633"/>
                  </a:lnTo>
                  <a:lnTo>
                    <a:pt x="721021" y="151706"/>
                  </a:lnTo>
                  <a:lnTo>
                    <a:pt x="746944" y="187898"/>
                  </a:lnTo>
                  <a:lnTo>
                    <a:pt x="768835" y="226906"/>
                  </a:lnTo>
                  <a:lnTo>
                    <a:pt x="786391" y="268424"/>
                  </a:lnTo>
                  <a:lnTo>
                    <a:pt x="799308" y="312148"/>
                  </a:lnTo>
                  <a:lnTo>
                    <a:pt x="807280" y="357776"/>
                  </a:lnTo>
                  <a:lnTo>
                    <a:pt x="810006" y="405003"/>
                  </a:lnTo>
                  <a:lnTo>
                    <a:pt x="807280" y="452229"/>
                  </a:lnTo>
                  <a:lnTo>
                    <a:pt x="799308" y="497857"/>
                  </a:lnTo>
                  <a:lnTo>
                    <a:pt x="786391" y="541581"/>
                  </a:lnTo>
                  <a:lnTo>
                    <a:pt x="768835" y="583099"/>
                  </a:lnTo>
                  <a:lnTo>
                    <a:pt x="746944" y="622107"/>
                  </a:lnTo>
                  <a:lnTo>
                    <a:pt x="721021" y="658299"/>
                  </a:lnTo>
                  <a:lnTo>
                    <a:pt x="691372" y="691372"/>
                  </a:lnTo>
                  <a:lnTo>
                    <a:pt x="658299" y="721021"/>
                  </a:lnTo>
                  <a:lnTo>
                    <a:pt x="622107" y="746944"/>
                  </a:lnTo>
                  <a:lnTo>
                    <a:pt x="583099" y="768835"/>
                  </a:lnTo>
                  <a:lnTo>
                    <a:pt x="541581" y="786391"/>
                  </a:lnTo>
                  <a:lnTo>
                    <a:pt x="497857" y="799308"/>
                  </a:lnTo>
                  <a:lnTo>
                    <a:pt x="452229" y="807280"/>
                  </a:lnTo>
                  <a:lnTo>
                    <a:pt x="405002" y="810006"/>
                  </a:lnTo>
                  <a:lnTo>
                    <a:pt x="357776" y="807280"/>
                  </a:lnTo>
                  <a:lnTo>
                    <a:pt x="312148" y="799308"/>
                  </a:lnTo>
                  <a:lnTo>
                    <a:pt x="268424" y="786391"/>
                  </a:lnTo>
                  <a:lnTo>
                    <a:pt x="226906" y="768835"/>
                  </a:lnTo>
                  <a:lnTo>
                    <a:pt x="187898" y="746944"/>
                  </a:lnTo>
                  <a:lnTo>
                    <a:pt x="151706" y="721021"/>
                  </a:lnTo>
                  <a:lnTo>
                    <a:pt x="118633" y="691372"/>
                  </a:lnTo>
                  <a:lnTo>
                    <a:pt x="88984" y="658299"/>
                  </a:lnTo>
                  <a:lnTo>
                    <a:pt x="63061" y="622107"/>
                  </a:lnTo>
                  <a:lnTo>
                    <a:pt x="41170" y="583099"/>
                  </a:lnTo>
                  <a:lnTo>
                    <a:pt x="23614" y="541581"/>
                  </a:lnTo>
                  <a:lnTo>
                    <a:pt x="10697" y="497857"/>
                  </a:lnTo>
                  <a:lnTo>
                    <a:pt x="2725" y="452229"/>
                  </a:lnTo>
                  <a:lnTo>
                    <a:pt x="0" y="40500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object 20">
            <a:extLst>
              <a:ext uri="{FF2B5EF4-FFF2-40B4-BE49-F238E27FC236}">
                <a16:creationId xmlns:a16="http://schemas.microsoft.com/office/drawing/2014/main" id="{1986DF59-2680-D6DA-47FD-691BF3C5F857}"/>
              </a:ext>
            </a:extLst>
          </p:cNvPr>
          <p:cNvGrpSpPr/>
          <p:nvPr/>
        </p:nvGrpSpPr>
        <p:grpSpPr>
          <a:xfrm>
            <a:off x="1405590" y="4235502"/>
            <a:ext cx="854710" cy="854710"/>
            <a:chOff x="1128394" y="3146170"/>
            <a:chExt cx="854710" cy="854710"/>
          </a:xfrm>
        </p:grpSpPr>
        <p:pic>
          <p:nvPicPr>
            <p:cNvPr id="32" name="object 21">
              <a:extLst>
                <a:ext uri="{FF2B5EF4-FFF2-40B4-BE49-F238E27FC236}">
                  <a16:creationId xmlns:a16="http://schemas.microsoft.com/office/drawing/2014/main" id="{AA280334-DB5A-4E25-7685-715683C9DDD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1094" y="3158870"/>
              <a:ext cx="829056" cy="829055"/>
            </a:xfrm>
            <a:prstGeom prst="rect">
              <a:avLst/>
            </a:prstGeom>
          </p:spPr>
        </p:pic>
        <p:sp>
          <p:nvSpPr>
            <p:cNvPr id="33" name="object 22">
              <a:extLst>
                <a:ext uri="{FF2B5EF4-FFF2-40B4-BE49-F238E27FC236}">
                  <a16:creationId xmlns:a16="http://schemas.microsoft.com/office/drawing/2014/main" id="{9685BB2A-7089-19A5-23FB-C10FF3290C1A}"/>
                </a:ext>
              </a:extLst>
            </p:cNvPr>
            <p:cNvSpPr/>
            <p:nvPr/>
          </p:nvSpPr>
          <p:spPr>
            <a:xfrm>
              <a:off x="1141094" y="3158870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10" h="829310">
                  <a:moveTo>
                    <a:pt x="0" y="414528"/>
                  </a:moveTo>
                  <a:lnTo>
                    <a:pt x="2788" y="366177"/>
                  </a:lnTo>
                  <a:lnTo>
                    <a:pt x="10945" y="319466"/>
                  </a:lnTo>
                  <a:lnTo>
                    <a:pt x="24161" y="274707"/>
                  </a:lnTo>
                  <a:lnTo>
                    <a:pt x="42125" y="232210"/>
                  </a:lnTo>
                  <a:lnTo>
                    <a:pt x="64526" y="192285"/>
                  </a:lnTo>
                  <a:lnTo>
                    <a:pt x="91053" y="155243"/>
                  </a:lnTo>
                  <a:lnTo>
                    <a:pt x="121396" y="121396"/>
                  </a:lnTo>
                  <a:lnTo>
                    <a:pt x="155243" y="91053"/>
                  </a:lnTo>
                  <a:lnTo>
                    <a:pt x="192285" y="64526"/>
                  </a:lnTo>
                  <a:lnTo>
                    <a:pt x="232210" y="42125"/>
                  </a:lnTo>
                  <a:lnTo>
                    <a:pt x="274707" y="24161"/>
                  </a:lnTo>
                  <a:lnTo>
                    <a:pt x="319466" y="10945"/>
                  </a:lnTo>
                  <a:lnTo>
                    <a:pt x="366177" y="2788"/>
                  </a:lnTo>
                  <a:lnTo>
                    <a:pt x="414528" y="0"/>
                  </a:lnTo>
                  <a:lnTo>
                    <a:pt x="462878" y="2788"/>
                  </a:lnTo>
                  <a:lnTo>
                    <a:pt x="509589" y="10945"/>
                  </a:lnTo>
                  <a:lnTo>
                    <a:pt x="554348" y="24161"/>
                  </a:lnTo>
                  <a:lnTo>
                    <a:pt x="596845" y="42125"/>
                  </a:lnTo>
                  <a:lnTo>
                    <a:pt x="636770" y="64526"/>
                  </a:lnTo>
                  <a:lnTo>
                    <a:pt x="673812" y="91053"/>
                  </a:lnTo>
                  <a:lnTo>
                    <a:pt x="707659" y="121396"/>
                  </a:lnTo>
                  <a:lnTo>
                    <a:pt x="738002" y="155243"/>
                  </a:lnTo>
                  <a:lnTo>
                    <a:pt x="764529" y="192285"/>
                  </a:lnTo>
                  <a:lnTo>
                    <a:pt x="786930" y="232210"/>
                  </a:lnTo>
                  <a:lnTo>
                    <a:pt x="804894" y="274707"/>
                  </a:lnTo>
                  <a:lnTo>
                    <a:pt x="818110" y="319466"/>
                  </a:lnTo>
                  <a:lnTo>
                    <a:pt x="826267" y="366177"/>
                  </a:lnTo>
                  <a:lnTo>
                    <a:pt x="829056" y="414528"/>
                  </a:lnTo>
                  <a:lnTo>
                    <a:pt x="826267" y="462878"/>
                  </a:lnTo>
                  <a:lnTo>
                    <a:pt x="818110" y="509589"/>
                  </a:lnTo>
                  <a:lnTo>
                    <a:pt x="804894" y="554348"/>
                  </a:lnTo>
                  <a:lnTo>
                    <a:pt x="786930" y="596845"/>
                  </a:lnTo>
                  <a:lnTo>
                    <a:pt x="764529" y="636770"/>
                  </a:lnTo>
                  <a:lnTo>
                    <a:pt x="738002" y="673812"/>
                  </a:lnTo>
                  <a:lnTo>
                    <a:pt x="707659" y="707659"/>
                  </a:lnTo>
                  <a:lnTo>
                    <a:pt x="673812" y="738002"/>
                  </a:lnTo>
                  <a:lnTo>
                    <a:pt x="636770" y="764529"/>
                  </a:lnTo>
                  <a:lnTo>
                    <a:pt x="596845" y="786930"/>
                  </a:lnTo>
                  <a:lnTo>
                    <a:pt x="554348" y="804894"/>
                  </a:lnTo>
                  <a:lnTo>
                    <a:pt x="509589" y="818110"/>
                  </a:lnTo>
                  <a:lnTo>
                    <a:pt x="462878" y="826267"/>
                  </a:lnTo>
                  <a:lnTo>
                    <a:pt x="414528" y="829056"/>
                  </a:lnTo>
                  <a:lnTo>
                    <a:pt x="366177" y="826267"/>
                  </a:lnTo>
                  <a:lnTo>
                    <a:pt x="319466" y="818110"/>
                  </a:lnTo>
                  <a:lnTo>
                    <a:pt x="274707" y="804894"/>
                  </a:lnTo>
                  <a:lnTo>
                    <a:pt x="232210" y="786930"/>
                  </a:lnTo>
                  <a:lnTo>
                    <a:pt x="192285" y="764529"/>
                  </a:lnTo>
                  <a:lnTo>
                    <a:pt x="155243" y="738002"/>
                  </a:lnTo>
                  <a:lnTo>
                    <a:pt x="121396" y="707659"/>
                  </a:lnTo>
                  <a:lnTo>
                    <a:pt x="91053" y="673812"/>
                  </a:lnTo>
                  <a:lnTo>
                    <a:pt x="64526" y="636770"/>
                  </a:lnTo>
                  <a:lnTo>
                    <a:pt x="42125" y="596845"/>
                  </a:lnTo>
                  <a:lnTo>
                    <a:pt x="24161" y="554348"/>
                  </a:lnTo>
                  <a:lnTo>
                    <a:pt x="10945" y="509589"/>
                  </a:lnTo>
                  <a:lnTo>
                    <a:pt x="2788" y="462878"/>
                  </a:lnTo>
                  <a:lnTo>
                    <a:pt x="0" y="41452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object 15">
            <a:extLst>
              <a:ext uri="{FF2B5EF4-FFF2-40B4-BE49-F238E27FC236}">
                <a16:creationId xmlns:a16="http://schemas.microsoft.com/office/drawing/2014/main" id="{B0D0E3A4-306C-0BD9-A5D8-77BDE3BE1D63}"/>
              </a:ext>
            </a:extLst>
          </p:cNvPr>
          <p:cNvGrpSpPr/>
          <p:nvPr/>
        </p:nvGrpSpPr>
        <p:grpSpPr>
          <a:xfrm>
            <a:off x="1405590" y="2720780"/>
            <a:ext cx="854710" cy="854710"/>
            <a:chOff x="1187830" y="2070226"/>
            <a:chExt cx="854710" cy="854710"/>
          </a:xfrm>
        </p:grpSpPr>
        <p:pic>
          <p:nvPicPr>
            <p:cNvPr id="35" name="object 16">
              <a:extLst>
                <a:ext uri="{FF2B5EF4-FFF2-40B4-BE49-F238E27FC236}">
                  <a16:creationId xmlns:a16="http://schemas.microsoft.com/office/drawing/2014/main" id="{FF224062-7FC0-B464-183A-08150FBDB9A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0530" y="2082926"/>
              <a:ext cx="829056" cy="829056"/>
            </a:xfrm>
            <a:prstGeom prst="rect">
              <a:avLst/>
            </a:prstGeom>
          </p:spPr>
        </p:pic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C49231C9-AF32-327E-90EA-F8A5FAAA7D32}"/>
                </a:ext>
              </a:extLst>
            </p:cNvPr>
            <p:cNvSpPr/>
            <p:nvPr/>
          </p:nvSpPr>
          <p:spPr>
            <a:xfrm>
              <a:off x="1200530" y="2082926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10" h="829310">
                  <a:moveTo>
                    <a:pt x="0" y="414528"/>
                  </a:moveTo>
                  <a:lnTo>
                    <a:pt x="2788" y="366177"/>
                  </a:lnTo>
                  <a:lnTo>
                    <a:pt x="10945" y="319466"/>
                  </a:lnTo>
                  <a:lnTo>
                    <a:pt x="24161" y="274707"/>
                  </a:lnTo>
                  <a:lnTo>
                    <a:pt x="42125" y="232210"/>
                  </a:lnTo>
                  <a:lnTo>
                    <a:pt x="64526" y="192285"/>
                  </a:lnTo>
                  <a:lnTo>
                    <a:pt x="91053" y="155243"/>
                  </a:lnTo>
                  <a:lnTo>
                    <a:pt x="121396" y="121396"/>
                  </a:lnTo>
                  <a:lnTo>
                    <a:pt x="155243" y="91053"/>
                  </a:lnTo>
                  <a:lnTo>
                    <a:pt x="192285" y="64526"/>
                  </a:lnTo>
                  <a:lnTo>
                    <a:pt x="232210" y="42125"/>
                  </a:lnTo>
                  <a:lnTo>
                    <a:pt x="274707" y="24161"/>
                  </a:lnTo>
                  <a:lnTo>
                    <a:pt x="319466" y="10945"/>
                  </a:lnTo>
                  <a:lnTo>
                    <a:pt x="366177" y="2788"/>
                  </a:lnTo>
                  <a:lnTo>
                    <a:pt x="414528" y="0"/>
                  </a:lnTo>
                  <a:lnTo>
                    <a:pt x="462878" y="2788"/>
                  </a:lnTo>
                  <a:lnTo>
                    <a:pt x="509589" y="10945"/>
                  </a:lnTo>
                  <a:lnTo>
                    <a:pt x="554348" y="24161"/>
                  </a:lnTo>
                  <a:lnTo>
                    <a:pt x="596845" y="42125"/>
                  </a:lnTo>
                  <a:lnTo>
                    <a:pt x="636770" y="64526"/>
                  </a:lnTo>
                  <a:lnTo>
                    <a:pt x="673812" y="91053"/>
                  </a:lnTo>
                  <a:lnTo>
                    <a:pt x="707659" y="121396"/>
                  </a:lnTo>
                  <a:lnTo>
                    <a:pt x="738002" y="155243"/>
                  </a:lnTo>
                  <a:lnTo>
                    <a:pt x="764529" y="192285"/>
                  </a:lnTo>
                  <a:lnTo>
                    <a:pt x="786930" y="232210"/>
                  </a:lnTo>
                  <a:lnTo>
                    <a:pt x="804894" y="274707"/>
                  </a:lnTo>
                  <a:lnTo>
                    <a:pt x="818110" y="319466"/>
                  </a:lnTo>
                  <a:lnTo>
                    <a:pt x="826267" y="366177"/>
                  </a:lnTo>
                  <a:lnTo>
                    <a:pt x="829056" y="414528"/>
                  </a:lnTo>
                  <a:lnTo>
                    <a:pt x="826267" y="462878"/>
                  </a:lnTo>
                  <a:lnTo>
                    <a:pt x="818110" y="509589"/>
                  </a:lnTo>
                  <a:lnTo>
                    <a:pt x="804894" y="554348"/>
                  </a:lnTo>
                  <a:lnTo>
                    <a:pt x="786930" y="596845"/>
                  </a:lnTo>
                  <a:lnTo>
                    <a:pt x="764529" y="636770"/>
                  </a:lnTo>
                  <a:lnTo>
                    <a:pt x="738002" y="673812"/>
                  </a:lnTo>
                  <a:lnTo>
                    <a:pt x="707659" y="707659"/>
                  </a:lnTo>
                  <a:lnTo>
                    <a:pt x="673812" y="738002"/>
                  </a:lnTo>
                  <a:lnTo>
                    <a:pt x="636770" y="764529"/>
                  </a:lnTo>
                  <a:lnTo>
                    <a:pt x="596845" y="786930"/>
                  </a:lnTo>
                  <a:lnTo>
                    <a:pt x="554348" y="804894"/>
                  </a:lnTo>
                  <a:lnTo>
                    <a:pt x="509589" y="818110"/>
                  </a:lnTo>
                  <a:lnTo>
                    <a:pt x="462878" y="826267"/>
                  </a:lnTo>
                  <a:lnTo>
                    <a:pt x="414528" y="829056"/>
                  </a:lnTo>
                  <a:lnTo>
                    <a:pt x="366177" y="826267"/>
                  </a:lnTo>
                  <a:lnTo>
                    <a:pt x="319466" y="818110"/>
                  </a:lnTo>
                  <a:lnTo>
                    <a:pt x="274707" y="804894"/>
                  </a:lnTo>
                  <a:lnTo>
                    <a:pt x="232210" y="786930"/>
                  </a:lnTo>
                  <a:lnTo>
                    <a:pt x="192285" y="764529"/>
                  </a:lnTo>
                  <a:lnTo>
                    <a:pt x="155243" y="738002"/>
                  </a:lnTo>
                  <a:lnTo>
                    <a:pt x="121396" y="707659"/>
                  </a:lnTo>
                  <a:lnTo>
                    <a:pt x="91053" y="673812"/>
                  </a:lnTo>
                  <a:lnTo>
                    <a:pt x="64526" y="636770"/>
                  </a:lnTo>
                  <a:lnTo>
                    <a:pt x="42125" y="596845"/>
                  </a:lnTo>
                  <a:lnTo>
                    <a:pt x="24161" y="554348"/>
                  </a:lnTo>
                  <a:lnTo>
                    <a:pt x="10945" y="509589"/>
                  </a:lnTo>
                  <a:lnTo>
                    <a:pt x="2788" y="462878"/>
                  </a:lnTo>
                  <a:lnTo>
                    <a:pt x="0" y="41452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object 10">
            <a:extLst>
              <a:ext uri="{FF2B5EF4-FFF2-40B4-BE49-F238E27FC236}">
                <a16:creationId xmlns:a16="http://schemas.microsoft.com/office/drawing/2014/main" id="{E33F7B56-C765-EEFD-026E-3BC4D5914902}"/>
              </a:ext>
            </a:extLst>
          </p:cNvPr>
          <p:cNvGrpSpPr/>
          <p:nvPr/>
        </p:nvGrpSpPr>
        <p:grpSpPr>
          <a:xfrm>
            <a:off x="1418290" y="1245803"/>
            <a:ext cx="854710" cy="854075"/>
            <a:chOff x="1128394" y="994283"/>
            <a:chExt cx="854710" cy="854075"/>
          </a:xfrm>
        </p:grpSpPr>
        <p:pic>
          <p:nvPicPr>
            <p:cNvPr id="38" name="object 11">
              <a:extLst>
                <a:ext uri="{FF2B5EF4-FFF2-40B4-BE49-F238E27FC236}">
                  <a16:creationId xmlns:a16="http://schemas.microsoft.com/office/drawing/2014/main" id="{68528931-22A1-370A-B473-4C6FBC5F5E9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1094" y="1006983"/>
              <a:ext cx="829056" cy="828293"/>
            </a:xfrm>
            <a:prstGeom prst="rect">
              <a:avLst/>
            </a:prstGeom>
          </p:spPr>
        </p:pic>
        <p:sp>
          <p:nvSpPr>
            <p:cNvPr id="39" name="object 12">
              <a:extLst>
                <a:ext uri="{FF2B5EF4-FFF2-40B4-BE49-F238E27FC236}">
                  <a16:creationId xmlns:a16="http://schemas.microsoft.com/office/drawing/2014/main" id="{A7037DB9-8857-64D4-F8B8-1B241B4C1B39}"/>
                </a:ext>
              </a:extLst>
            </p:cNvPr>
            <p:cNvSpPr/>
            <p:nvPr/>
          </p:nvSpPr>
          <p:spPr>
            <a:xfrm>
              <a:off x="1141094" y="1006983"/>
              <a:ext cx="829310" cy="828675"/>
            </a:xfrm>
            <a:custGeom>
              <a:avLst/>
              <a:gdLst/>
              <a:ahLst/>
              <a:cxnLst/>
              <a:rect l="l" t="t" r="r" b="b"/>
              <a:pathLst>
                <a:path w="829310" h="828675">
                  <a:moveTo>
                    <a:pt x="0" y="414146"/>
                  </a:moveTo>
                  <a:lnTo>
                    <a:pt x="2788" y="365848"/>
                  </a:lnTo>
                  <a:lnTo>
                    <a:pt x="10945" y="319186"/>
                  </a:lnTo>
                  <a:lnTo>
                    <a:pt x="24161" y="274472"/>
                  </a:lnTo>
                  <a:lnTo>
                    <a:pt x="42125" y="232015"/>
                  </a:lnTo>
                  <a:lnTo>
                    <a:pt x="64526" y="192127"/>
                  </a:lnTo>
                  <a:lnTo>
                    <a:pt x="91053" y="155119"/>
                  </a:lnTo>
                  <a:lnTo>
                    <a:pt x="121396" y="121300"/>
                  </a:lnTo>
                  <a:lnTo>
                    <a:pt x="155243" y="90983"/>
                  </a:lnTo>
                  <a:lnTo>
                    <a:pt x="192285" y="64477"/>
                  </a:lnTo>
                  <a:lnTo>
                    <a:pt x="232210" y="42094"/>
                  </a:lnTo>
                  <a:lnTo>
                    <a:pt x="274707" y="24144"/>
                  </a:lnTo>
                  <a:lnTo>
                    <a:pt x="319466" y="10937"/>
                  </a:lnTo>
                  <a:lnTo>
                    <a:pt x="366177" y="2786"/>
                  </a:lnTo>
                  <a:lnTo>
                    <a:pt x="414528" y="0"/>
                  </a:lnTo>
                  <a:lnTo>
                    <a:pt x="462878" y="2786"/>
                  </a:lnTo>
                  <a:lnTo>
                    <a:pt x="509589" y="10937"/>
                  </a:lnTo>
                  <a:lnTo>
                    <a:pt x="554348" y="24144"/>
                  </a:lnTo>
                  <a:lnTo>
                    <a:pt x="596845" y="42094"/>
                  </a:lnTo>
                  <a:lnTo>
                    <a:pt x="636770" y="64477"/>
                  </a:lnTo>
                  <a:lnTo>
                    <a:pt x="673812" y="90983"/>
                  </a:lnTo>
                  <a:lnTo>
                    <a:pt x="707659" y="121300"/>
                  </a:lnTo>
                  <a:lnTo>
                    <a:pt x="738002" y="155119"/>
                  </a:lnTo>
                  <a:lnTo>
                    <a:pt x="764529" y="192127"/>
                  </a:lnTo>
                  <a:lnTo>
                    <a:pt x="786930" y="232015"/>
                  </a:lnTo>
                  <a:lnTo>
                    <a:pt x="804894" y="274472"/>
                  </a:lnTo>
                  <a:lnTo>
                    <a:pt x="818110" y="319186"/>
                  </a:lnTo>
                  <a:lnTo>
                    <a:pt x="826267" y="365848"/>
                  </a:lnTo>
                  <a:lnTo>
                    <a:pt x="829056" y="414146"/>
                  </a:lnTo>
                  <a:lnTo>
                    <a:pt x="826267" y="462445"/>
                  </a:lnTo>
                  <a:lnTo>
                    <a:pt x="818110" y="509107"/>
                  </a:lnTo>
                  <a:lnTo>
                    <a:pt x="804894" y="553821"/>
                  </a:lnTo>
                  <a:lnTo>
                    <a:pt x="786930" y="596278"/>
                  </a:lnTo>
                  <a:lnTo>
                    <a:pt x="764529" y="636166"/>
                  </a:lnTo>
                  <a:lnTo>
                    <a:pt x="738002" y="673174"/>
                  </a:lnTo>
                  <a:lnTo>
                    <a:pt x="707659" y="706993"/>
                  </a:lnTo>
                  <a:lnTo>
                    <a:pt x="673812" y="737310"/>
                  </a:lnTo>
                  <a:lnTo>
                    <a:pt x="636770" y="763816"/>
                  </a:lnTo>
                  <a:lnTo>
                    <a:pt x="596845" y="786199"/>
                  </a:lnTo>
                  <a:lnTo>
                    <a:pt x="554348" y="804149"/>
                  </a:lnTo>
                  <a:lnTo>
                    <a:pt x="509589" y="817356"/>
                  </a:lnTo>
                  <a:lnTo>
                    <a:pt x="462878" y="825507"/>
                  </a:lnTo>
                  <a:lnTo>
                    <a:pt x="414528" y="828293"/>
                  </a:lnTo>
                  <a:lnTo>
                    <a:pt x="366177" y="825507"/>
                  </a:lnTo>
                  <a:lnTo>
                    <a:pt x="319466" y="817356"/>
                  </a:lnTo>
                  <a:lnTo>
                    <a:pt x="274707" y="804149"/>
                  </a:lnTo>
                  <a:lnTo>
                    <a:pt x="232210" y="786199"/>
                  </a:lnTo>
                  <a:lnTo>
                    <a:pt x="192285" y="763816"/>
                  </a:lnTo>
                  <a:lnTo>
                    <a:pt x="155243" y="737310"/>
                  </a:lnTo>
                  <a:lnTo>
                    <a:pt x="121396" y="706993"/>
                  </a:lnTo>
                  <a:lnTo>
                    <a:pt x="91053" y="673174"/>
                  </a:lnTo>
                  <a:lnTo>
                    <a:pt x="64526" y="636166"/>
                  </a:lnTo>
                  <a:lnTo>
                    <a:pt x="42125" y="596278"/>
                  </a:lnTo>
                  <a:lnTo>
                    <a:pt x="24161" y="553821"/>
                  </a:lnTo>
                  <a:lnTo>
                    <a:pt x="10945" y="509107"/>
                  </a:lnTo>
                  <a:lnTo>
                    <a:pt x="2788" y="462445"/>
                  </a:lnTo>
                  <a:lnTo>
                    <a:pt x="0" y="41414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object 9">
            <a:extLst>
              <a:ext uri="{FF2B5EF4-FFF2-40B4-BE49-F238E27FC236}">
                <a16:creationId xmlns:a16="http://schemas.microsoft.com/office/drawing/2014/main" id="{AF4A168C-9FDF-4E71-592F-11CADF5A7BB2}"/>
              </a:ext>
            </a:extLst>
          </p:cNvPr>
          <p:cNvSpPr txBox="1">
            <a:spLocks/>
          </p:cNvSpPr>
          <p:nvPr/>
        </p:nvSpPr>
        <p:spPr>
          <a:xfrm>
            <a:off x="2753523" y="1249008"/>
            <a:ext cx="20256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50" b="1" i="0">
                <a:solidFill>
                  <a:srgbClr val="7E7E7E"/>
                </a:solidFill>
                <a:latin typeface="Candara"/>
                <a:ea typeface="+mj-ea"/>
                <a:cs typeface="Candara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pl-PL" sz="1600" kern="0" spc="-5" dirty="0">
                <a:solidFill>
                  <a:srgbClr val="FFFFFF"/>
                </a:solidFill>
                <a:latin typeface="+mn-lt"/>
                <a:cs typeface="Segoe UI"/>
              </a:rPr>
              <a:t>45 proizvoda (u 52 </a:t>
            </a:r>
            <a:r>
              <a:rPr lang="pl-PL" sz="1600" kern="0" dirty="0">
                <a:solidFill>
                  <a:srgbClr val="FFFFFF"/>
                </a:solidFill>
                <a:latin typeface="+mn-lt"/>
                <a:cs typeface="Segoe UI"/>
              </a:rPr>
              <a:t> </a:t>
            </a:r>
            <a:r>
              <a:rPr lang="pl-PL" sz="1600" kern="0" spc="-5" dirty="0">
                <a:solidFill>
                  <a:srgbClr val="FFFFFF"/>
                </a:solidFill>
                <a:latin typeface="+mn-lt"/>
                <a:cs typeface="Segoe UI"/>
              </a:rPr>
              <a:t>dokumenta) </a:t>
            </a:r>
            <a:r>
              <a:rPr lang="pl-PL" sz="1600" kern="0" dirty="0">
                <a:solidFill>
                  <a:srgbClr val="FFFFFF"/>
                </a:solidFill>
                <a:latin typeface="+mn-lt"/>
                <a:cs typeface="Segoe UI"/>
              </a:rPr>
              <a:t>– cilj </a:t>
            </a:r>
            <a:r>
              <a:rPr lang="pl-PL" sz="1600" kern="0" spc="-5" dirty="0">
                <a:solidFill>
                  <a:srgbClr val="FFFFFF"/>
                </a:solidFill>
                <a:latin typeface="+mn-lt"/>
                <a:cs typeface="Segoe UI"/>
              </a:rPr>
              <a:t>je 100% </a:t>
            </a:r>
            <a:r>
              <a:rPr lang="pl-PL" sz="1600" kern="0" spc="-350" dirty="0">
                <a:solidFill>
                  <a:srgbClr val="FFFFFF"/>
                </a:solidFill>
                <a:latin typeface="+mn-lt"/>
                <a:cs typeface="Segoe UI"/>
              </a:rPr>
              <a:t> </a:t>
            </a:r>
            <a:r>
              <a:rPr lang="pl-PL" sz="1600" kern="0" dirty="0">
                <a:solidFill>
                  <a:srgbClr val="FFFFFF"/>
                </a:solidFill>
                <a:latin typeface="+mn-lt"/>
                <a:cs typeface="Segoe UI"/>
              </a:rPr>
              <a:t>održivih</a:t>
            </a:r>
            <a:r>
              <a:rPr lang="pl-PL" sz="1600" kern="0" spc="-15" dirty="0">
                <a:solidFill>
                  <a:srgbClr val="FFFFFF"/>
                </a:solidFill>
                <a:latin typeface="+mn-lt"/>
                <a:cs typeface="Segoe UI"/>
              </a:rPr>
              <a:t> </a:t>
            </a:r>
            <a:r>
              <a:rPr lang="pl-PL" sz="1600" kern="0" spc="-5" dirty="0">
                <a:solidFill>
                  <a:srgbClr val="FFFFFF"/>
                </a:solidFill>
                <a:latin typeface="+mn-lt"/>
                <a:cs typeface="Segoe UI"/>
              </a:rPr>
              <a:t>nabavki;</a:t>
            </a:r>
            <a:endParaRPr lang="pl-PL" sz="1600" kern="0" dirty="0">
              <a:latin typeface="+mn-lt"/>
              <a:cs typeface="Segoe UI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45055E61-75FC-ED17-4E8B-FE1B93530FDA}"/>
              </a:ext>
            </a:extLst>
          </p:cNvPr>
          <p:cNvSpPr txBox="1"/>
          <p:nvPr/>
        </p:nvSpPr>
        <p:spPr>
          <a:xfrm>
            <a:off x="2753523" y="2792885"/>
            <a:ext cx="2661280" cy="72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Segoe UI"/>
              </a:rPr>
              <a:t>Papir</a:t>
            </a:r>
            <a:r>
              <a:rPr sz="1200" b="1" spc="-20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za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štampu,</a:t>
            </a:r>
            <a:r>
              <a:rPr sz="1200" b="1" spc="-20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računari</a:t>
            </a:r>
            <a:r>
              <a:rPr sz="1200" b="1" spc="-15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i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 monitori, </a:t>
            </a:r>
            <a:r>
              <a:rPr sz="1200" b="1" spc="-260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LED lampe, klima uređaji,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maziva, </a:t>
            </a:r>
            <a:r>
              <a:rPr sz="1200" b="1" spc="5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drumski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transport,</a:t>
            </a:r>
            <a:r>
              <a:rPr sz="1200" b="1" spc="-15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rasveta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i</a:t>
            </a:r>
            <a:endParaRPr sz="1200" dirty="0">
              <a:solidFill>
                <a:prstClr val="black"/>
              </a:solidFill>
              <a:cs typeface="Segoe UI"/>
            </a:endParaRPr>
          </a:p>
          <a:p>
            <a:pPr marL="12700" algn="ctr">
              <a:lnSpc>
                <a:spcPts val="1190"/>
              </a:lnSpc>
            </a:pPr>
            <a:r>
              <a:rPr sz="1200" b="1" spc="-5" dirty="0">
                <a:solidFill>
                  <a:srgbClr val="FFFFFF"/>
                </a:solidFill>
                <a:cs typeface="Segoe UI"/>
              </a:rPr>
              <a:t>saobraćajna</a:t>
            </a:r>
            <a:r>
              <a:rPr sz="1200" b="1" spc="-30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signalizacija.</a:t>
            </a:r>
            <a:endParaRPr sz="12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42" name="object 19">
            <a:extLst>
              <a:ext uri="{FF2B5EF4-FFF2-40B4-BE49-F238E27FC236}">
                <a16:creationId xmlns:a16="http://schemas.microsoft.com/office/drawing/2014/main" id="{FC70F68C-9664-5797-A1E9-823CE13B90D3}"/>
              </a:ext>
            </a:extLst>
          </p:cNvPr>
          <p:cNvSpPr txBox="1"/>
          <p:nvPr/>
        </p:nvSpPr>
        <p:spPr>
          <a:xfrm>
            <a:off x="2804957" y="4308803"/>
            <a:ext cx="260984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Segoe UI"/>
              </a:rPr>
              <a:t>Grenelle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1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član 48. postavlja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obavezne: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vozila,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komunikaciona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tehnologija, nameštaj, hrana,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automobile 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i stvaranje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ugljeničnog </a:t>
            </a:r>
            <a:r>
              <a:rPr sz="1200" b="1" spc="-265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otiska</a:t>
            </a:r>
            <a:r>
              <a:rPr sz="1200" b="1" spc="-10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na</a:t>
            </a:r>
            <a:r>
              <a:rPr sz="1200" b="1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državnim</a:t>
            </a:r>
            <a:r>
              <a:rPr sz="1200" b="1" spc="-15" dirty="0">
                <a:solidFill>
                  <a:srgbClr val="FFFFFF"/>
                </a:solidFill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cs typeface="Segoe UI"/>
              </a:rPr>
              <a:t>zgradama</a:t>
            </a:r>
            <a:r>
              <a:rPr sz="1000" b="1" spc="-5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1000" dirty="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3" name="object 24">
            <a:extLst>
              <a:ext uri="{FF2B5EF4-FFF2-40B4-BE49-F238E27FC236}">
                <a16:creationId xmlns:a16="http://schemas.microsoft.com/office/drawing/2014/main" id="{700E37F1-DCCA-BE65-BCEF-683892A6CAFD}"/>
              </a:ext>
            </a:extLst>
          </p:cNvPr>
          <p:cNvSpPr txBox="1"/>
          <p:nvPr/>
        </p:nvSpPr>
        <p:spPr>
          <a:xfrm>
            <a:off x="7674161" y="1410203"/>
            <a:ext cx="20237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cs typeface="Segoe UI"/>
              </a:rPr>
              <a:t>Dobrovoljno</a:t>
            </a:r>
            <a:r>
              <a:rPr sz="1400" b="1" spc="-40" dirty="0">
                <a:solidFill>
                  <a:srgbClr val="FFFFFF"/>
                </a:solidFill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cs typeface="Segoe UI"/>
              </a:rPr>
              <a:t>–</a:t>
            </a:r>
            <a:r>
              <a:rPr sz="1400" b="1" spc="-30" dirty="0">
                <a:solidFill>
                  <a:srgbClr val="FFFFFF"/>
                </a:solidFill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Segoe UI"/>
              </a:rPr>
              <a:t>obaveza</a:t>
            </a:r>
            <a:r>
              <a:rPr sz="1400" b="1" spc="-40" dirty="0">
                <a:solidFill>
                  <a:srgbClr val="FFFFFF"/>
                </a:solidFill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cs typeface="Segoe UI"/>
              </a:rPr>
              <a:t>za </a:t>
            </a:r>
            <a:r>
              <a:rPr sz="1400" b="1" spc="-345" dirty="0">
                <a:solidFill>
                  <a:srgbClr val="FFFFFF"/>
                </a:solidFill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Segoe UI"/>
              </a:rPr>
              <a:t>javni</a:t>
            </a:r>
            <a:r>
              <a:rPr sz="1400" b="1" spc="-20" dirty="0">
                <a:solidFill>
                  <a:srgbClr val="FFFFFF"/>
                </a:solidFill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Segoe UI"/>
              </a:rPr>
              <a:t>sektor</a:t>
            </a:r>
            <a:r>
              <a:rPr sz="1400" b="1" spc="-10" dirty="0">
                <a:solidFill>
                  <a:srgbClr val="FFFFFF"/>
                </a:solidFill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cs typeface="Segoe UI"/>
              </a:rPr>
              <a:t>za</a:t>
            </a:r>
            <a:r>
              <a:rPr sz="1400" b="1" spc="-5" dirty="0">
                <a:solidFill>
                  <a:srgbClr val="FFFFFF"/>
                </a:solidFill>
                <a:cs typeface="Segoe UI"/>
              </a:rPr>
              <a:t> vozila</a:t>
            </a:r>
            <a:endParaRPr sz="14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44" name="object 29">
            <a:extLst>
              <a:ext uri="{FF2B5EF4-FFF2-40B4-BE49-F238E27FC236}">
                <a16:creationId xmlns:a16="http://schemas.microsoft.com/office/drawing/2014/main" id="{94DF83A0-2410-65EC-4E3D-211656D0893E}"/>
              </a:ext>
            </a:extLst>
          </p:cNvPr>
          <p:cNvSpPr txBox="1"/>
          <p:nvPr/>
        </p:nvSpPr>
        <p:spPr>
          <a:xfrm>
            <a:off x="7629653" y="2857725"/>
            <a:ext cx="199453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cs typeface="Segoe UI"/>
              </a:rPr>
              <a:t>Formirani</a:t>
            </a:r>
            <a:r>
              <a:rPr sz="1400" b="1" spc="-30" dirty="0">
                <a:solidFill>
                  <a:srgbClr val="FFFFFF"/>
                </a:solidFill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Segoe UI"/>
              </a:rPr>
              <a:t>kriterijumi</a:t>
            </a:r>
            <a:r>
              <a:rPr sz="1400" b="1" spc="-10" dirty="0">
                <a:solidFill>
                  <a:srgbClr val="FFFFFF"/>
                </a:solidFill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cs typeface="Segoe UI"/>
              </a:rPr>
              <a:t>za</a:t>
            </a:r>
            <a:r>
              <a:rPr sz="1400" b="1" spc="-20" dirty="0">
                <a:solidFill>
                  <a:srgbClr val="FFFFFF"/>
                </a:solidFill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cs typeface="Segoe UI"/>
              </a:rPr>
              <a:t>8 </a:t>
            </a:r>
            <a:r>
              <a:rPr sz="1400" b="1" spc="-345" dirty="0">
                <a:solidFill>
                  <a:srgbClr val="FFFFFF"/>
                </a:solidFill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Segoe UI"/>
              </a:rPr>
              <a:t>proizvoda. </a:t>
            </a:r>
            <a:r>
              <a:rPr sz="1400" b="1" dirty="0">
                <a:solidFill>
                  <a:srgbClr val="FFFFFF"/>
                </a:solidFill>
                <a:cs typeface="Segoe UI"/>
              </a:rPr>
              <a:t>U Kataloniji </a:t>
            </a:r>
            <a:r>
              <a:rPr sz="1400" b="1" spc="5" dirty="0">
                <a:solidFill>
                  <a:srgbClr val="FFFFFF"/>
                </a:solidFill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cs typeface="Segoe UI"/>
              </a:rPr>
              <a:t>obavezno.</a:t>
            </a:r>
            <a:endParaRPr sz="14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45" name="object 34">
            <a:extLst>
              <a:ext uri="{FF2B5EF4-FFF2-40B4-BE49-F238E27FC236}">
                <a16:creationId xmlns:a16="http://schemas.microsoft.com/office/drawing/2014/main" id="{7A6C3949-6B77-8BDB-11DE-FA5E106B1689}"/>
              </a:ext>
            </a:extLst>
          </p:cNvPr>
          <p:cNvSpPr txBox="1"/>
          <p:nvPr/>
        </p:nvSpPr>
        <p:spPr>
          <a:xfrm>
            <a:off x="7817671" y="4435057"/>
            <a:ext cx="1880235" cy="631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555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cs typeface="Segoe UI"/>
              </a:rPr>
              <a:t>Progresivna</a:t>
            </a:r>
            <a:r>
              <a:rPr sz="1600" b="1" spc="-45" dirty="0">
                <a:solidFill>
                  <a:srgbClr val="FFFFFF"/>
                </a:solidFill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cs typeface="Segoe UI"/>
              </a:rPr>
              <a:t>obaveznost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12700" algn="ctr">
              <a:lnSpc>
                <a:spcPts val="1555"/>
              </a:lnSpc>
            </a:pPr>
            <a:r>
              <a:rPr sz="1600" b="1" spc="-5" dirty="0">
                <a:solidFill>
                  <a:srgbClr val="FFFFFF"/>
                </a:solidFill>
                <a:cs typeface="Segoe UI"/>
              </a:rPr>
              <a:t>centralnih</a:t>
            </a:r>
            <a:r>
              <a:rPr sz="1600" b="1" spc="-30" dirty="0">
                <a:solidFill>
                  <a:srgbClr val="FFFFFF"/>
                </a:solidFill>
                <a:cs typeface="Segoe UI"/>
              </a:rPr>
              <a:t> </a:t>
            </a:r>
            <a:r>
              <a:rPr sz="1600" b="1" dirty="0">
                <a:solidFill>
                  <a:srgbClr val="FFFFFF"/>
                </a:solidFill>
                <a:cs typeface="Segoe UI"/>
              </a:rPr>
              <a:t>vlasti</a:t>
            </a:r>
            <a:endParaRPr sz="1600" dirty="0">
              <a:solidFill>
                <a:prstClr val="black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2452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09598" y="173922"/>
            <a:ext cx="462361" cy="432629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5285" y="1160441"/>
          <a:ext cx="11803381" cy="54239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8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8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1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Istraživanje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sa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građanima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Istraživanje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sa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ponuđačima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18F4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Istraživanje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sa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naručiocima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18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9E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521">
                <a:tc>
                  <a:txBody>
                    <a:bodyPr/>
                    <a:lstStyle/>
                    <a:p>
                      <a:pPr marL="417195" marR="41910" indent="-36766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00" b="1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Trajanje</a:t>
                      </a:r>
                      <a:r>
                        <a:rPr sz="1500" b="1" spc="-4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prikupljanja </a:t>
                      </a:r>
                      <a:r>
                        <a:rPr sz="1500" b="1" spc="-29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podataka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13800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21.04.2021. </a:t>
                      </a:r>
                      <a:r>
                        <a:rPr sz="16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sz="1600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26.04.2021.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241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12.05.2021. </a:t>
                      </a:r>
                      <a:r>
                        <a:rPr sz="16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sz="1600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01.06.2021.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241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6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10.05.2021. </a:t>
                      </a:r>
                      <a:r>
                        <a:rPr sz="16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–</a:t>
                      </a:r>
                      <a:r>
                        <a:rPr sz="1600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31.05.2021.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241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1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Uzorački</a:t>
                      </a:r>
                      <a:r>
                        <a:rPr sz="1500" b="1" spc="-2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okvir: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Građani</a:t>
                      </a:r>
                      <a:r>
                        <a:rPr sz="1300" spc="-3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Srbije</a:t>
                      </a:r>
                      <a:r>
                        <a:rPr sz="1300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18+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T="59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Preduzeća</a:t>
                      </a:r>
                      <a:r>
                        <a:rPr sz="1300" spc="-1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koja</a:t>
                      </a:r>
                      <a:r>
                        <a:rPr sz="1300" spc="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su imala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iskustva</a:t>
                      </a:r>
                      <a:r>
                        <a:rPr sz="1300" spc="-1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sa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javnim</a:t>
                      </a:r>
                      <a:endParaRPr sz="1300">
                        <a:latin typeface="Segoe UI"/>
                        <a:cs typeface="Segoe U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nabavkama</a:t>
                      </a:r>
                      <a:r>
                        <a:rPr sz="1300" spc="-1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</a:t>
                      </a:r>
                      <a:r>
                        <a:rPr sz="1300" spc="-1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poslednje</a:t>
                      </a:r>
                      <a:r>
                        <a:rPr sz="13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tri</a:t>
                      </a:r>
                      <a:r>
                        <a:rPr sz="1300" spc="-1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godine</a:t>
                      </a:r>
                      <a:r>
                        <a:rPr sz="13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/</a:t>
                      </a:r>
                      <a:r>
                        <a:rPr sz="1300" spc="-1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Sva</a:t>
                      </a:r>
                      <a:endParaRPr sz="1300">
                        <a:latin typeface="Segoe UI"/>
                        <a:cs typeface="Segoe U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preduzeća</a:t>
                      </a:r>
                      <a:r>
                        <a:rPr sz="1300" spc="-2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registrovana</a:t>
                      </a:r>
                      <a:r>
                        <a:rPr sz="13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</a:t>
                      </a:r>
                      <a:r>
                        <a:rPr sz="13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APR-u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6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Institucije</a:t>
                      </a:r>
                      <a:r>
                        <a:rPr sz="13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iz</a:t>
                      </a:r>
                      <a:r>
                        <a:rPr sz="1300" spc="-1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javnog</a:t>
                      </a:r>
                      <a:r>
                        <a:rPr sz="1300" spc="-1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sektora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koje su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</a:t>
                      </a:r>
                      <a:endParaRPr sz="1300">
                        <a:latin typeface="Segoe UI"/>
                        <a:cs typeface="Segoe U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poslednje</a:t>
                      </a:r>
                      <a:r>
                        <a:rPr sz="1300" spc="-2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tri</a:t>
                      </a:r>
                      <a:r>
                        <a:rPr sz="1300" spc="-1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godine</a:t>
                      </a:r>
                      <a:r>
                        <a:rPr sz="13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učestvovale</a:t>
                      </a:r>
                      <a:r>
                        <a:rPr sz="1300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</a:t>
                      </a:r>
                      <a:r>
                        <a:rPr sz="13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javnim</a:t>
                      </a:r>
                      <a:endParaRPr sz="1300">
                        <a:latin typeface="Segoe UI"/>
                        <a:cs typeface="Segoe U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nabavkama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T="104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500" b="1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Veličina</a:t>
                      </a:r>
                      <a:r>
                        <a:rPr sz="1500" b="1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uzorka: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1025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49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2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250</a:t>
                      </a:r>
                      <a:r>
                        <a:rPr sz="1600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(150+100)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49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6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6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155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49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Tip</a:t>
                      </a:r>
                      <a:r>
                        <a:rPr sz="1500" b="1" spc="-3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uzorka: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94410" marR="51435" indent="-9353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Dvo-etapni</a:t>
                      </a:r>
                      <a:r>
                        <a:rPr sz="1300" spc="-4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stratifikovani</a:t>
                      </a:r>
                      <a:r>
                        <a:rPr sz="1300" spc="-4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reprezentativni </a:t>
                      </a:r>
                      <a:r>
                        <a:rPr sz="1300" spc="-26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uzorak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2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128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Jedno-etapni</a:t>
                      </a:r>
                      <a:r>
                        <a:rPr sz="1300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stratifikovani</a:t>
                      </a:r>
                      <a:r>
                        <a:rPr sz="1300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uzorak(opšta </a:t>
                      </a:r>
                      <a:r>
                        <a:rPr sz="1300" spc="-26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populacija</a:t>
                      </a:r>
                      <a:r>
                        <a:rPr sz="13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preduzeća)/kvotni</a:t>
                      </a:r>
                      <a:r>
                        <a:rPr sz="1300" spc="-2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uzorak</a:t>
                      </a:r>
                      <a:endParaRPr sz="1300">
                        <a:latin typeface="Segoe UI"/>
                        <a:cs typeface="Segoe U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(preduzeća</a:t>
                      </a:r>
                      <a:r>
                        <a:rPr sz="13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sa</a:t>
                      </a:r>
                      <a:r>
                        <a:rPr sz="1300" spc="-1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iskustvom</a:t>
                      </a:r>
                      <a:r>
                        <a:rPr sz="13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sa</a:t>
                      </a:r>
                      <a:r>
                        <a:rPr sz="1300" spc="-1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javnim</a:t>
                      </a:r>
                      <a:endParaRPr sz="1300">
                        <a:latin typeface="Segoe UI"/>
                        <a:cs typeface="Segoe U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nabavkama)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6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71245" marR="73025" indent="-990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Jedno-etapni</a:t>
                      </a:r>
                      <a:r>
                        <a:rPr sz="1300" spc="-4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stratifikovani</a:t>
                      </a:r>
                      <a:r>
                        <a:rPr sz="1300" spc="-3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reprezentativni </a:t>
                      </a:r>
                      <a:r>
                        <a:rPr sz="1300" spc="-254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uzorak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2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Stratifikacija</a:t>
                      </a:r>
                      <a:r>
                        <a:rPr sz="1500" b="1" spc="-4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uzorka: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16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7302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Po regionu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i tipu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naselja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(kvote za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izbor </a:t>
                      </a:r>
                      <a:r>
                        <a:rPr sz="1300" spc="-26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ispitanika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u domaćinstvu po polu i </a:t>
                      </a:r>
                      <a:r>
                        <a:rPr sz="1300" spc="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godinama)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T="719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Po regionu,</a:t>
                      </a:r>
                      <a:r>
                        <a:rPr sz="1300" spc="-2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delatnosti</a:t>
                      </a:r>
                      <a:r>
                        <a:rPr sz="1300" spc="-2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veličini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6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Po</a:t>
                      </a:r>
                      <a:r>
                        <a:rPr sz="1300" spc="-2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tipu</a:t>
                      </a:r>
                      <a:r>
                        <a:rPr sz="1300" spc="-3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3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institucija</a:t>
                      </a:r>
                      <a:endParaRPr sz="1300">
                        <a:latin typeface="Segoe UI"/>
                        <a:cs typeface="Segoe U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800">
                <a:tc>
                  <a:txBody>
                    <a:bodyPr/>
                    <a:lstStyle/>
                    <a:p>
                      <a:pPr marL="417195" marR="88265" indent="-3219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500" b="1" spc="-1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Metod prikupljanja </a:t>
                      </a:r>
                      <a:r>
                        <a:rPr sz="1500" b="1" spc="-29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podataka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10752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DC0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Mix</a:t>
                      </a:r>
                      <a:r>
                        <a:rPr sz="14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mode</a:t>
                      </a:r>
                      <a:r>
                        <a:rPr sz="1400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(online</a:t>
                      </a:r>
                      <a:r>
                        <a:rPr sz="1400" spc="-1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400" spc="-1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face-to-face)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8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Mix</a:t>
                      </a:r>
                      <a:r>
                        <a:rPr sz="1400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mode</a:t>
                      </a:r>
                      <a:r>
                        <a:rPr sz="1400" spc="-3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(CAPI+CATI)/CAWI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8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7E6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Mix</a:t>
                      </a:r>
                      <a:r>
                        <a:rPr sz="1400" spc="-2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mode</a:t>
                      </a:r>
                      <a:r>
                        <a:rPr sz="1400" spc="-3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(CATI</a:t>
                      </a:r>
                      <a:r>
                        <a:rPr sz="1400" spc="-3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4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online)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8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8760" y="143257"/>
            <a:ext cx="10769600" cy="487313"/>
          </a:xfrm>
          <a:prstGeom prst="rect">
            <a:avLst/>
          </a:prstGeom>
          <a:solidFill>
            <a:srgbClr val="EB5A3C"/>
          </a:solidFill>
        </p:spPr>
        <p:txBody>
          <a:bodyPr vert="horz" wrap="square" lIns="0" tIns="0" rIns="0" bIns="0" rtlCol="0">
            <a:spAutoFit/>
          </a:bodyPr>
          <a:lstStyle/>
          <a:p>
            <a:pPr marL="74505">
              <a:lnSpc>
                <a:spcPts val="3800"/>
              </a:lnSpc>
            </a:pPr>
            <a:r>
              <a:rPr sz="3200" spc="-27" dirty="0">
                <a:solidFill>
                  <a:srgbClr val="FFFFFF"/>
                </a:solidFill>
                <a:latin typeface="Segoe UI"/>
                <a:cs typeface="Segoe UI"/>
              </a:rPr>
              <a:t>METODOLOGIJA</a:t>
            </a:r>
            <a:endParaRPr sz="32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2215" y="1615453"/>
            <a:ext cx="467644" cy="49103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455571" y="1564150"/>
            <a:ext cx="510540" cy="586740"/>
            <a:chOff x="2591678" y="1173112"/>
            <a:chExt cx="382905" cy="4400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6783" y="1173112"/>
              <a:ext cx="76722" cy="769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2150" y="1173112"/>
              <a:ext cx="76722" cy="769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91678" y="1261368"/>
              <a:ext cx="382905" cy="351790"/>
            </a:xfrm>
            <a:custGeom>
              <a:avLst/>
              <a:gdLst/>
              <a:ahLst/>
              <a:cxnLst/>
              <a:rect l="l" t="t" r="r" b="b"/>
              <a:pathLst>
                <a:path w="382905" h="351790">
                  <a:moveTo>
                    <a:pt x="286540" y="8"/>
                  </a:moveTo>
                  <a:lnTo>
                    <a:pt x="238554" y="8957"/>
                  </a:lnTo>
                  <a:lnTo>
                    <a:pt x="207591" y="34319"/>
                  </a:lnTo>
                  <a:lnTo>
                    <a:pt x="191150" y="95332"/>
                  </a:lnTo>
                  <a:lnTo>
                    <a:pt x="174710" y="34869"/>
                  </a:lnTo>
                  <a:lnTo>
                    <a:pt x="143515" y="9507"/>
                  </a:lnTo>
                  <a:lnTo>
                    <a:pt x="95760" y="0"/>
                  </a:lnTo>
                  <a:lnTo>
                    <a:pt x="80964" y="2473"/>
                  </a:lnTo>
                  <a:lnTo>
                    <a:pt x="44281" y="21102"/>
                  </a:lnTo>
                  <a:lnTo>
                    <a:pt x="436" y="153597"/>
                  </a:lnTo>
                  <a:lnTo>
                    <a:pt x="0" y="160261"/>
                  </a:lnTo>
                  <a:lnTo>
                    <a:pt x="1875" y="166514"/>
                  </a:lnTo>
                  <a:lnTo>
                    <a:pt x="5908" y="171530"/>
                  </a:lnTo>
                  <a:lnTo>
                    <a:pt x="11945" y="174484"/>
                  </a:lnTo>
                  <a:lnTo>
                    <a:pt x="13041" y="175583"/>
                  </a:lnTo>
                  <a:lnTo>
                    <a:pt x="22908" y="175583"/>
                  </a:lnTo>
                  <a:lnTo>
                    <a:pt x="29484" y="170636"/>
                  </a:lnTo>
                  <a:lnTo>
                    <a:pt x="59625" y="57955"/>
                  </a:lnTo>
                  <a:lnTo>
                    <a:pt x="59625" y="351475"/>
                  </a:lnTo>
                  <a:lnTo>
                    <a:pt x="92507" y="351475"/>
                  </a:lnTo>
                  <a:lnTo>
                    <a:pt x="92506" y="181080"/>
                  </a:lnTo>
                  <a:lnTo>
                    <a:pt x="114427" y="181080"/>
                  </a:lnTo>
                  <a:lnTo>
                    <a:pt x="114427" y="351475"/>
                  </a:lnTo>
                  <a:lnTo>
                    <a:pt x="147309" y="351475"/>
                  </a:lnTo>
                  <a:lnTo>
                    <a:pt x="147309" y="57955"/>
                  </a:lnTo>
                  <a:lnTo>
                    <a:pt x="177450" y="170087"/>
                  </a:lnTo>
                  <a:lnTo>
                    <a:pt x="184026" y="175034"/>
                  </a:lnTo>
                  <a:lnTo>
                    <a:pt x="193890" y="175034"/>
                  </a:lnTo>
                  <a:lnTo>
                    <a:pt x="200467" y="172835"/>
                  </a:lnTo>
                  <a:lnTo>
                    <a:pt x="204303" y="168987"/>
                  </a:lnTo>
                  <a:lnTo>
                    <a:pt x="210716" y="147928"/>
                  </a:lnTo>
                  <a:lnTo>
                    <a:pt x="234992" y="57955"/>
                  </a:lnTo>
                  <a:lnTo>
                    <a:pt x="234992" y="102478"/>
                  </a:lnTo>
                  <a:lnTo>
                    <a:pt x="203755" y="219557"/>
                  </a:lnTo>
                  <a:lnTo>
                    <a:pt x="234992" y="219557"/>
                  </a:lnTo>
                  <a:lnTo>
                    <a:pt x="234992" y="351475"/>
                  </a:lnTo>
                  <a:lnTo>
                    <a:pt x="267873" y="351475"/>
                  </a:lnTo>
                  <a:lnTo>
                    <a:pt x="267873" y="219557"/>
                  </a:lnTo>
                  <a:lnTo>
                    <a:pt x="289794" y="219557"/>
                  </a:lnTo>
                  <a:lnTo>
                    <a:pt x="289794" y="351475"/>
                  </a:lnTo>
                  <a:lnTo>
                    <a:pt x="322675" y="351475"/>
                  </a:lnTo>
                  <a:lnTo>
                    <a:pt x="322675" y="219557"/>
                  </a:lnTo>
                  <a:lnTo>
                    <a:pt x="353912" y="219557"/>
                  </a:lnTo>
                  <a:lnTo>
                    <a:pt x="322675" y="102478"/>
                  </a:lnTo>
                  <a:lnTo>
                    <a:pt x="322675" y="57955"/>
                  </a:lnTo>
                  <a:lnTo>
                    <a:pt x="352816" y="170087"/>
                  </a:lnTo>
                  <a:lnTo>
                    <a:pt x="359393" y="175034"/>
                  </a:lnTo>
                  <a:lnTo>
                    <a:pt x="369257" y="175034"/>
                  </a:lnTo>
                  <a:lnTo>
                    <a:pt x="376707" y="171615"/>
                  </a:lnTo>
                  <a:lnTo>
                    <a:pt x="380765" y="166789"/>
                  </a:lnTo>
                  <a:lnTo>
                    <a:pt x="382769" y="160725"/>
                  </a:lnTo>
                  <a:lnTo>
                    <a:pt x="382410" y="154146"/>
                  </a:lnTo>
                  <a:lnTo>
                    <a:pt x="350076" y="34869"/>
                  </a:lnTo>
                  <a:lnTo>
                    <a:pt x="318882" y="9507"/>
                  </a:lnTo>
                  <a:lnTo>
                    <a:pt x="301337" y="2705"/>
                  </a:lnTo>
                  <a:lnTo>
                    <a:pt x="286540" y="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6591503" y="1586144"/>
            <a:ext cx="585045" cy="509693"/>
          </a:xfrm>
          <a:custGeom>
            <a:avLst/>
            <a:gdLst/>
            <a:ahLst/>
            <a:cxnLst/>
            <a:rect l="l" t="t" r="r" b="b"/>
            <a:pathLst>
              <a:path w="438785" h="382269">
                <a:moveTo>
                  <a:pt x="438416" y="206121"/>
                </a:moveTo>
                <a:lnTo>
                  <a:pt x="252095" y="206121"/>
                </a:lnTo>
                <a:lnTo>
                  <a:pt x="252095" y="217119"/>
                </a:lnTo>
                <a:lnTo>
                  <a:pt x="250367" y="225653"/>
                </a:lnTo>
                <a:lnTo>
                  <a:pt x="245656" y="232651"/>
                </a:lnTo>
                <a:lnTo>
                  <a:pt x="238683" y="237375"/>
                </a:lnTo>
                <a:lnTo>
                  <a:pt x="230174" y="239102"/>
                </a:lnTo>
                <a:lnTo>
                  <a:pt x="208254" y="239102"/>
                </a:lnTo>
                <a:lnTo>
                  <a:pt x="199745" y="237375"/>
                </a:lnTo>
                <a:lnTo>
                  <a:pt x="192773" y="232651"/>
                </a:lnTo>
                <a:lnTo>
                  <a:pt x="188061" y="225653"/>
                </a:lnTo>
                <a:lnTo>
                  <a:pt x="186334" y="217119"/>
                </a:lnTo>
                <a:lnTo>
                  <a:pt x="186334" y="206121"/>
                </a:lnTo>
                <a:lnTo>
                  <a:pt x="0" y="206121"/>
                </a:lnTo>
                <a:lnTo>
                  <a:pt x="0" y="360032"/>
                </a:lnTo>
                <a:lnTo>
                  <a:pt x="1727" y="368566"/>
                </a:lnTo>
                <a:lnTo>
                  <a:pt x="6438" y="375564"/>
                </a:lnTo>
                <a:lnTo>
                  <a:pt x="13411" y="380276"/>
                </a:lnTo>
                <a:lnTo>
                  <a:pt x="21920" y="382016"/>
                </a:lnTo>
                <a:lnTo>
                  <a:pt x="416496" y="382016"/>
                </a:lnTo>
                <a:lnTo>
                  <a:pt x="425018" y="380276"/>
                </a:lnTo>
                <a:lnTo>
                  <a:pt x="431977" y="375564"/>
                </a:lnTo>
                <a:lnTo>
                  <a:pt x="436689" y="368566"/>
                </a:lnTo>
                <a:lnTo>
                  <a:pt x="438416" y="360032"/>
                </a:lnTo>
                <a:lnTo>
                  <a:pt x="438416" y="206121"/>
                </a:lnTo>
                <a:close/>
              </a:path>
              <a:path w="438785" h="382269">
                <a:moveTo>
                  <a:pt x="438416" y="96189"/>
                </a:moveTo>
                <a:lnTo>
                  <a:pt x="436689" y="87655"/>
                </a:lnTo>
                <a:lnTo>
                  <a:pt x="431977" y="80657"/>
                </a:lnTo>
                <a:lnTo>
                  <a:pt x="425018" y="75946"/>
                </a:lnTo>
                <a:lnTo>
                  <a:pt x="416496" y="74206"/>
                </a:lnTo>
                <a:lnTo>
                  <a:pt x="306895" y="74206"/>
                </a:lnTo>
                <a:lnTo>
                  <a:pt x="306895" y="38481"/>
                </a:lnTo>
                <a:lnTo>
                  <a:pt x="305803" y="32981"/>
                </a:lnTo>
                <a:lnTo>
                  <a:pt x="303911" y="23418"/>
                </a:lnTo>
                <a:lnTo>
                  <a:pt x="295732" y="11201"/>
                </a:lnTo>
                <a:lnTo>
                  <a:pt x="283540" y="2997"/>
                </a:lnTo>
                <a:lnTo>
                  <a:pt x="274015" y="1104"/>
                </a:lnTo>
                <a:lnTo>
                  <a:pt x="274015" y="35179"/>
                </a:lnTo>
                <a:lnTo>
                  <a:pt x="274015" y="74206"/>
                </a:lnTo>
                <a:lnTo>
                  <a:pt x="164414" y="74206"/>
                </a:lnTo>
                <a:lnTo>
                  <a:pt x="164414" y="35179"/>
                </a:lnTo>
                <a:lnTo>
                  <a:pt x="166598" y="32981"/>
                </a:lnTo>
                <a:lnTo>
                  <a:pt x="271818" y="32981"/>
                </a:lnTo>
                <a:lnTo>
                  <a:pt x="274015" y="35179"/>
                </a:lnTo>
                <a:lnTo>
                  <a:pt x="274015" y="1104"/>
                </a:lnTo>
                <a:lnTo>
                  <a:pt x="268528" y="0"/>
                </a:lnTo>
                <a:lnTo>
                  <a:pt x="169887" y="0"/>
                </a:lnTo>
                <a:lnTo>
                  <a:pt x="154876" y="2997"/>
                </a:lnTo>
                <a:lnTo>
                  <a:pt x="142697" y="11201"/>
                </a:lnTo>
                <a:lnTo>
                  <a:pt x="134518" y="23418"/>
                </a:lnTo>
                <a:lnTo>
                  <a:pt x="131533" y="38481"/>
                </a:lnTo>
                <a:lnTo>
                  <a:pt x="131533" y="74206"/>
                </a:lnTo>
                <a:lnTo>
                  <a:pt x="21920" y="74206"/>
                </a:lnTo>
                <a:lnTo>
                  <a:pt x="13411" y="75946"/>
                </a:lnTo>
                <a:lnTo>
                  <a:pt x="6438" y="80657"/>
                </a:lnTo>
                <a:lnTo>
                  <a:pt x="1727" y="87655"/>
                </a:lnTo>
                <a:lnTo>
                  <a:pt x="0" y="96189"/>
                </a:lnTo>
                <a:lnTo>
                  <a:pt x="0" y="184137"/>
                </a:lnTo>
                <a:lnTo>
                  <a:pt x="186334" y="184137"/>
                </a:lnTo>
                <a:lnTo>
                  <a:pt x="186334" y="173139"/>
                </a:lnTo>
                <a:lnTo>
                  <a:pt x="252095" y="173139"/>
                </a:lnTo>
                <a:lnTo>
                  <a:pt x="252095" y="184137"/>
                </a:lnTo>
                <a:lnTo>
                  <a:pt x="438416" y="184137"/>
                </a:lnTo>
                <a:lnTo>
                  <a:pt x="438416" y="173139"/>
                </a:lnTo>
                <a:lnTo>
                  <a:pt x="438416" y="961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EB91FA95-8B0B-ACD8-2F6A-F70840EF7773}"/>
              </a:ext>
            </a:extLst>
          </p:cNvPr>
          <p:cNvSpPr txBox="1"/>
          <p:nvPr/>
        </p:nvSpPr>
        <p:spPr>
          <a:xfrm>
            <a:off x="1146879" y="998002"/>
            <a:ext cx="3182940" cy="1471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794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Primer </a:t>
            </a:r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dobre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prakse</a:t>
            </a: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Hrvatska: 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7AC7C10A-8F26-8901-DE40-AC23471F1911}"/>
              </a:ext>
            </a:extLst>
          </p:cNvPr>
          <p:cNvSpPr txBox="1"/>
          <p:nvPr/>
        </p:nvSpPr>
        <p:spPr>
          <a:xfrm>
            <a:off x="873941" y="2546161"/>
            <a:ext cx="3777612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40029" indent="-228600">
              <a:lnSpc>
                <a:spcPct val="90000"/>
              </a:lnSpc>
              <a:spcBef>
                <a:spcPts val="240"/>
              </a:spcBef>
              <a:buClr>
                <a:srgbClr val="74AA50"/>
              </a:buClr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n-US" sz="1600" spc="5" dirty="0">
                <a:solidFill>
                  <a:srgbClr val="FEFFFF"/>
                </a:solidFill>
              </a:rPr>
              <a:t>ZEJN</a:t>
            </a:r>
            <a:r>
              <a:rPr lang="en-US" sz="1600" spc="-25" dirty="0">
                <a:solidFill>
                  <a:srgbClr val="FEFFFF"/>
                </a:solidFill>
              </a:rPr>
              <a:t> </a:t>
            </a:r>
            <a:r>
              <a:rPr lang="en-US" sz="1600" spc="-5" dirty="0">
                <a:solidFill>
                  <a:srgbClr val="FEFFFF"/>
                </a:solidFill>
              </a:rPr>
              <a:t>je</a:t>
            </a:r>
            <a:r>
              <a:rPr lang="en-US" sz="1600" spc="-30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dobrovoljan</a:t>
            </a:r>
            <a:r>
              <a:rPr lang="en-US" sz="1600" spc="-5" dirty="0">
                <a:solidFill>
                  <a:srgbClr val="FEFFFF"/>
                </a:solidFill>
              </a:rPr>
              <a:t>;</a:t>
            </a:r>
            <a:endParaRPr lang="en-US" sz="1600" dirty="0">
              <a:solidFill>
                <a:srgbClr val="FEFFFF"/>
              </a:solidFill>
            </a:endParaRPr>
          </a:p>
          <a:p>
            <a:pPr marL="240029" indent="-228600">
              <a:lnSpc>
                <a:spcPct val="90000"/>
              </a:lnSpc>
              <a:buClr>
                <a:srgbClr val="74AA50"/>
              </a:buClr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n-US" sz="1600" spc="10" dirty="0" err="1">
                <a:solidFill>
                  <a:srgbClr val="FEFFFF"/>
                </a:solidFill>
              </a:rPr>
              <a:t>Prvi</a:t>
            </a:r>
            <a:r>
              <a:rPr lang="en-US" sz="1600" spc="-40" dirty="0">
                <a:solidFill>
                  <a:srgbClr val="FEFFFF"/>
                </a:solidFill>
              </a:rPr>
              <a:t> </a:t>
            </a:r>
            <a:r>
              <a:rPr lang="en-US" sz="1600" spc="-5" dirty="0">
                <a:solidFill>
                  <a:srgbClr val="FEFFFF"/>
                </a:solidFill>
              </a:rPr>
              <a:t>NAP</a:t>
            </a:r>
            <a:r>
              <a:rPr lang="en-US" sz="1600" spc="-20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–</a:t>
            </a:r>
            <a:r>
              <a:rPr lang="en-US" sz="1600" spc="-30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2015;</a:t>
            </a:r>
          </a:p>
          <a:p>
            <a:pPr marL="240029" marR="61594" indent="-228600">
              <a:lnSpc>
                <a:spcPct val="90000"/>
              </a:lnSpc>
              <a:buClr>
                <a:srgbClr val="74AA50"/>
              </a:buClr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n-US" sz="1600" dirty="0">
                <a:solidFill>
                  <a:srgbClr val="FEFFFF"/>
                </a:solidFill>
              </a:rPr>
              <a:t>U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2015.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dirty="0" err="1">
                <a:solidFill>
                  <a:srgbClr val="FEFFFF"/>
                </a:solidFill>
              </a:rPr>
              <a:t>godini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održano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spc="-5" dirty="0">
                <a:solidFill>
                  <a:srgbClr val="FEFFFF"/>
                </a:solidFill>
              </a:rPr>
              <a:t>je</a:t>
            </a:r>
            <a:r>
              <a:rPr lang="en-US" sz="1600" dirty="0">
                <a:solidFill>
                  <a:srgbClr val="FEFFFF"/>
                </a:solidFill>
              </a:rPr>
              <a:t> 60 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spc="-10" dirty="0" err="1">
                <a:solidFill>
                  <a:srgbClr val="FEFFFF"/>
                </a:solidFill>
              </a:rPr>
              <a:t>specijalizovanih</a:t>
            </a:r>
            <a:r>
              <a:rPr lang="en-US" sz="1600" spc="-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programa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spc="-10" dirty="0" err="1">
                <a:solidFill>
                  <a:srgbClr val="FEFFFF"/>
                </a:solidFill>
              </a:rPr>
              <a:t>obuke</a:t>
            </a:r>
            <a:r>
              <a:rPr lang="en-US" sz="1600" spc="310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na</a:t>
            </a:r>
            <a:r>
              <a:rPr lang="en-US" sz="1600" spc="-5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temu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zelenih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javnih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nabavki</a:t>
            </a:r>
            <a:r>
              <a:rPr lang="en-US" sz="1600" spc="-5" dirty="0">
                <a:solidFill>
                  <a:srgbClr val="FEFFFF"/>
                </a:solidFill>
              </a:rPr>
              <a:t>,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spc="-10" dirty="0" err="1">
                <a:solidFill>
                  <a:srgbClr val="FEFFFF"/>
                </a:solidFill>
              </a:rPr>
              <a:t>kojima</a:t>
            </a:r>
            <a:r>
              <a:rPr lang="en-US" sz="1600" spc="-5" dirty="0">
                <a:solidFill>
                  <a:srgbClr val="FEFFFF"/>
                </a:solidFill>
              </a:rPr>
              <a:t> </a:t>
            </a:r>
            <a:r>
              <a:rPr lang="en-US" sz="1600" spc="-10" dirty="0">
                <a:solidFill>
                  <a:srgbClr val="FEFFFF"/>
                </a:solidFill>
              </a:rPr>
              <a:t>je </a:t>
            </a:r>
            <a:r>
              <a:rPr lang="en-US" sz="1600" spc="-315" dirty="0">
                <a:solidFill>
                  <a:srgbClr val="FEFFFF"/>
                </a:solidFill>
              </a:rPr>
              <a:t> </a:t>
            </a:r>
            <a:r>
              <a:rPr lang="en-US" sz="1600" spc="-10" dirty="0" err="1">
                <a:solidFill>
                  <a:srgbClr val="FEFFFF"/>
                </a:solidFill>
              </a:rPr>
              <a:t>prisustvovalo</a:t>
            </a:r>
            <a:r>
              <a:rPr lang="en-US" sz="1600" spc="-5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1033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učesnika</a:t>
            </a:r>
            <a:r>
              <a:rPr lang="en-US" sz="1600" spc="-5" dirty="0">
                <a:solidFill>
                  <a:srgbClr val="FEFFFF"/>
                </a:solidFill>
              </a:rPr>
              <a:t>;</a:t>
            </a:r>
            <a:r>
              <a:rPr lang="en-US" sz="1600" dirty="0">
                <a:solidFill>
                  <a:srgbClr val="FEFFFF"/>
                </a:solidFill>
              </a:rPr>
              <a:t> U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2016. 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nastavljena</a:t>
            </a:r>
            <a:r>
              <a:rPr lang="en-US" sz="1600" spc="-15" dirty="0">
                <a:solidFill>
                  <a:srgbClr val="FEFFFF"/>
                </a:solidFill>
              </a:rPr>
              <a:t> </a:t>
            </a:r>
            <a:r>
              <a:rPr lang="en-US" sz="1600" dirty="0" err="1">
                <a:solidFill>
                  <a:srgbClr val="FEFFFF"/>
                </a:solidFill>
              </a:rPr>
              <a:t>obuka</a:t>
            </a:r>
            <a:r>
              <a:rPr lang="en-US" sz="1600" dirty="0">
                <a:solidFill>
                  <a:srgbClr val="FEFFFF"/>
                </a:solidFill>
              </a:rPr>
              <a:t>;</a:t>
            </a:r>
          </a:p>
          <a:p>
            <a:pPr marL="240029" marR="61594" indent="-228600">
              <a:lnSpc>
                <a:spcPct val="90000"/>
              </a:lnSpc>
              <a:buClr>
                <a:srgbClr val="74AA50"/>
              </a:buClr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n-US" sz="1600" dirty="0">
                <a:solidFill>
                  <a:srgbClr val="FEFFFF"/>
                </a:solidFill>
              </a:rPr>
              <a:t>2018.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–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541.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ugovor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dirty="0" err="1">
                <a:solidFill>
                  <a:srgbClr val="FEFFFF"/>
                </a:solidFill>
              </a:rPr>
              <a:t>sa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zelenim</a:t>
            </a:r>
            <a:r>
              <a:rPr lang="en-US" sz="1600" spc="-5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kriterijumom</a:t>
            </a:r>
            <a:r>
              <a:rPr lang="en-US" sz="1600" spc="-5" dirty="0">
                <a:solidFill>
                  <a:srgbClr val="FEFFFF"/>
                </a:solidFill>
              </a:rPr>
              <a:t>;</a:t>
            </a:r>
            <a:endParaRPr lang="en-US" sz="1600" dirty="0">
              <a:solidFill>
                <a:srgbClr val="FEFFFF"/>
              </a:solidFill>
            </a:endParaRPr>
          </a:p>
          <a:p>
            <a:pPr marL="240029" marR="61594" indent="-228600">
              <a:lnSpc>
                <a:spcPct val="90000"/>
              </a:lnSpc>
              <a:buClr>
                <a:srgbClr val="74AA50"/>
              </a:buClr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n-US" sz="1600" dirty="0">
                <a:solidFill>
                  <a:srgbClr val="FEFFFF"/>
                </a:solidFill>
              </a:rPr>
              <a:t>2020.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–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1692.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ugovora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dirty="0" err="1">
                <a:solidFill>
                  <a:srgbClr val="FEFFFF"/>
                </a:solidFill>
              </a:rPr>
              <a:t>sa</a:t>
            </a:r>
            <a:r>
              <a:rPr lang="en-US" sz="1600" spc="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zelenim</a:t>
            </a:r>
            <a:r>
              <a:rPr lang="en-US" sz="1600" spc="-5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kriterijumom</a:t>
            </a:r>
            <a:r>
              <a:rPr lang="en-US" sz="1600" spc="-5" dirty="0">
                <a:solidFill>
                  <a:srgbClr val="FEFFFF"/>
                </a:solidFill>
              </a:rPr>
              <a:t>;</a:t>
            </a:r>
            <a:endParaRPr lang="en-US" sz="1600" dirty="0">
              <a:solidFill>
                <a:srgbClr val="FEFFFF"/>
              </a:solidFill>
            </a:endParaRPr>
          </a:p>
          <a:p>
            <a:pPr marL="240029" indent="-228600">
              <a:lnSpc>
                <a:spcPct val="90000"/>
              </a:lnSpc>
              <a:buClr>
                <a:srgbClr val="74AA50"/>
              </a:buClr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n-US" sz="1600" spc="-5" dirty="0">
                <a:solidFill>
                  <a:srgbClr val="FEFFFF"/>
                </a:solidFill>
              </a:rPr>
              <a:t>20</a:t>
            </a:r>
            <a:r>
              <a:rPr lang="en-US" sz="1600" spc="-10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kriterijuma</a:t>
            </a:r>
            <a:r>
              <a:rPr lang="en-US" sz="1600" spc="-2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zelenih</a:t>
            </a:r>
            <a:r>
              <a:rPr lang="en-US" sz="1600" spc="-3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javnih</a:t>
            </a:r>
            <a:r>
              <a:rPr lang="en-US" sz="1600" spc="-2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nabavki</a:t>
            </a:r>
            <a:r>
              <a:rPr lang="en-US" sz="1600" spc="-5" dirty="0">
                <a:solidFill>
                  <a:srgbClr val="FEFFFF"/>
                </a:solidFill>
              </a:rPr>
              <a:t>;</a:t>
            </a:r>
            <a:endParaRPr lang="en-US" sz="1600" dirty="0">
              <a:solidFill>
                <a:srgbClr val="FEFFFF"/>
              </a:solidFill>
            </a:endParaRPr>
          </a:p>
          <a:p>
            <a:pPr marL="240029" indent="-228600">
              <a:lnSpc>
                <a:spcPct val="90000"/>
              </a:lnSpc>
              <a:buClr>
                <a:srgbClr val="74AA50"/>
              </a:buClr>
              <a:buFont typeface="Arial" panose="020B0604020202020204" pitchFamily="34" charset="0"/>
              <a:buChar char="•"/>
              <a:tabLst>
                <a:tab pos="240029" algn="l"/>
              </a:tabLst>
            </a:pPr>
            <a:r>
              <a:rPr lang="en-US" sz="1600" spc="-5" dirty="0" err="1">
                <a:solidFill>
                  <a:srgbClr val="FEFFFF"/>
                </a:solidFill>
              </a:rPr>
              <a:t>Kriterijumi</a:t>
            </a:r>
            <a:r>
              <a:rPr lang="en-US" sz="1600" spc="-3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su</a:t>
            </a:r>
            <a:r>
              <a:rPr lang="en-US" sz="1600" spc="-25" dirty="0">
                <a:solidFill>
                  <a:srgbClr val="FEFFFF"/>
                </a:solidFill>
              </a:rPr>
              <a:t> </a:t>
            </a:r>
            <a:r>
              <a:rPr lang="en-US" sz="1600" spc="-5" dirty="0" err="1">
                <a:solidFill>
                  <a:srgbClr val="FEFFFF"/>
                </a:solidFill>
              </a:rPr>
              <a:t>identični</a:t>
            </a:r>
            <a:r>
              <a:rPr lang="en-US" sz="1600" spc="-30" dirty="0">
                <a:solidFill>
                  <a:srgbClr val="FEFFFF"/>
                </a:solidFill>
              </a:rPr>
              <a:t> </a:t>
            </a:r>
            <a:r>
              <a:rPr lang="en-US" sz="1600" dirty="0">
                <a:solidFill>
                  <a:srgbClr val="FEFFFF"/>
                </a:solidFill>
              </a:rPr>
              <a:t>EU</a:t>
            </a:r>
            <a:r>
              <a:rPr lang="en-US" sz="1600" spc="-15" dirty="0">
                <a:solidFill>
                  <a:srgbClr val="FEFFFF"/>
                </a:solidFill>
              </a:rPr>
              <a:t> </a:t>
            </a:r>
            <a:r>
              <a:rPr lang="en-US" sz="1600" spc="-5" dirty="0">
                <a:solidFill>
                  <a:srgbClr val="FEFFFF"/>
                </a:solidFill>
              </a:rPr>
              <a:t>GPP</a:t>
            </a:r>
            <a:endParaRPr lang="en-US" sz="1600" dirty="0">
              <a:solidFill>
                <a:srgbClr val="FEFFFF"/>
              </a:solidFill>
            </a:endParaRPr>
          </a:p>
          <a:p>
            <a:pPr marL="240029" indent="-22860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1600" spc="-5" dirty="0" err="1">
                <a:solidFill>
                  <a:srgbClr val="FEFFFF"/>
                </a:solidFill>
              </a:rPr>
              <a:t>kriterijumima</a:t>
            </a:r>
            <a:r>
              <a:rPr lang="en-US" sz="1600" spc="-5" dirty="0">
                <a:solidFill>
                  <a:srgbClr val="FEFFFF"/>
                </a:solidFill>
              </a:rPr>
              <a:t>;</a:t>
            </a:r>
            <a:endParaRPr lang="en-US" sz="1600" dirty="0">
              <a:solidFill>
                <a:srgbClr val="FEFFFF"/>
              </a:solidFill>
            </a:endParaRPr>
          </a:p>
        </p:txBody>
      </p:sp>
      <p:pic>
        <p:nvPicPr>
          <p:cNvPr id="6" name="object 12">
            <a:extLst>
              <a:ext uri="{FF2B5EF4-FFF2-40B4-BE49-F238E27FC236}">
                <a16:creationId xmlns:a16="http://schemas.microsoft.com/office/drawing/2014/main" id="{6AC5403E-6790-9F1E-D8A3-3AA17A5DB8F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268" y="1756519"/>
            <a:ext cx="6539075" cy="32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88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85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A51B674-B4E5-5F90-F301-593A627F675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794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Primer dobre prakse – Slovenija: </a:t>
            </a:r>
          </a:p>
        </p:txBody>
      </p:sp>
      <p:pic>
        <p:nvPicPr>
          <p:cNvPr id="5" name="object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95478A-C743-A156-92EB-0E323E2025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7933" y="1260064"/>
            <a:ext cx="7347537" cy="433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06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D9A3441-A79B-8712-6BC4-2256EA317449}"/>
              </a:ext>
            </a:extLst>
          </p:cNvPr>
          <p:cNvSpPr txBox="1"/>
          <p:nvPr/>
        </p:nvSpPr>
        <p:spPr>
          <a:xfrm>
            <a:off x="838200" y="1196974"/>
            <a:ext cx="10515600" cy="337913"/>
          </a:xfrm>
          <a:prstGeom prst="rect">
            <a:avLst/>
          </a:prstGeom>
          <a:ln w="9525">
            <a:solidFill>
              <a:srgbClr val="70A84B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67945">
              <a:spcBef>
                <a:spcPts val="235"/>
              </a:spcBef>
            </a:pPr>
            <a:r>
              <a:rPr lang="sr-Latn-RS" sz="2000" b="1" dirty="0">
                <a:solidFill>
                  <a:prstClr val="black"/>
                </a:solidFill>
                <a:cs typeface="Segoe UI"/>
              </a:rPr>
              <a:t>ZeJN obavezan za: </a:t>
            </a:r>
            <a:endParaRPr sz="2000" b="1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60FCA04B-B25D-9959-81A4-EE8BA9B8E670}"/>
              </a:ext>
            </a:extLst>
          </p:cNvPr>
          <p:cNvSpPr txBox="1"/>
          <p:nvPr/>
        </p:nvSpPr>
        <p:spPr>
          <a:xfrm>
            <a:off x="838200" y="2018366"/>
            <a:ext cx="2804652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100"/>
              </a:spcBef>
              <a:buClr>
                <a:srgbClr val="74AA5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električnu</a:t>
            </a:r>
            <a:r>
              <a:rPr sz="1600" spc="-4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energiju;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marR="229870" indent="-285750">
              <a:buClr>
                <a:srgbClr val="74AA5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prehrambene</a:t>
            </a:r>
            <a:r>
              <a:rPr sz="1600" spc="-5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ugostiteljske </a:t>
            </a:r>
            <a:r>
              <a:rPr sz="1600" spc="-3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usluge;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indent="-285750">
              <a:buClr>
                <a:srgbClr val="74AA5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tekstilne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proizvode;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marR="110489" indent="-285750">
              <a:buClr>
                <a:srgbClr val="74AA5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kancelarijski papir </a:t>
            </a:r>
            <a:r>
              <a:rPr sz="1600" dirty="0">
                <a:solidFill>
                  <a:srgbClr val="212122"/>
                </a:solidFill>
                <a:cs typeface="Segoe UI"/>
              </a:rPr>
              <a:t>i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higijenske </a:t>
            </a:r>
            <a:r>
              <a:rPr sz="1600" spc="-3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papirne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proizvode;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marR="415290" indent="-285750">
              <a:buClr>
                <a:srgbClr val="74AA5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elektronsku</a:t>
            </a:r>
            <a:r>
              <a:rPr sz="1600" spc="-6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kancelarijsku </a:t>
            </a:r>
            <a:r>
              <a:rPr sz="1600" spc="-3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opremu;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indent="-285750">
              <a:buClr>
                <a:srgbClr val="74AA5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televizore;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marR="5080" indent="-285750">
              <a:buClr>
                <a:srgbClr val="74AA5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frižidere, zamrzivače </a:t>
            </a:r>
            <a:r>
              <a:rPr sz="1600" dirty="0">
                <a:solidFill>
                  <a:srgbClr val="212122"/>
                </a:solidFill>
                <a:cs typeface="Segoe UI"/>
              </a:rPr>
              <a:t>i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njihove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kombinacije,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mašine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za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pranje</a:t>
            </a:r>
            <a:r>
              <a:rPr sz="1600" spc="-4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 </a:t>
            </a:r>
            <a:r>
              <a:rPr sz="1600" spc="-3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sušenje veša, mašine za pranje </a:t>
            </a:r>
            <a:r>
              <a:rPr sz="160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sudova;</a:t>
            </a:r>
            <a:endParaRPr sz="16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685CFC33-B6CD-B8DB-61F1-F82CDE9F3FC2}"/>
              </a:ext>
            </a:extLst>
          </p:cNvPr>
          <p:cNvSpPr txBox="1"/>
          <p:nvPr/>
        </p:nvSpPr>
        <p:spPr>
          <a:xfrm>
            <a:off x="4430749" y="2033900"/>
            <a:ext cx="2804652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spcBef>
                <a:spcPts val="100"/>
              </a:spcBef>
              <a:buClr>
                <a:srgbClr val="74AA5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nameštaj;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indent="-286385">
              <a:buClr>
                <a:srgbClr val="74AA5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bojlere,</a:t>
            </a:r>
            <a:r>
              <a:rPr sz="1600" spc="-4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grejače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prostora;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indent="-286385">
              <a:buClr>
                <a:srgbClr val="74AA5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sanitarne</a:t>
            </a:r>
            <a:r>
              <a:rPr sz="1600" spc="-5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armature;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marR="5080" indent="-286385">
              <a:buClr>
                <a:srgbClr val="74AA5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opremu</a:t>
            </a:r>
            <a:r>
              <a:rPr sz="1600" spc="-4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za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ispiranje</a:t>
            </a:r>
            <a:r>
              <a:rPr sz="1600" spc="-4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toaleta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 </a:t>
            </a:r>
            <a:r>
              <a:rPr sz="1600" spc="-31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opremu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za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pisoare;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indent="-286385">
              <a:buClr>
                <a:srgbClr val="74AA5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zidne</a:t>
            </a:r>
            <a:r>
              <a:rPr sz="1600" spc="-4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ploče;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marR="171450" indent="-286385">
              <a:buClr>
                <a:srgbClr val="74AA5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600" spc="-10" dirty="0">
                <a:solidFill>
                  <a:srgbClr val="212122"/>
                </a:solidFill>
                <a:cs typeface="Segoe UI"/>
              </a:rPr>
              <a:t>projektovanje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ili izgradnju </a:t>
            </a:r>
            <a:r>
              <a:rPr sz="1600" spc="-3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objekata;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indent="-286385">
              <a:buClr>
                <a:srgbClr val="74AA5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vozila;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indent="-286385">
              <a:buClr>
                <a:srgbClr val="74AA5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600" dirty="0">
                <a:solidFill>
                  <a:srgbClr val="212122"/>
                </a:solidFill>
                <a:cs typeface="Segoe UI"/>
              </a:rPr>
              <a:t>gume;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marR="171450" indent="-286385">
              <a:buClr>
                <a:srgbClr val="74AA50"/>
              </a:buClr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600" spc="-10" dirty="0">
                <a:solidFill>
                  <a:srgbClr val="212122"/>
                </a:solidFill>
                <a:cs typeface="Segoe UI"/>
              </a:rPr>
              <a:t>projektovanje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ili izgradnju </a:t>
            </a:r>
            <a:r>
              <a:rPr sz="1600" spc="-3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puteva;</a:t>
            </a:r>
            <a:endParaRPr sz="1600" dirty="0">
              <a:solidFill>
                <a:prstClr val="black"/>
              </a:solidFill>
              <a:cs typeface="Segoe UI"/>
            </a:endParaRPr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3C392C96-0D7F-9E5D-94A6-B8AF5DD26E1D}"/>
              </a:ext>
            </a:extLst>
          </p:cNvPr>
          <p:cNvSpPr txBox="1"/>
          <p:nvPr/>
        </p:nvSpPr>
        <p:spPr>
          <a:xfrm>
            <a:off x="7778633" y="2033900"/>
            <a:ext cx="2663225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76835" indent="-285750">
              <a:spcBef>
                <a:spcPts val="100"/>
              </a:spcBef>
              <a:buClr>
                <a:srgbClr val="74AA5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električne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lampe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osvetljenje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 </a:t>
            </a:r>
            <a:r>
              <a:rPr sz="1600" spc="-3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unutrašnje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osvetljenje;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indent="-285750">
              <a:buClr>
                <a:srgbClr val="74AA5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5" dirty="0">
                <a:solidFill>
                  <a:srgbClr val="212122"/>
                </a:solidFill>
                <a:cs typeface="Segoe UI"/>
              </a:rPr>
              <a:t>rasvetu,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osvetljenje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puta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/>
            <a:r>
              <a:rPr sz="1600" spc="-5" dirty="0">
                <a:solidFill>
                  <a:srgbClr val="212122"/>
                </a:solidFill>
                <a:cs typeface="Segoe UI"/>
              </a:rPr>
              <a:t>saobraćajnu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signalizaciju;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marR="268605" indent="-285750">
              <a:buClr>
                <a:srgbClr val="74AA5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spc="-10" dirty="0">
                <a:solidFill>
                  <a:srgbClr val="212122"/>
                </a:solidFill>
                <a:cs typeface="Segoe UI"/>
              </a:rPr>
              <a:t>sredstva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za</a:t>
            </a:r>
            <a:r>
              <a:rPr sz="1600" spc="-2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čišćenje,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usluge </a:t>
            </a:r>
            <a:r>
              <a:rPr sz="1600" spc="-3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pranja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čišćenja;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 indent="-285750">
              <a:buClr>
                <a:srgbClr val="74AA5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600" dirty="0">
                <a:solidFill>
                  <a:srgbClr val="212122"/>
                </a:solidFill>
                <a:cs typeface="Segoe UI"/>
              </a:rPr>
              <a:t>usluge</a:t>
            </a:r>
            <a:r>
              <a:rPr sz="1600" spc="-4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baštovanstva,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/>
            <a:r>
              <a:rPr sz="1600" spc="-5" dirty="0">
                <a:solidFill>
                  <a:srgbClr val="212122"/>
                </a:solidFill>
                <a:cs typeface="Segoe UI"/>
              </a:rPr>
              <a:t>poljoprivrednih</a:t>
            </a:r>
            <a:r>
              <a:rPr sz="1600" spc="-5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drugih</a:t>
            </a:r>
            <a:endParaRPr sz="1600" dirty="0">
              <a:solidFill>
                <a:prstClr val="black"/>
              </a:solidFill>
              <a:cs typeface="Segoe UI"/>
            </a:endParaRPr>
          </a:p>
          <a:p>
            <a:pPr marL="298450"/>
            <a:r>
              <a:rPr sz="1600" spc="-5" dirty="0">
                <a:solidFill>
                  <a:srgbClr val="212122"/>
                </a:solidFill>
                <a:cs typeface="Segoe UI"/>
              </a:rPr>
              <a:t>proizvoda</a:t>
            </a:r>
            <a:r>
              <a:rPr sz="1600" spc="-30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cs typeface="Segoe UI"/>
              </a:rPr>
              <a:t>i</a:t>
            </a:r>
            <a:r>
              <a:rPr sz="1600" spc="-2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10" dirty="0">
                <a:solidFill>
                  <a:srgbClr val="212122"/>
                </a:solidFill>
                <a:cs typeface="Segoe UI"/>
              </a:rPr>
              <a:t>baštenske</a:t>
            </a:r>
            <a:r>
              <a:rPr sz="1600" spc="-1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spc="-5" dirty="0" err="1">
                <a:solidFill>
                  <a:srgbClr val="212122"/>
                </a:solidFill>
                <a:cs typeface="Segoe UI"/>
              </a:rPr>
              <a:t>opreme</a:t>
            </a:r>
            <a:r>
              <a:rPr sz="1600" spc="-35" dirty="0">
                <a:solidFill>
                  <a:srgbClr val="212122"/>
                </a:solidFill>
                <a:cs typeface="Segoe UI"/>
              </a:rPr>
              <a:t> </a:t>
            </a:r>
            <a:r>
              <a:rPr sz="1600" dirty="0" err="1">
                <a:solidFill>
                  <a:srgbClr val="212122"/>
                </a:solidFill>
                <a:cs typeface="Segoe UI"/>
              </a:rPr>
              <a:t>i</a:t>
            </a:r>
            <a:r>
              <a:rPr lang="sr-Latn-RS" sz="1600" dirty="0">
                <a:solidFill>
                  <a:prstClr val="black"/>
                </a:solidFill>
                <a:cs typeface="Segoe UI"/>
              </a:rPr>
              <a:t> </a:t>
            </a:r>
            <a:r>
              <a:rPr sz="1600" spc="-5" dirty="0" err="1">
                <a:solidFill>
                  <a:srgbClr val="212122"/>
                </a:solidFill>
                <a:cs typeface="Segoe UI"/>
              </a:rPr>
              <a:t>mašina</a:t>
            </a:r>
            <a:r>
              <a:rPr sz="1600" spc="-5" dirty="0">
                <a:solidFill>
                  <a:srgbClr val="212122"/>
                </a:solidFill>
                <a:cs typeface="Segoe UI"/>
              </a:rPr>
              <a:t>;</a:t>
            </a:r>
            <a:endParaRPr sz="1600" dirty="0">
              <a:solidFill>
                <a:prstClr val="black"/>
              </a:solidFill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75511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DE717-6B29-A94A-A578-66020B89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762"/>
            <a:ext cx="5019261" cy="1994463"/>
          </a:xfrm>
        </p:spPr>
        <p:txBody>
          <a:bodyPr/>
          <a:lstStyle/>
          <a:p>
            <a:r>
              <a:rPr lang="sr-Latn-RS" dirty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295655"/>
            <a:ext cx="5687060" cy="487313"/>
          </a:xfrm>
          <a:prstGeom prst="rect">
            <a:avLst/>
          </a:prstGeom>
          <a:solidFill>
            <a:srgbClr val="007B82"/>
          </a:solidFill>
        </p:spPr>
        <p:txBody>
          <a:bodyPr vert="horz" wrap="square" lIns="0" tIns="0" rIns="0" bIns="0" rtlCol="0">
            <a:spAutoFit/>
          </a:bodyPr>
          <a:lstStyle/>
          <a:p>
            <a:pPr marL="74505">
              <a:lnSpc>
                <a:spcPts val="3800"/>
              </a:lnSpc>
            </a:pPr>
            <a:r>
              <a:rPr sz="3200" spc="-7" dirty="0">
                <a:solidFill>
                  <a:srgbClr val="FFFFFF"/>
                </a:solidFill>
                <a:latin typeface="Segoe UI"/>
                <a:cs typeface="Segoe UI"/>
              </a:rPr>
              <a:t>GRAĐANI: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Struktura</a:t>
            </a:r>
            <a:r>
              <a:rPr sz="32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uzorka*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5676" y="3078989"/>
            <a:ext cx="629073" cy="1167553"/>
          </a:xfrm>
          <a:custGeom>
            <a:avLst/>
            <a:gdLst/>
            <a:ahLst/>
            <a:cxnLst/>
            <a:rect l="l" t="t" r="r" b="b"/>
            <a:pathLst>
              <a:path w="471805" h="875664">
                <a:moveTo>
                  <a:pt x="471678" y="0"/>
                </a:moveTo>
                <a:lnTo>
                  <a:pt x="0" y="0"/>
                </a:lnTo>
                <a:lnTo>
                  <a:pt x="0" y="875538"/>
                </a:lnTo>
                <a:lnTo>
                  <a:pt x="471678" y="875538"/>
                </a:lnTo>
                <a:lnTo>
                  <a:pt x="471678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563" y="1881649"/>
            <a:ext cx="1385147" cy="4737100"/>
            <a:chOff x="907922" y="1411236"/>
            <a:chExt cx="1038860" cy="3552825"/>
          </a:xfrm>
        </p:grpSpPr>
        <p:sp>
          <p:nvSpPr>
            <p:cNvPr id="5" name="object 5"/>
            <p:cNvSpPr/>
            <p:nvPr/>
          </p:nvSpPr>
          <p:spPr>
            <a:xfrm>
              <a:off x="907923" y="2152268"/>
              <a:ext cx="1038860" cy="1032510"/>
            </a:xfrm>
            <a:custGeom>
              <a:avLst/>
              <a:gdLst/>
              <a:ahLst/>
              <a:cxnLst/>
              <a:rect l="l" t="t" r="r" b="b"/>
              <a:pathLst>
                <a:path w="1038860" h="1032510">
                  <a:moveTo>
                    <a:pt x="472440" y="0"/>
                  </a:moveTo>
                  <a:lnTo>
                    <a:pt x="0" y="0"/>
                  </a:lnTo>
                  <a:lnTo>
                    <a:pt x="0" y="1032510"/>
                  </a:lnTo>
                  <a:lnTo>
                    <a:pt x="472440" y="1032510"/>
                  </a:lnTo>
                  <a:lnTo>
                    <a:pt x="472440" y="0"/>
                  </a:lnTo>
                  <a:close/>
                </a:path>
                <a:path w="1038860" h="1032510">
                  <a:moveTo>
                    <a:pt x="1038606" y="669798"/>
                  </a:moveTo>
                  <a:lnTo>
                    <a:pt x="566928" y="669798"/>
                  </a:lnTo>
                  <a:lnTo>
                    <a:pt x="566928" y="1032510"/>
                  </a:lnTo>
                  <a:lnTo>
                    <a:pt x="1038606" y="1032510"/>
                  </a:lnTo>
                  <a:lnTo>
                    <a:pt x="1038606" y="669798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7507" y="1411236"/>
              <a:ext cx="94106" cy="3552444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2721356" y="3559556"/>
            <a:ext cx="629920" cy="687493"/>
          </a:xfrm>
          <a:custGeom>
            <a:avLst/>
            <a:gdLst/>
            <a:ahLst/>
            <a:cxnLst/>
            <a:rect l="l" t="t" r="r" b="b"/>
            <a:pathLst>
              <a:path w="472439" h="515619">
                <a:moveTo>
                  <a:pt x="472439" y="0"/>
                </a:moveTo>
                <a:lnTo>
                  <a:pt x="0" y="0"/>
                </a:lnTo>
                <a:lnTo>
                  <a:pt x="0" y="515112"/>
                </a:lnTo>
                <a:lnTo>
                  <a:pt x="472439" y="515112"/>
                </a:lnTo>
                <a:lnTo>
                  <a:pt x="472439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77261" y="3625596"/>
            <a:ext cx="629073" cy="621453"/>
          </a:xfrm>
          <a:custGeom>
            <a:avLst/>
            <a:gdLst/>
            <a:ahLst/>
            <a:cxnLst/>
            <a:rect l="l" t="t" r="r" b="b"/>
            <a:pathLst>
              <a:path w="471805" h="466089">
                <a:moveTo>
                  <a:pt x="471678" y="0"/>
                </a:moveTo>
                <a:lnTo>
                  <a:pt x="0" y="0"/>
                </a:lnTo>
                <a:lnTo>
                  <a:pt x="0" y="465581"/>
                </a:lnTo>
                <a:lnTo>
                  <a:pt x="471678" y="465581"/>
                </a:lnTo>
                <a:lnTo>
                  <a:pt x="471678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32147" y="1881615"/>
            <a:ext cx="1385147" cy="4732020"/>
            <a:chOff x="3174110" y="1411211"/>
            <a:chExt cx="1038860" cy="3549015"/>
          </a:xfrm>
        </p:grpSpPr>
        <p:sp>
          <p:nvSpPr>
            <p:cNvPr id="10" name="object 10"/>
            <p:cNvSpPr/>
            <p:nvPr/>
          </p:nvSpPr>
          <p:spPr>
            <a:xfrm>
              <a:off x="3174111" y="2617850"/>
              <a:ext cx="1038860" cy="567055"/>
            </a:xfrm>
            <a:custGeom>
              <a:avLst/>
              <a:gdLst/>
              <a:ahLst/>
              <a:cxnLst/>
              <a:rect l="l" t="t" r="r" b="b"/>
              <a:pathLst>
                <a:path w="1038860" h="567055">
                  <a:moveTo>
                    <a:pt x="472440" y="0"/>
                  </a:moveTo>
                  <a:lnTo>
                    <a:pt x="0" y="0"/>
                  </a:lnTo>
                  <a:lnTo>
                    <a:pt x="0" y="566928"/>
                  </a:lnTo>
                  <a:lnTo>
                    <a:pt x="472440" y="566928"/>
                  </a:lnTo>
                  <a:lnTo>
                    <a:pt x="472440" y="0"/>
                  </a:lnTo>
                  <a:close/>
                </a:path>
                <a:path w="1038860" h="567055">
                  <a:moveTo>
                    <a:pt x="1038606" y="108966"/>
                  </a:moveTo>
                  <a:lnTo>
                    <a:pt x="566928" y="108966"/>
                  </a:lnTo>
                  <a:lnTo>
                    <a:pt x="566928" y="566928"/>
                  </a:lnTo>
                  <a:lnTo>
                    <a:pt x="1038606" y="566928"/>
                  </a:lnTo>
                  <a:lnTo>
                    <a:pt x="1038606" y="108966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7307" y="1411211"/>
              <a:ext cx="94107" cy="35486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57980" y="1429131"/>
              <a:ext cx="0" cy="3464560"/>
            </a:xfrm>
            <a:custGeom>
              <a:avLst/>
              <a:gdLst/>
              <a:ahLst/>
              <a:cxnLst/>
              <a:rect l="l" t="t" r="r" b="b"/>
              <a:pathLst>
                <a:path h="3464560">
                  <a:moveTo>
                    <a:pt x="0" y="0"/>
                  </a:moveTo>
                  <a:lnTo>
                    <a:pt x="0" y="3464128"/>
                  </a:lnTo>
                </a:path>
              </a:pathLst>
            </a:custGeom>
            <a:ln w="19050">
              <a:solidFill>
                <a:srgbClr val="1E4A2B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5742939" y="3564635"/>
            <a:ext cx="629920" cy="682412"/>
          </a:xfrm>
          <a:custGeom>
            <a:avLst/>
            <a:gdLst/>
            <a:ahLst/>
            <a:cxnLst/>
            <a:rect l="l" t="t" r="r" b="b"/>
            <a:pathLst>
              <a:path w="472439" h="511810">
                <a:moveTo>
                  <a:pt x="472440" y="0"/>
                </a:moveTo>
                <a:lnTo>
                  <a:pt x="0" y="0"/>
                </a:lnTo>
                <a:lnTo>
                  <a:pt x="0" y="511302"/>
                </a:lnTo>
                <a:lnTo>
                  <a:pt x="472440" y="511302"/>
                </a:lnTo>
                <a:lnTo>
                  <a:pt x="47244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98845" y="3508756"/>
            <a:ext cx="629073" cy="738293"/>
          </a:xfrm>
          <a:custGeom>
            <a:avLst/>
            <a:gdLst/>
            <a:ahLst/>
            <a:cxnLst/>
            <a:rect l="l" t="t" r="r" b="b"/>
            <a:pathLst>
              <a:path w="471804" h="553719">
                <a:moveTo>
                  <a:pt x="471677" y="0"/>
                </a:moveTo>
                <a:lnTo>
                  <a:pt x="0" y="0"/>
                </a:lnTo>
                <a:lnTo>
                  <a:pt x="0" y="553212"/>
                </a:lnTo>
                <a:lnTo>
                  <a:pt x="471677" y="553212"/>
                </a:lnTo>
                <a:lnTo>
                  <a:pt x="471677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53731" y="1881616"/>
            <a:ext cx="1385147" cy="4733713"/>
            <a:chOff x="5440298" y="1411211"/>
            <a:chExt cx="1038860" cy="3550285"/>
          </a:xfrm>
        </p:grpSpPr>
        <p:sp>
          <p:nvSpPr>
            <p:cNvPr id="16" name="object 16"/>
            <p:cNvSpPr/>
            <p:nvPr/>
          </p:nvSpPr>
          <p:spPr>
            <a:xfrm>
              <a:off x="5440299" y="2050922"/>
              <a:ext cx="1038860" cy="1134110"/>
            </a:xfrm>
            <a:custGeom>
              <a:avLst/>
              <a:gdLst/>
              <a:ahLst/>
              <a:cxnLst/>
              <a:rect l="l" t="t" r="r" b="b"/>
              <a:pathLst>
                <a:path w="1038860" h="1134110">
                  <a:moveTo>
                    <a:pt x="472440" y="746760"/>
                  </a:moveTo>
                  <a:lnTo>
                    <a:pt x="0" y="746760"/>
                  </a:lnTo>
                  <a:lnTo>
                    <a:pt x="0" y="1133856"/>
                  </a:lnTo>
                  <a:lnTo>
                    <a:pt x="472440" y="1133856"/>
                  </a:lnTo>
                  <a:lnTo>
                    <a:pt x="472440" y="746760"/>
                  </a:lnTo>
                  <a:close/>
                </a:path>
                <a:path w="1038860" h="1134110">
                  <a:moveTo>
                    <a:pt x="1038606" y="0"/>
                  </a:moveTo>
                  <a:lnTo>
                    <a:pt x="566166" y="0"/>
                  </a:lnTo>
                  <a:lnTo>
                    <a:pt x="566166" y="1133856"/>
                  </a:lnTo>
                  <a:lnTo>
                    <a:pt x="1038606" y="1133856"/>
                  </a:lnTo>
                  <a:lnTo>
                    <a:pt x="1038606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3307" y="1411211"/>
              <a:ext cx="94107" cy="355015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764524" y="1881616"/>
            <a:ext cx="1385147" cy="4733713"/>
            <a:chOff x="6573393" y="1411211"/>
            <a:chExt cx="1038860" cy="3550285"/>
          </a:xfrm>
        </p:grpSpPr>
        <p:sp>
          <p:nvSpPr>
            <p:cNvPr id="19" name="object 19"/>
            <p:cNvSpPr/>
            <p:nvPr/>
          </p:nvSpPr>
          <p:spPr>
            <a:xfrm>
              <a:off x="6573393" y="2409824"/>
              <a:ext cx="1038860" cy="775335"/>
            </a:xfrm>
            <a:custGeom>
              <a:avLst/>
              <a:gdLst/>
              <a:ahLst/>
              <a:cxnLst/>
              <a:rect l="l" t="t" r="r" b="b"/>
              <a:pathLst>
                <a:path w="1038859" h="775335">
                  <a:moveTo>
                    <a:pt x="471678" y="0"/>
                  </a:moveTo>
                  <a:lnTo>
                    <a:pt x="0" y="0"/>
                  </a:lnTo>
                  <a:lnTo>
                    <a:pt x="0" y="774954"/>
                  </a:lnTo>
                  <a:lnTo>
                    <a:pt x="471678" y="774954"/>
                  </a:lnTo>
                  <a:lnTo>
                    <a:pt x="471678" y="0"/>
                  </a:lnTo>
                  <a:close/>
                </a:path>
                <a:path w="1038859" h="775335">
                  <a:moveTo>
                    <a:pt x="1038606" y="253746"/>
                  </a:moveTo>
                  <a:lnTo>
                    <a:pt x="566166" y="253746"/>
                  </a:lnTo>
                  <a:lnTo>
                    <a:pt x="566166" y="774954"/>
                  </a:lnTo>
                  <a:lnTo>
                    <a:pt x="1038606" y="774954"/>
                  </a:lnTo>
                  <a:lnTo>
                    <a:pt x="1038606" y="253746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6308" y="1411211"/>
              <a:ext cx="94106" cy="3550158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10275316" y="2834131"/>
            <a:ext cx="629073" cy="1412240"/>
          </a:xfrm>
          <a:custGeom>
            <a:avLst/>
            <a:gdLst/>
            <a:ahLst/>
            <a:cxnLst/>
            <a:rect l="l" t="t" r="r" b="b"/>
            <a:pathLst>
              <a:path w="471804" h="1059180">
                <a:moveTo>
                  <a:pt x="471678" y="0"/>
                </a:moveTo>
                <a:lnTo>
                  <a:pt x="0" y="0"/>
                </a:lnTo>
                <a:lnTo>
                  <a:pt x="0" y="1059180"/>
                </a:lnTo>
                <a:lnTo>
                  <a:pt x="471678" y="1059180"/>
                </a:lnTo>
                <a:lnTo>
                  <a:pt x="471678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030204" y="3808476"/>
            <a:ext cx="629920" cy="438573"/>
          </a:xfrm>
          <a:custGeom>
            <a:avLst/>
            <a:gdLst/>
            <a:ahLst/>
            <a:cxnLst/>
            <a:rect l="l" t="t" r="r" b="b"/>
            <a:pathLst>
              <a:path w="472440" h="328930">
                <a:moveTo>
                  <a:pt x="472440" y="0"/>
                </a:moveTo>
                <a:lnTo>
                  <a:pt x="0" y="0"/>
                </a:lnTo>
                <a:lnTo>
                  <a:pt x="0" y="328422"/>
                </a:lnTo>
                <a:lnTo>
                  <a:pt x="472440" y="328422"/>
                </a:lnTo>
                <a:lnTo>
                  <a:pt x="47244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3307" y="2685289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46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8871" y="2476670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54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44099" y="3369734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19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99664" y="3166195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27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54889" y="3231897"/>
            <a:ext cx="27432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b="1" spc="-7" dirty="0">
                <a:solidFill>
                  <a:srgbClr val="212122"/>
                </a:solidFill>
                <a:latin typeface="Calibri"/>
                <a:cs typeface="Calibri"/>
              </a:rPr>
              <a:t>24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10455" y="3097445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30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65681" y="3242057"/>
            <a:ext cx="27432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b="1" spc="-7" dirty="0">
                <a:solidFill>
                  <a:srgbClr val="212122"/>
                </a:solidFill>
                <a:latin typeface="Calibri"/>
                <a:cs typeface="Calibri"/>
              </a:rPr>
              <a:t>24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21247" y="3171274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27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76473" y="3115395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29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32039" y="3336882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20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87267" y="2341881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59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42831" y="2820078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41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98057" y="3158745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27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453624" y="2441110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56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08851" y="3415114"/>
            <a:ext cx="27432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b="1" spc="-7" dirty="0">
                <a:solidFill>
                  <a:srgbClr val="212122"/>
                </a:solidFill>
                <a:latin typeface="Calibri"/>
                <a:cs typeface="Calibri"/>
              </a:rPr>
              <a:t>17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8095" y="4390548"/>
            <a:ext cx="193964" cy="49191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Muški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33660" y="4348841"/>
            <a:ext cx="193964" cy="51138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Žen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ski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88887" y="4348447"/>
            <a:ext cx="193964" cy="46905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18-29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44452" y="4348447"/>
            <a:ext cx="193964" cy="46905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30-44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99679" y="4348447"/>
            <a:ext cx="193964" cy="46905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45-59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55244" y="4348083"/>
            <a:ext cx="193964" cy="315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60+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10471" y="4348662"/>
            <a:ext cx="193964" cy="6663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Beograd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66036" y="4349073"/>
            <a:ext cx="193964" cy="7924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jvodi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na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21263" y="4350441"/>
            <a:ext cx="193964" cy="1971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Šumadija</a:t>
            </a:r>
            <a:r>
              <a:rPr sz="14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i Zapadna</a:t>
            </a:r>
            <a:r>
              <a:rPr sz="1467" spc="-13" dirty="0">
                <a:solidFill>
                  <a:prstClr val="black"/>
                </a:solidFill>
                <a:latin typeface="Calibri"/>
                <a:cs typeface="Calibri"/>
              </a:rPr>
              <a:t> Srbija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76828" y="4349588"/>
            <a:ext cx="193964" cy="159173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Južna</a:t>
            </a:r>
            <a:r>
              <a:rPr sz="14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14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Istočna</a:t>
            </a:r>
            <a:r>
              <a:rPr sz="14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Srbija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32055" y="4390836"/>
            <a:ext cx="193964" cy="5029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Ur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ban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987620" y="4349106"/>
            <a:ext cx="193964" cy="429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ural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742847" y="4348828"/>
            <a:ext cx="193964" cy="113114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Osnovna</a:t>
            </a:r>
            <a:r>
              <a:rPr sz="14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1467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niže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498412" y="4349317"/>
            <a:ext cx="193964" cy="60621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13" dirty="0">
                <a:solidFill>
                  <a:prstClr val="black"/>
                </a:solidFill>
                <a:latin typeface="Calibri"/>
                <a:cs typeface="Calibri"/>
              </a:rPr>
              <a:t>Srednja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253639" y="4391645"/>
            <a:ext cx="193964" cy="904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Viša,</a:t>
            </a:r>
            <a:r>
              <a:rPr sz="1467" spc="-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visoka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11200" y="1193801"/>
            <a:ext cx="641773" cy="454660"/>
          </a:xfrm>
          <a:custGeom>
            <a:avLst/>
            <a:gdLst/>
            <a:ahLst/>
            <a:cxnLst/>
            <a:rect l="l" t="t" r="r" b="b"/>
            <a:pathLst>
              <a:path w="481330" h="340994">
                <a:moveTo>
                  <a:pt x="424053" y="0"/>
                </a:moveTo>
                <a:lnTo>
                  <a:pt x="56768" y="0"/>
                </a:lnTo>
                <a:lnTo>
                  <a:pt x="34670" y="4458"/>
                </a:lnTo>
                <a:lnTo>
                  <a:pt x="16625" y="16621"/>
                </a:lnTo>
                <a:lnTo>
                  <a:pt x="4460" y="34665"/>
                </a:lnTo>
                <a:lnTo>
                  <a:pt x="0" y="56769"/>
                </a:lnTo>
                <a:lnTo>
                  <a:pt x="0" y="283845"/>
                </a:lnTo>
                <a:lnTo>
                  <a:pt x="4460" y="305948"/>
                </a:lnTo>
                <a:lnTo>
                  <a:pt x="16625" y="323992"/>
                </a:lnTo>
                <a:lnTo>
                  <a:pt x="34670" y="336155"/>
                </a:lnTo>
                <a:lnTo>
                  <a:pt x="56768" y="340613"/>
                </a:lnTo>
                <a:lnTo>
                  <a:pt x="424053" y="340613"/>
                </a:lnTo>
                <a:lnTo>
                  <a:pt x="446151" y="336155"/>
                </a:lnTo>
                <a:lnTo>
                  <a:pt x="464196" y="323992"/>
                </a:lnTo>
                <a:lnTo>
                  <a:pt x="476361" y="305948"/>
                </a:lnTo>
                <a:lnTo>
                  <a:pt x="480822" y="283845"/>
                </a:lnTo>
                <a:lnTo>
                  <a:pt x="480822" y="56769"/>
                </a:lnTo>
                <a:lnTo>
                  <a:pt x="476361" y="34665"/>
                </a:lnTo>
                <a:lnTo>
                  <a:pt x="464196" y="16621"/>
                </a:lnTo>
                <a:lnTo>
                  <a:pt x="446151" y="4458"/>
                </a:lnTo>
                <a:lnTo>
                  <a:pt x="424053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8539" y="1254083"/>
            <a:ext cx="38438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67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867" b="1" spc="-13" dirty="0">
                <a:solidFill>
                  <a:srgbClr val="FFFFFF"/>
                </a:solidFill>
                <a:latin typeface="Segoe UI"/>
                <a:cs typeface="Segoe UI"/>
              </a:rPr>
              <a:t>ol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930907" y="1905507"/>
            <a:ext cx="0" cy="4623647"/>
          </a:xfrm>
          <a:custGeom>
            <a:avLst/>
            <a:gdLst/>
            <a:ahLst/>
            <a:cxnLst/>
            <a:rect l="l" t="t" r="r" b="b"/>
            <a:pathLst>
              <a:path h="3467735">
                <a:moveTo>
                  <a:pt x="0" y="0"/>
                </a:moveTo>
                <a:lnTo>
                  <a:pt x="0" y="3467442"/>
                </a:lnTo>
              </a:path>
            </a:pathLst>
          </a:custGeom>
          <a:ln w="19050">
            <a:solidFill>
              <a:srgbClr val="1E4A2B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449308" y="1905508"/>
            <a:ext cx="0" cy="4621105"/>
          </a:xfrm>
          <a:custGeom>
            <a:avLst/>
            <a:gdLst/>
            <a:ahLst/>
            <a:cxnLst/>
            <a:rect l="l" t="t" r="r" b="b"/>
            <a:pathLst>
              <a:path h="3465829">
                <a:moveTo>
                  <a:pt x="0" y="0"/>
                </a:moveTo>
                <a:lnTo>
                  <a:pt x="0" y="3465576"/>
                </a:lnTo>
              </a:path>
            </a:pathLst>
          </a:custGeom>
          <a:ln w="19050">
            <a:solidFill>
              <a:srgbClr val="1E4A2B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292079" y="6528478"/>
            <a:ext cx="17763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i="1" spc="-7" dirty="0">
                <a:solidFill>
                  <a:srgbClr val="212122"/>
                </a:solidFill>
                <a:latin typeface="Segoe UI"/>
                <a:cs typeface="Segoe UI"/>
              </a:rPr>
              <a:t>*ponderisani</a:t>
            </a:r>
            <a:r>
              <a:rPr sz="1600" i="1" spc="-4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i="1" spc="-7" dirty="0">
                <a:solidFill>
                  <a:srgbClr val="212122"/>
                </a:solidFill>
                <a:latin typeface="Segoe UI"/>
                <a:cs typeface="Segoe UI"/>
              </a:rPr>
              <a:t>podaci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925307" y="1905508"/>
            <a:ext cx="0" cy="4621105"/>
          </a:xfrm>
          <a:custGeom>
            <a:avLst/>
            <a:gdLst/>
            <a:ahLst/>
            <a:cxnLst/>
            <a:rect l="l" t="t" r="r" b="b"/>
            <a:pathLst>
              <a:path h="3465829">
                <a:moveTo>
                  <a:pt x="0" y="0"/>
                </a:moveTo>
                <a:lnTo>
                  <a:pt x="0" y="3465576"/>
                </a:lnTo>
              </a:path>
            </a:pathLst>
          </a:custGeom>
          <a:ln w="19050">
            <a:solidFill>
              <a:srgbClr val="1E4A2B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946400" y="1193801"/>
            <a:ext cx="1095587" cy="454660"/>
          </a:xfrm>
          <a:custGeom>
            <a:avLst/>
            <a:gdLst/>
            <a:ahLst/>
            <a:cxnLst/>
            <a:rect l="l" t="t" r="r" b="b"/>
            <a:pathLst>
              <a:path w="821689" h="340994">
                <a:moveTo>
                  <a:pt x="764667" y="0"/>
                </a:moveTo>
                <a:lnTo>
                  <a:pt x="56768" y="0"/>
                </a:lnTo>
                <a:lnTo>
                  <a:pt x="34665" y="4458"/>
                </a:lnTo>
                <a:lnTo>
                  <a:pt x="16621" y="16621"/>
                </a:lnTo>
                <a:lnTo>
                  <a:pt x="4458" y="34665"/>
                </a:lnTo>
                <a:lnTo>
                  <a:pt x="0" y="56769"/>
                </a:lnTo>
                <a:lnTo>
                  <a:pt x="0" y="283845"/>
                </a:lnTo>
                <a:lnTo>
                  <a:pt x="4458" y="305948"/>
                </a:lnTo>
                <a:lnTo>
                  <a:pt x="16621" y="323992"/>
                </a:lnTo>
                <a:lnTo>
                  <a:pt x="34665" y="336155"/>
                </a:lnTo>
                <a:lnTo>
                  <a:pt x="56768" y="340613"/>
                </a:lnTo>
                <a:lnTo>
                  <a:pt x="764667" y="340613"/>
                </a:lnTo>
                <a:lnTo>
                  <a:pt x="786770" y="336155"/>
                </a:lnTo>
                <a:lnTo>
                  <a:pt x="804814" y="323992"/>
                </a:lnTo>
                <a:lnTo>
                  <a:pt x="816977" y="305948"/>
                </a:lnTo>
                <a:lnTo>
                  <a:pt x="821436" y="283845"/>
                </a:lnTo>
                <a:lnTo>
                  <a:pt x="821436" y="56769"/>
                </a:lnTo>
                <a:lnTo>
                  <a:pt x="816977" y="34665"/>
                </a:lnTo>
                <a:lnTo>
                  <a:pt x="804814" y="16621"/>
                </a:lnTo>
                <a:lnTo>
                  <a:pt x="786770" y="4458"/>
                </a:lnTo>
                <a:lnTo>
                  <a:pt x="764667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73740" y="1254083"/>
            <a:ext cx="832273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Godine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924801" y="1193801"/>
            <a:ext cx="1485900" cy="454660"/>
          </a:xfrm>
          <a:custGeom>
            <a:avLst/>
            <a:gdLst/>
            <a:ahLst/>
            <a:cxnLst/>
            <a:rect l="l" t="t" r="r" b="b"/>
            <a:pathLst>
              <a:path w="1114425" h="340994">
                <a:moveTo>
                  <a:pt x="1057275" y="0"/>
                </a:moveTo>
                <a:lnTo>
                  <a:pt x="56769" y="0"/>
                </a:lnTo>
                <a:lnTo>
                  <a:pt x="34665" y="4458"/>
                </a:lnTo>
                <a:lnTo>
                  <a:pt x="16621" y="16621"/>
                </a:lnTo>
                <a:lnTo>
                  <a:pt x="4458" y="34665"/>
                </a:lnTo>
                <a:lnTo>
                  <a:pt x="0" y="56769"/>
                </a:lnTo>
                <a:lnTo>
                  <a:pt x="0" y="283845"/>
                </a:lnTo>
                <a:lnTo>
                  <a:pt x="4458" y="305948"/>
                </a:lnTo>
                <a:lnTo>
                  <a:pt x="16621" y="323992"/>
                </a:lnTo>
                <a:lnTo>
                  <a:pt x="34665" y="336155"/>
                </a:lnTo>
                <a:lnTo>
                  <a:pt x="56769" y="340613"/>
                </a:lnTo>
                <a:lnTo>
                  <a:pt x="1057275" y="340613"/>
                </a:lnTo>
                <a:lnTo>
                  <a:pt x="1079378" y="336155"/>
                </a:lnTo>
                <a:lnTo>
                  <a:pt x="1097422" y="323992"/>
                </a:lnTo>
                <a:lnTo>
                  <a:pt x="1109585" y="305948"/>
                </a:lnTo>
                <a:lnTo>
                  <a:pt x="1114044" y="283845"/>
                </a:lnTo>
                <a:lnTo>
                  <a:pt x="1114044" y="56769"/>
                </a:lnTo>
                <a:lnTo>
                  <a:pt x="1109585" y="34665"/>
                </a:lnTo>
                <a:lnTo>
                  <a:pt x="1097422" y="16621"/>
                </a:lnTo>
                <a:lnTo>
                  <a:pt x="1079378" y="4458"/>
                </a:lnTo>
                <a:lnTo>
                  <a:pt x="1057275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52478" y="1254083"/>
            <a:ext cx="1218353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Tip</a:t>
            </a:r>
            <a:r>
              <a:rPr sz="1867" b="1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naselja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956800" y="1193801"/>
            <a:ext cx="1691640" cy="454660"/>
          </a:xfrm>
          <a:custGeom>
            <a:avLst/>
            <a:gdLst/>
            <a:ahLst/>
            <a:cxnLst/>
            <a:rect l="l" t="t" r="r" b="b"/>
            <a:pathLst>
              <a:path w="1268729" h="340994">
                <a:moveTo>
                  <a:pt x="1211960" y="0"/>
                </a:moveTo>
                <a:lnTo>
                  <a:pt x="56769" y="0"/>
                </a:lnTo>
                <a:lnTo>
                  <a:pt x="34665" y="4458"/>
                </a:lnTo>
                <a:lnTo>
                  <a:pt x="16621" y="16621"/>
                </a:lnTo>
                <a:lnTo>
                  <a:pt x="4458" y="34665"/>
                </a:lnTo>
                <a:lnTo>
                  <a:pt x="0" y="56769"/>
                </a:lnTo>
                <a:lnTo>
                  <a:pt x="0" y="283845"/>
                </a:lnTo>
                <a:lnTo>
                  <a:pt x="4458" y="305948"/>
                </a:lnTo>
                <a:lnTo>
                  <a:pt x="16621" y="323992"/>
                </a:lnTo>
                <a:lnTo>
                  <a:pt x="34665" y="336155"/>
                </a:lnTo>
                <a:lnTo>
                  <a:pt x="56769" y="340613"/>
                </a:lnTo>
                <a:lnTo>
                  <a:pt x="1211960" y="340613"/>
                </a:lnTo>
                <a:lnTo>
                  <a:pt x="1234064" y="336155"/>
                </a:lnTo>
                <a:lnTo>
                  <a:pt x="1252108" y="323992"/>
                </a:lnTo>
                <a:lnTo>
                  <a:pt x="1264271" y="305948"/>
                </a:lnTo>
                <a:lnTo>
                  <a:pt x="1268729" y="283845"/>
                </a:lnTo>
                <a:lnTo>
                  <a:pt x="1268729" y="56769"/>
                </a:lnTo>
                <a:lnTo>
                  <a:pt x="1264271" y="34665"/>
                </a:lnTo>
                <a:lnTo>
                  <a:pt x="1252108" y="16621"/>
                </a:lnTo>
                <a:lnTo>
                  <a:pt x="1234064" y="4458"/>
                </a:lnTo>
                <a:lnTo>
                  <a:pt x="1211960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0084815" y="1254083"/>
            <a:ext cx="143340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FFFFFF"/>
                </a:solidFill>
                <a:latin typeface="Segoe UI"/>
                <a:cs typeface="Segoe UI"/>
              </a:rPr>
              <a:t>Obrazova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nje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689600" y="1193801"/>
            <a:ext cx="1073573" cy="454660"/>
          </a:xfrm>
          <a:custGeom>
            <a:avLst/>
            <a:gdLst/>
            <a:ahLst/>
            <a:cxnLst/>
            <a:rect l="l" t="t" r="r" b="b"/>
            <a:pathLst>
              <a:path w="805179" h="340994">
                <a:moveTo>
                  <a:pt x="747902" y="0"/>
                </a:moveTo>
                <a:lnTo>
                  <a:pt x="56769" y="0"/>
                </a:lnTo>
                <a:lnTo>
                  <a:pt x="34665" y="4458"/>
                </a:lnTo>
                <a:lnTo>
                  <a:pt x="16621" y="16621"/>
                </a:lnTo>
                <a:lnTo>
                  <a:pt x="4458" y="34665"/>
                </a:lnTo>
                <a:lnTo>
                  <a:pt x="0" y="56769"/>
                </a:lnTo>
                <a:lnTo>
                  <a:pt x="0" y="283845"/>
                </a:lnTo>
                <a:lnTo>
                  <a:pt x="4458" y="305948"/>
                </a:lnTo>
                <a:lnTo>
                  <a:pt x="16621" y="323992"/>
                </a:lnTo>
                <a:lnTo>
                  <a:pt x="34665" y="336155"/>
                </a:lnTo>
                <a:lnTo>
                  <a:pt x="56769" y="340613"/>
                </a:lnTo>
                <a:lnTo>
                  <a:pt x="747902" y="340613"/>
                </a:lnTo>
                <a:lnTo>
                  <a:pt x="770006" y="336155"/>
                </a:lnTo>
                <a:lnTo>
                  <a:pt x="788050" y="323992"/>
                </a:lnTo>
                <a:lnTo>
                  <a:pt x="800213" y="305948"/>
                </a:lnTo>
                <a:lnTo>
                  <a:pt x="804672" y="283845"/>
                </a:lnTo>
                <a:lnTo>
                  <a:pt x="804672" y="56769"/>
                </a:lnTo>
                <a:lnTo>
                  <a:pt x="800213" y="34665"/>
                </a:lnTo>
                <a:lnTo>
                  <a:pt x="788050" y="16621"/>
                </a:lnTo>
                <a:lnTo>
                  <a:pt x="770006" y="4458"/>
                </a:lnTo>
                <a:lnTo>
                  <a:pt x="747902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17278" y="1254083"/>
            <a:ext cx="811953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6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egi</a:t>
            </a:r>
            <a:r>
              <a:rPr sz="1867" b="1" spc="-13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1148782" y="154168"/>
            <a:ext cx="535940" cy="616373"/>
            <a:chOff x="8361586" y="115626"/>
            <a:chExt cx="401955" cy="462280"/>
          </a:xfrm>
        </p:grpSpPr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9947" y="115626"/>
              <a:ext cx="80559" cy="8080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4083" y="115626"/>
              <a:ext cx="80559" cy="8080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361586" y="208295"/>
              <a:ext cx="401955" cy="369570"/>
            </a:xfrm>
            <a:custGeom>
              <a:avLst/>
              <a:gdLst/>
              <a:ahLst/>
              <a:cxnLst/>
              <a:rect l="l" t="t" r="r" b="b"/>
              <a:pathLst>
                <a:path w="401954" h="369570">
                  <a:moveTo>
                    <a:pt x="300869" y="9"/>
                  </a:moveTo>
                  <a:lnTo>
                    <a:pt x="261704" y="4869"/>
                  </a:lnTo>
                  <a:lnTo>
                    <a:pt x="221999" y="30264"/>
                  </a:lnTo>
                  <a:lnTo>
                    <a:pt x="200709" y="100099"/>
                  </a:lnTo>
                  <a:lnTo>
                    <a:pt x="183446" y="36613"/>
                  </a:lnTo>
                  <a:lnTo>
                    <a:pt x="150692" y="9982"/>
                  </a:lnTo>
                  <a:lnTo>
                    <a:pt x="100549" y="0"/>
                  </a:lnTo>
                  <a:lnTo>
                    <a:pt x="85012" y="2597"/>
                  </a:lnTo>
                  <a:lnTo>
                    <a:pt x="46495" y="22157"/>
                  </a:lnTo>
                  <a:lnTo>
                    <a:pt x="458" y="161277"/>
                  </a:lnTo>
                  <a:lnTo>
                    <a:pt x="0" y="168275"/>
                  </a:lnTo>
                  <a:lnTo>
                    <a:pt x="1969" y="174840"/>
                  </a:lnTo>
                  <a:lnTo>
                    <a:pt x="6203" y="180107"/>
                  </a:lnTo>
                  <a:lnTo>
                    <a:pt x="12542" y="183209"/>
                  </a:lnTo>
                  <a:lnTo>
                    <a:pt x="13693" y="184363"/>
                  </a:lnTo>
                  <a:lnTo>
                    <a:pt x="24053" y="184363"/>
                  </a:lnTo>
                  <a:lnTo>
                    <a:pt x="30958" y="179169"/>
                  </a:lnTo>
                  <a:lnTo>
                    <a:pt x="62607" y="60853"/>
                  </a:lnTo>
                  <a:lnTo>
                    <a:pt x="62607" y="369051"/>
                  </a:lnTo>
                  <a:lnTo>
                    <a:pt x="97133" y="369051"/>
                  </a:lnTo>
                  <a:lnTo>
                    <a:pt x="97132" y="190135"/>
                  </a:lnTo>
                  <a:lnTo>
                    <a:pt x="120149" y="190135"/>
                  </a:lnTo>
                  <a:lnTo>
                    <a:pt x="120150" y="369051"/>
                  </a:lnTo>
                  <a:lnTo>
                    <a:pt x="154675" y="369051"/>
                  </a:lnTo>
                  <a:lnTo>
                    <a:pt x="154675" y="60853"/>
                  </a:lnTo>
                  <a:lnTo>
                    <a:pt x="186323" y="178592"/>
                  </a:lnTo>
                  <a:lnTo>
                    <a:pt x="193228" y="183786"/>
                  </a:lnTo>
                  <a:lnTo>
                    <a:pt x="203586" y="183786"/>
                  </a:lnTo>
                  <a:lnTo>
                    <a:pt x="210491" y="181478"/>
                  </a:lnTo>
                  <a:lnTo>
                    <a:pt x="214519" y="177438"/>
                  </a:lnTo>
                  <a:lnTo>
                    <a:pt x="221253" y="155326"/>
                  </a:lnTo>
                  <a:lnTo>
                    <a:pt x="246743" y="60853"/>
                  </a:lnTo>
                  <a:lnTo>
                    <a:pt x="246743" y="107602"/>
                  </a:lnTo>
                  <a:lnTo>
                    <a:pt x="213944" y="230536"/>
                  </a:lnTo>
                  <a:lnTo>
                    <a:pt x="246743" y="230536"/>
                  </a:lnTo>
                  <a:lnTo>
                    <a:pt x="246743" y="369051"/>
                  </a:lnTo>
                  <a:lnTo>
                    <a:pt x="281269" y="369051"/>
                  </a:lnTo>
                  <a:lnTo>
                    <a:pt x="281269" y="230536"/>
                  </a:lnTo>
                  <a:lnTo>
                    <a:pt x="304286" y="230536"/>
                  </a:lnTo>
                  <a:lnTo>
                    <a:pt x="304286" y="369051"/>
                  </a:lnTo>
                  <a:lnTo>
                    <a:pt x="338811" y="369051"/>
                  </a:lnTo>
                  <a:lnTo>
                    <a:pt x="338811" y="230536"/>
                  </a:lnTo>
                  <a:lnTo>
                    <a:pt x="371610" y="230536"/>
                  </a:lnTo>
                  <a:lnTo>
                    <a:pt x="338811" y="107602"/>
                  </a:lnTo>
                  <a:lnTo>
                    <a:pt x="338811" y="60853"/>
                  </a:lnTo>
                  <a:lnTo>
                    <a:pt x="370459" y="178592"/>
                  </a:lnTo>
                  <a:lnTo>
                    <a:pt x="377364" y="183787"/>
                  </a:lnTo>
                  <a:lnTo>
                    <a:pt x="387722" y="183787"/>
                  </a:lnTo>
                  <a:lnTo>
                    <a:pt x="395544" y="180197"/>
                  </a:lnTo>
                  <a:lnTo>
                    <a:pt x="399806" y="175129"/>
                  </a:lnTo>
                  <a:lnTo>
                    <a:pt x="401910" y="168763"/>
                  </a:lnTo>
                  <a:lnTo>
                    <a:pt x="401532" y="161855"/>
                  </a:lnTo>
                  <a:lnTo>
                    <a:pt x="367582" y="36613"/>
                  </a:lnTo>
                  <a:lnTo>
                    <a:pt x="334828" y="9983"/>
                  </a:lnTo>
                  <a:lnTo>
                    <a:pt x="316405" y="2840"/>
                  </a:lnTo>
                  <a:lnTo>
                    <a:pt x="300869" y="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95655"/>
            <a:ext cx="5952067" cy="487313"/>
          </a:xfrm>
          <a:prstGeom prst="rect">
            <a:avLst/>
          </a:prstGeom>
          <a:solidFill>
            <a:srgbClr val="418F46"/>
          </a:solidFill>
        </p:spPr>
        <p:txBody>
          <a:bodyPr vert="horz" wrap="square" lIns="0" tIns="0" rIns="0" bIns="0" rtlCol="0">
            <a:spAutoFit/>
          </a:bodyPr>
          <a:lstStyle/>
          <a:p>
            <a:pPr marL="74505">
              <a:lnSpc>
                <a:spcPts val="3800"/>
              </a:lnSpc>
            </a:pPr>
            <a:r>
              <a:rPr sz="3200" spc="-13" dirty="0">
                <a:solidFill>
                  <a:srgbClr val="FFFFFF"/>
                </a:solidFill>
                <a:latin typeface="Segoe UI"/>
                <a:cs typeface="Segoe UI"/>
              </a:rPr>
              <a:t>PONUĐAČI:</a:t>
            </a:r>
            <a:r>
              <a:rPr sz="32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Struktura </a:t>
            </a:r>
            <a:r>
              <a:rPr sz="3200" spc="-7" dirty="0">
                <a:solidFill>
                  <a:srgbClr val="FFFFFF"/>
                </a:solidFill>
                <a:latin typeface="Segoe UI"/>
                <a:cs typeface="Segoe UI"/>
              </a:rPr>
              <a:t>uzorka*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740" y="3985260"/>
            <a:ext cx="674793" cy="975360"/>
          </a:xfrm>
          <a:custGeom>
            <a:avLst/>
            <a:gdLst/>
            <a:ahLst/>
            <a:cxnLst/>
            <a:rect l="l" t="t" r="r" b="b"/>
            <a:pathLst>
              <a:path w="506094" h="731520">
                <a:moveTo>
                  <a:pt x="505967" y="0"/>
                </a:moveTo>
                <a:lnTo>
                  <a:pt x="0" y="0"/>
                </a:lnTo>
                <a:lnTo>
                  <a:pt x="0" y="731520"/>
                </a:lnTo>
                <a:lnTo>
                  <a:pt x="505967" y="731520"/>
                </a:lnTo>
                <a:lnTo>
                  <a:pt x="505967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9492" y="2389631"/>
            <a:ext cx="1483360" cy="4177453"/>
            <a:chOff x="952119" y="1792223"/>
            <a:chExt cx="1112520" cy="3133090"/>
          </a:xfrm>
        </p:grpSpPr>
        <p:sp>
          <p:nvSpPr>
            <p:cNvPr id="5" name="object 5"/>
            <p:cNvSpPr/>
            <p:nvPr/>
          </p:nvSpPr>
          <p:spPr>
            <a:xfrm>
              <a:off x="952119" y="2414396"/>
              <a:ext cx="1112520" cy="1306195"/>
            </a:xfrm>
            <a:custGeom>
              <a:avLst/>
              <a:gdLst/>
              <a:ahLst/>
              <a:cxnLst/>
              <a:rect l="l" t="t" r="r" b="b"/>
              <a:pathLst>
                <a:path w="1112520" h="1306195">
                  <a:moveTo>
                    <a:pt x="505968" y="0"/>
                  </a:moveTo>
                  <a:lnTo>
                    <a:pt x="0" y="0"/>
                  </a:lnTo>
                  <a:lnTo>
                    <a:pt x="0" y="1306068"/>
                  </a:lnTo>
                  <a:lnTo>
                    <a:pt x="505968" y="1306068"/>
                  </a:lnTo>
                  <a:lnTo>
                    <a:pt x="505968" y="0"/>
                  </a:lnTo>
                  <a:close/>
                </a:path>
                <a:path w="1112520" h="1306195">
                  <a:moveTo>
                    <a:pt x="1112520" y="918972"/>
                  </a:moveTo>
                  <a:lnTo>
                    <a:pt x="606552" y="918972"/>
                  </a:lnTo>
                  <a:lnTo>
                    <a:pt x="606552" y="1306068"/>
                  </a:lnTo>
                  <a:lnTo>
                    <a:pt x="1112520" y="1306068"/>
                  </a:lnTo>
                  <a:lnTo>
                    <a:pt x="1112520" y="918972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3708" y="1792223"/>
              <a:ext cx="94106" cy="313258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2887981" y="4227069"/>
            <a:ext cx="674793" cy="734060"/>
          </a:xfrm>
          <a:custGeom>
            <a:avLst/>
            <a:gdLst/>
            <a:ahLst/>
            <a:cxnLst/>
            <a:rect l="l" t="t" r="r" b="b"/>
            <a:pathLst>
              <a:path w="506094" h="550545">
                <a:moveTo>
                  <a:pt x="505967" y="0"/>
                </a:moveTo>
                <a:lnTo>
                  <a:pt x="0" y="0"/>
                </a:lnTo>
                <a:lnTo>
                  <a:pt x="0" y="550164"/>
                </a:lnTo>
                <a:lnTo>
                  <a:pt x="505967" y="550164"/>
                </a:lnTo>
                <a:lnTo>
                  <a:pt x="505967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97731" y="2336734"/>
            <a:ext cx="1483360" cy="4187613"/>
            <a:chOff x="2773298" y="1752550"/>
            <a:chExt cx="1112520" cy="3140710"/>
          </a:xfrm>
        </p:grpSpPr>
        <p:sp>
          <p:nvSpPr>
            <p:cNvPr id="9" name="object 9"/>
            <p:cNvSpPr/>
            <p:nvPr/>
          </p:nvSpPr>
          <p:spPr>
            <a:xfrm>
              <a:off x="2773299" y="3115436"/>
              <a:ext cx="1112520" cy="605155"/>
            </a:xfrm>
            <a:custGeom>
              <a:avLst/>
              <a:gdLst/>
              <a:ahLst/>
              <a:cxnLst/>
              <a:rect l="l" t="t" r="r" b="b"/>
              <a:pathLst>
                <a:path w="1112520" h="605154">
                  <a:moveTo>
                    <a:pt x="505193" y="108204"/>
                  </a:moveTo>
                  <a:lnTo>
                    <a:pt x="0" y="108204"/>
                  </a:lnTo>
                  <a:lnTo>
                    <a:pt x="0" y="605028"/>
                  </a:lnTo>
                  <a:lnTo>
                    <a:pt x="505193" y="605028"/>
                  </a:lnTo>
                  <a:lnTo>
                    <a:pt x="505193" y="108204"/>
                  </a:lnTo>
                  <a:close/>
                </a:path>
                <a:path w="1112520" h="605154">
                  <a:moveTo>
                    <a:pt x="1112520" y="0"/>
                  </a:moveTo>
                  <a:lnTo>
                    <a:pt x="606552" y="0"/>
                  </a:lnTo>
                  <a:lnTo>
                    <a:pt x="606552" y="605028"/>
                  </a:lnTo>
                  <a:lnTo>
                    <a:pt x="1112520" y="605028"/>
                  </a:lnTo>
                  <a:lnTo>
                    <a:pt x="111252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4615" y="1752550"/>
              <a:ext cx="67219" cy="3140326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5316221" y="4308347"/>
            <a:ext cx="673945" cy="652779"/>
          </a:xfrm>
          <a:custGeom>
            <a:avLst/>
            <a:gdLst/>
            <a:ahLst/>
            <a:cxnLst/>
            <a:rect l="l" t="t" r="r" b="b"/>
            <a:pathLst>
              <a:path w="505460" h="489585">
                <a:moveTo>
                  <a:pt x="505206" y="0"/>
                </a:moveTo>
                <a:lnTo>
                  <a:pt x="0" y="0"/>
                </a:lnTo>
                <a:lnTo>
                  <a:pt x="0" y="489203"/>
                </a:lnTo>
                <a:lnTo>
                  <a:pt x="505206" y="489203"/>
                </a:lnTo>
                <a:lnTo>
                  <a:pt x="505206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24956" y="4233164"/>
            <a:ext cx="674793" cy="728133"/>
          </a:xfrm>
          <a:custGeom>
            <a:avLst/>
            <a:gdLst/>
            <a:ahLst/>
            <a:cxnLst/>
            <a:rect l="l" t="t" r="r" b="b"/>
            <a:pathLst>
              <a:path w="506095" h="546100">
                <a:moveTo>
                  <a:pt x="505968" y="0"/>
                </a:moveTo>
                <a:lnTo>
                  <a:pt x="0" y="0"/>
                </a:lnTo>
                <a:lnTo>
                  <a:pt x="0" y="545591"/>
                </a:lnTo>
                <a:lnTo>
                  <a:pt x="505968" y="545591"/>
                </a:lnTo>
                <a:lnTo>
                  <a:pt x="505968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34707" y="2288032"/>
            <a:ext cx="744220" cy="4327313"/>
            <a:chOff x="5201030" y="1716023"/>
            <a:chExt cx="558165" cy="3245485"/>
          </a:xfrm>
        </p:grpSpPr>
        <p:sp>
          <p:nvSpPr>
            <p:cNvPr id="14" name="object 14"/>
            <p:cNvSpPr/>
            <p:nvPr/>
          </p:nvSpPr>
          <p:spPr>
            <a:xfrm>
              <a:off x="5201030" y="3129914"/>
              <a:ext cx="506095" cy="590550"/>
            </a:xfrm>
            <a:custGeom>
              <a:avLst/>
              <a:gdLst/>
              <a:ahLst/>
              <a:cxnLst/>
              <a:rect l="l" t="t" r="r" b="b"/>
              <a:pathLst>
                <a:path w="506095" h="590550">
                  <a:moveTo>
                    <a:pt x="505968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505968" y="590550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4707" y="1716023"/>
              <a:ext cx="94107" cy="324535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15380" y="1733930"/>
              <a:ext cx="0" cy="3161030"/>
            </a:xfrm>
            <a:custGeom>
              <a:avLst/>
              <a:gdLst/>
              <a:ahLst/>
              <a:cxnLst/>
              <a:rect l="l" t="t" r="r" b="b"/>
              <a:pathLst>
                <a:path h="3161029">
                  <a:moveTo>
                    <a:pt x="0" y="0"/>
                  </a:moveTo>
                  <a:lnTo>
                    <a:pt x="0" y="3160776"/>
                  </a:lnTo>
                </a:path>
              </a:pathLst>
            </a:custGeom>
            <a:ln w="19050">
              <a:solidFill>
                <a:srgbClr val="1E4A2B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7743445" y="4471923"/>
            <a:ext cx="674793" cy="489373"/>
          </a:xfrm>
          <a:custGeom>
            <a:avLst/>
            <a:gdLst/>
            <a:ahLst/>
            <a:cxnLst/>
            <a:rect l="l" t="t" r="r" b="b"/>
            <a:pathLst>
              <a:path w="506095" h="367029">
                <a:moveTo>
                  <a:pt x="505967" y="0"/>
                </a:moveTo>
                <a:lnTo>
                  <a:pt x="0" y="0"/>
                </a:lnTo>
                <a:lnTo>
                  <a:pt x="0" y="366521"/>
                </a:lnTo>
                <a:lnTo>
                  <a:pt x="505967" y="366521"/>
                </a:lnTo>
                <a:lnTo>
                  <a:pt x="505967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553195" y="2277841"/>
            <a:ext cx="1483360" cy="4290907"/>
            <a:chOff x="6414896" y="1708381"/>
            <a:chExt cx="1112520" cy="3218180"/>
          </a:xfrm>
        </p:grpSpPr>
        <p:sp>
          <p:nvSpPr>
            <p:cNvPr id="19" name="object 19"/>
            <p:cNvSpPr/>
            <p:nvPr/>
          </p:nvSpPr>
          <p:spPr>
            <a:xfrm>
              <a:off x="6414897" y="2050160"/>
              <a:ext cx="1112520" cy="1670685"/>
            </a:xfrm>
            <a:custGeom>
              <a:avLst/>
              <a:gdLst/>
              <a:ahLst/>
              <a:cxnLst/>
              <a:rect l="l" t="t" r="r" b="b"/>
              <a:pathLst>
                <a:path w="1112520" h="1670685">
                  <a:moveTo>
                    <a:pt x="505968" y="0"/>
                  </a:moveTo>
                  <a:lnTo>
                    <a:pt x="0" y="0"/>
                  </a:lnTo>
                  <a:lnTo>
                    <a:pt x="0" y="1670304"/>
                  </a:lnTo>
                  <a:lnTo>
                    <a:pt x="505968" y="1670304"/>
                  </a:lnTo>
                  <a:lnTo>
                    <a:pt x="505968" y="0"/>
                  </a:lnTo>
                  <a:close/>
                </a:path>
                <a:path w="1112520" h="1670685">
                  <a:moveTo>
                    <a:pt x="1112520" y="1122426"/>
                  </a:moveTo>
                  <a:lnTo>
                    <a:pt x="606552" y="1122426"/>
                  </a:lnTo>
                  <a:lnTo>
                    <a:pt x="606552" y="1670304"/>
                  </a:lnTo>
                  <a:lnTo>
                    <a:pt x="1112520" y="1670304"/>
                  </a:lnTo>
                  <a:lnTo>
                    <a:pt x="1112520" y="1122426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1547" y="1708381"/>
              <a:ext cx="67219" cy="3217971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10171685" y="4050284"/>
            <a:ext cx="674793" cy="911013"/>
          </a:xfrm>
          <a:custGeom>
            <a:avLst/>
            <a:gdLst/>
            <a:ahLst/>
            <a:cxnLst/>
            <a:rect l="l" t="t" r="r" b="b"/>
            <a:pathLst>
              <a:path w="506095" h="683260">
                <a:moveTo>
                  <a:pt x="505967" y="0"/>
                </a:moveTo>
                <a:lnTo>
                  <a:pt x="0" y="0"/>
                </a:lnTo>
                <a:lnTo>
                  <a:pt x="0" y="682752"/>
                </a:lnTo>
                <a:lnTo>
                  <a:pt x="505967" y="682752"/>
                </a:lnTo>
                <a:lnTo>
                  <a:pt x="505967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981437" y="3884677"/>
            <a:ext cx="673945" cy="1076113"/>
          </a:xfrm>
          <a:custGeom>
            <a:avLst/>
            <a:gdLst/>
            <a:ahLst/>
            <a:cxnLst/>
            <a:rect l="l" t="t" r="r" b="b"/>
            <a:pathLst>
              <a:path w="505459" h="807085">
                <a:moveTo>
                  <a:pt x="505205" y="0"/>
                </a:moveTo>
                <a:lnTo>
                  <a:pt x="0" y="0"/>
                </a:lnTo>
                <a:lnTo>
                  <a:pt x="0" y="806958"/>
                </a:lnTo>
                <a:lnTo>
                  <a:pt x="505205" y="806958"/>
                </a:lnTo>
                <a:lnTo>
                  <a:pt x="505205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0400" y="3591898"/>
            <a:ext cx="27432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b="1" spc="-7" dirty="0">
                <a:solidFill>
                  <a:srgbClr val="212122"/>
                </a:solidFill>
                <a:latin typeface="Calibri"/>
                <a:cs typeface="Calibri"/>
              </a:rPr>
              <a:t>36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69813" y="2826174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64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79227" y="4051131"/>
            <a:ext cx="27432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b="1" spc="-7" dirty="0">
                <a:solidFill>
                  <a:srgbClr val="212122"/>
                </a:solidFill>
                <a:latin typeface="Calibri"/>
                <a:cs typeface="Calibri"/>
              </a:rPr>
              <a:t>19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88301" y="3834385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27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97713" y="3904827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24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07128" y="3760894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30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16540" y="3915665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24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25953" y="3839803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27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35368" y="3779859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29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44443" y="4078902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18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53856" y="2339849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82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63269" y="3837094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27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72681" y="3657601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34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82095" y="3491993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40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5188" y="5062656"/>
            <a:ext cx="193964" cy="238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Da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14601" y="5063482"/>
            <a:ext cx="193964" cy="246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Ne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23676" y="5063774"/>
            <a:ext cx="193964" cy="48344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Mikro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33089" y="5062851"/>
            <a:ext cx="193964" cy="4241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Malo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42503" y="5064901"/>
            <a:ext cx="193964" cy="1168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13" dirty="0">
                <a:solidFill>
                  <a:prstClr val="black"/>
                </a:solidFill>
                <a:latin typeface="Calibri"/>
                <a:cs typeface="Calibri"/>
              </a:rPr>
              <a:t>Srednje+Veliko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51916" y="5063081"/>
            <a:ext cx="193964" cy="3742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10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61329" y="5063034"/>
            <a:ext cx="193964" cy="46905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11-50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70743" y="5063226"/>
            <a:ext cx="193964" cy="56303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51-250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79817" y="5062672"/>
            <a:ext cx="193964" cy="41063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250+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89231" y="5062656"/>
            <a:ext cx="193964" cy="238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Da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98644" y="5063482"/>
            <a:ext cx="193964" cy="246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Ne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608057" y="5063282"/>
            <a:ext cx="193964" cy="922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Proizvodnja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417471" y="5063655"/>
            <a:ext cx="193964" cy="68918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Tr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ovi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na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226884" y="5063129"/>
            <a:ext cx="193964" cy="5477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Usluge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03200" y="1193800"/>
            <a:ext cx="1930400" cy="772160"/>
          </a:xfrm>
          <a:custGeom>
            <a:avLst/>
            <a:gdLst/>
            <a:ahLst/>
            <a:cxnLst/>
            <a:rect l="l" t="t" r="r" b="b"/>
            <a:pathLst>
              <a:path w="1447800" h="579119">
                <a:moveTo>
                  <a:pt x="1351280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20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20"/>
                </a:lnTo>
                <a:lnTo>
                  <a:pt x="1351280" y="579120"/>
                </a:lnTo>
                <a:lnTo>
                  <a:pt x="1388864" y="571539"/>
                </a:lnTo>
                <a:lnTo>
                  <a:pt x="1419542" y="550862"/>
                </a:lnTo>
                <a:lnTo>
                  <a:pt x="1440219" y="520184"/>
                </a:lnTo>
                <a:lnTo>
                  <a:pt x="1447800" y="482600"/>
                </a:lnTo>
                <a:lnTo>
                  <a:pt x="1447800" y="96520"/>
                </a:lnTo>
                <a:lnTo>
                  <a:pt x="1440219" y="58935"/>
                </a:lnTo>
                <a:lnTo>
                  <a:pt x="1419542" y="28257"/>
                </a:lnTo>
                <a:lnTo>
                  <a:pt x="1388864" y="7580"/>
                </a:lnTo>
                <a:lnTo>
                  <a:pt x="1351280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5148" y="1269660"/>
            <a:ext cx="1385147" cy="59088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FFFFFF"/>
                </a:solidFill>
                <a:latin typeface="Segoe UI"/>
                <a:cs typeface="Segoe UI"/>
              </a:rPr>
              <a:t>Učestovali</a:t>
            </a:r>
            <a:r>
              <a:rPr sz="1867" b="1" spc="-8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  <a:p>
            <a:pPr marL="42332" defTabSz="1219170"/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postupcima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32507" y="2413507"/>
            <a:ext cx="0" cy="4064000"/>
          </a:xfrm>
          <a:custGeom>
            <a:avLst/>
            <a:gdLst/>
            <a:ahLst/>
            <a:cxnLst/>
            <a:rect l="l" t="t" r="r" b="b"/>
            <a:pathLst>
              <a:path h="3048000">
                <a:moveTo>
                  <a:pt x="0" y="0"/>
                </a:moveTo>
                <a:lnTo>
                  <a:pt x="0" y="3048000"/>
                </a:lnTo>
              </a:path>
            </a:pathLst>
          </a:custGeom>
          <a:ln w="19050">
            <a:solidFill>
              <a:srgbClr val="1E4A2B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442460" y="2342388"/>
            <a:ext cx="0" cy="4111413"/>
          </a:xfrm>
          <a:custGeom>
            <a:avLst/>
            <a:gdLst/>
            <a:ahLst/>
            <a:cxnLst/>
            <a:rect l="l" t="t" r="r" b="b"/>
            <a:pathLst>
              <a:path h="3083560">
                <a:moveTo>
                  <a:pt x="0" y="0"/>
                </a:moveTo>
                <a:lnTo>
                  <a:pt x="0" y="3083128"/>
                </a:lnTo>
              </a:path>
            </a:pathLst>
          </a:custGeom>
          <a:ln w="19050">
            <a:solidFill>
              <a:srgbClr val="1E4A2B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305036" y="2283460"/>
            <a:ext cx="0" cy="4214707"/>
          </a:xfrm>
          <a:custGeom>
            <a:avLst/>
            <a:gdLst/>
            <a:ahLst/>
            <a:cxnLst/>
            <a:rect l="l" t="t" r="r" b="b"/>
            <a:pathLst>
              <a:path h="3161029">
                <a:moveTo>
                  <a:pt x="0" y="0"/>
                </a:moveTo>
                <a:lnTo>
                  <a:pt x="0" y="3160775"/>
                </a:lnTo>
              </a:path>
            </a:pathLst>
          </a:custGeom>
          <a:ln w="19050">
            <a:solidFill>
              <a:srgbClr val="1E4A2B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292079" y="6528478"/>
            <a:ext cx="17763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i="1" spc="-7" dirty="0">
                <a:solidFill>
                  <a:srgbClr val="212122"/>
                </a:solidFill>
                <a:latin typeface="Segoe UI"/>
                <a:cs typeface="Segoe UI"/>
              </a:rPr>
              <a:t>*ponderisani</a:t>
            </a:r>
            <a:r>
              <a:rPr sz="1600" i="1" spc="-4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i="1" spc="-7" dirty="0">
                <a:solidFill>
                  <a:srgbClr val="212122"/>
                </a:solidFill>
                <a:latin typeface="Segoe UI"/>
                <a:cs typeface="Segoe UI"/>
              </a:rPr>
              <a:t>podaci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438400" y="1193801"/>
            <a:ext cx="1823720" cy="454660"/>
          </a:xfrm>
          <a:custGeom>
            <a:avLst/>
            <a:gdLst/>
            <a:ahLst/>
            <a:cxnLst/>
            <a:rect l="l" t="t" r="r" b="b"/>
            <a:pathLst>
              <a:path w="1367789" h="340994">
                <a:moveTo>
                  <a:pt x="1311020" y="0"/>
                </a:moveTo>
                <a:lnTo>
                  <a:pt x="56768" y="0"/>
                </a:lnTo>
                <a:lnTo>
                  <a:pt x="34665" y="4458"/>
                </a:lnTo>
                <a:lnTo>
                  <a:pt x="16621" y="16621"/>
                </a:lnTo>
                <a:lnTo>
                  <a:pt x="4458" y="34665"/>
                </a:lnTo>
                <a:lnTo>
                  <a:pt x="0" y="56769"/>
                </a:lnTo>
                <a:lnTo>
                  <a:pt x="0" y="283845"/>
                </a:lnTo>
                <a:lnTo>
                  <a:pt x="4458" y="305948"/>
                </a:lnTo>
                <a:lnTo>
                  <a:pt x="16621" y="323992"/>
                </a:lnTo>
                <a:lnTo>
                  <a:pt x="34665" y="336155"/>
                </a:lnTo>
                <a:lnTo>
                  <a:pt x="56768" y="340613"/>
                </a:lnTo>
                <a:lnTo>
                  <a:pt x="1311020" y="340613"/>
                </a:lnTo>
                <a:lnTo>
                  <a:pt x="1333124" y="336155"/>
                </a:lnTo>
                <a:lnTo>
                  <a:pt x="1351168" y="323992"/>
                </a:lnTo>
                <a:lnTo>
                  <a:pt x="1363331" y="305948"/>
                </a:lnTo>
                <a:lnTo>
                  <a:pt x="1367789" y="283845"/>
                </a:lnTo>
                <a:lnTo>
                  <a:pt x="1367789" y="56769"/>
                </a:lnTo>
                <a:lnTo>
                  <a:pt x="1363331" y="34665"/>
                </a:lnTo>
                <a:lnTo>
                  <a:pt x="1351168" y="16621"/>
                </a:lnTo>
                <a:lnTo>
                  <a:pt x="1333124" y="4458"/>
                </a:lnTo>
                <a:lnTo>
                  <a:pt x="1311020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565740" y="1254083"/>
            <a:ext cx="1558713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20" dirty="0">
                <a:solidFill>
                  <a:srgbClr val="FFFFFF"/>
                </a:solidFill>
                <a:latin typeface="Segoe UI"/>
                <a:cs typeface="Segoe UI"/>
              </a:rPr>
              <a:t>Veličina</a:t>
            </a:r>
            <a:r>
              <a:rPr sz="1867" b="1" spc="-4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firme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518400" y="1193800"/>
            <a:ext cx="1930400" cy="772160"/>
          </a:xfrm>
          <a:custGeom>
            <a:avLst/>
            <a:gdLst/>
            <a:ahLst/>
            <a:cxnLst/>
            <a:rect l="l" t="t" r="r" b="b"/>
            <a:pathLst>
              <a:path w="1447800" h="579119">
                <a:moveTo>
                  <a:pt x="1351279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20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20"/>
                </a:lnTo>
                <a:lnTo>
                  <a:pt x="1351279" y="579120"/>
                </a:lnTo>
                <a:lnTo>
                  <a:pt x="1388864" y="571539"/>
                </a:lnTo>
                <a:lnTo>
                  <a:pt x="1419542" y="550862"/>
                </a:lnTo>
                <a:lnTo>
                  <a:pt x="1440219" y="520184"/>
                </a:lnTo>
                <a:lnTo>
                  <a:pt x="1447800" y="482600"/>
                </a:lnTo>
                <a:lnTo>
                  <a:pt x="1447800" y="96520"/>
                </a:lnTo>
                <a:lnTo>
                  <a:pt x="1440219" y="58935"/>
                </a:lnTo>
                <a:lnTo>
                  <a:pt x="1419542" y="28257"/>
                </a:lnTo>
                <a:lnTo>
                  <a:pt x="1388864" y="7580"/>
                </a:lnTo>
                <a:lnTo>
                  <a:pt x="1351279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72154" y="1269660"/>
            <a:ext cx="1623060" cy="59088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indent="292093" defTabSz="1219170">
              <a:spcBef>
                <a:spcPts val="127"/>
              </a:spcBef>
            </a:pPr>
            <a:r>
              <a:rPr sz="1867" b="1" spc="-13" dirty="0">
                <a:solidFill>
                  <a:srgbClr val="FFFFFF"/>
                </a:solidFill>
                <a:latin typeface="Segoe UI"/>
                <a:cs typeface="Segoe UI"/>
              </a:rPr>
              <a:t>Osoba 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za </a:t>
            </a:r>
            <a:r>
              <a:rPr sz="1867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javne</a:t>
            </a:r>
            <a:r>
              <a:rPr sz="1867" b="1" spc="-8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67" b="1" spc="-13" dirty="0">
                <a:solidFill>
                  <a:srgbClr val="FFFFFF"/>
                </a:solidFill>
                <a:latin typeface="Segoe UI"/>
                <a:cs typeface="Segoe UI"/>
              </a:rPr>
              <a:t>nabavke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956801" y="1193801"/>
            <a:ext cx="1373292" cy="454660"/>
          </a:xfrm>
          <a:custGeom>
            <a:avLst/>
            <a:gdLst/>
            <a:ahLst/>
            <a:cxnLst/>
            <a:rect l="l" t="t" r="r" b="b"/>
            <a:pathLst>
              <a:path w="1029970" h="340994">
                <a:moveTo>
                  <a:pt x="972693" y="0"/>
                </a:moveTo>
                <a:lnTo>
                  <a:pt x="56769" y="0"/>
                </a:lnTo>
                <a:lnTo>
                  <a:pt x="34665" y="4458"/>
                </a:lnTo>
                <a:lnTo>
                  <a:pt x="16621" y="16621"/>
                </a:lnTo>
                <a:lnTo>
                  <a:pt x="4458" y="34665"/>
                </a:lnTo>
                <a:lnTo>
                  <a:pt x="0" y="56769"/>
                </a:lnTo>
                <a:lnTo>
                  <a:pt x="0" y="283845"/>
                </a:lnTo>
                <a:lnTo>
                  <a:pt x="4458" y="305948"/>
                </a:lnTo>
                <a:lnTo>
                  <a:pt x="16621" y="323992"/>
                </a:lnTo>
                <a:lnTo>
                  <a:pt x="34665" y="336155"/>
                </a:lnTo>
                <a:lnTo>
                  <a:pt x="56769" y="340613"/>
                </a:lnTo>
                <a:lnTo>
                  <a:pt x="972693" y="340613"/>
                </a:lnTo>
                <a:lnTo>
                  <a:pt x="994796" y="336155"/>
                </a:lnTo>
                <a:lnTo>
                  <a:pt x="1012840" y="323992"/>
                </a:lnTo>
                <a:lnTo>
                  <a:pt x="1025003" y="305948"/>
                </a:lnTo>
                <a:lnTo>
                  <a:pt x="1029461" y="283845"/>
                </a:lnTo>
                <a:lnTo>
                  <a:pt x="1029461" y="56769"/>
                </a:lnTo>
                <a:lnTo>
                  <a:pt x="1025003" y="34665"/>
                </a:lnTo>
                <a:lnTo>
                  <a:pt x="1012840" y="16621"/>
                </a:lnTo>
                <a:lnTo>
                  <a:pt x="994796" y="4458"/>
                </a:lnTo>
                <a:lnTo>
                  <a:pt x="972693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084815" y="1254083"/>
            <a:ext cx="110744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FFFFFF"/>
                </a:solidFill>
                <a:latin typeface="Segoe UI"/>
                <a:cs typeface="Segoe UI"/>
              </a:rPr>
              <a:t>Delatnost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876800" y="1193801"/>
            <a:ext cx="2009987" cy="454660"/>
          </a:xfrm>
          <a:custGeom>
            <a:avLst/>
            <a:gdLst/>
            <a:ahLst/>
            <a:cxnLst/>
            <a:rect l="l" t="t" r="r" b="b"/>
            <a:pathLst>
              <a:path w="1507489" h="340994">
                <a:moveTo>
                  <a:pt x="1450466" y="0"/>
                </a:moveTo>
                <a:lnTo>
                  <a:pt x="56769" y="0"/>
                </a:lnTo>
                <a:lnTo>
                  <a:pt x="34665" y="4458"/>
                </a:lnTo>
                <a:lnTo>
                  <a:pt x="16621" y="16621"/>
                </a:lnTo>
                <a:lnTo>
                  <a:pt x="4458" y="34665"/>
                </a:lnTo>
                <a:lnTo>
                  <a:pt x="0" y="56769"/>
                </a:lnTo>
                <a:lnTo>
                  <a:pt x="0" y="283845"/>
                </a:lnTo>
                <a:lnTo>
                  <a:pt x="4458" y="305948"/>
                </a:lnTo>
                <a:lnTo>
                  <a:pt x="16621" y="323992"/>
                </a:lnTo>
                <a:lnTo>
                  <a:pt x="34665" y="336155"/>
                </a:lnTo>
                <a:lnTo>
                  <a:pt x="56769" y="340613"/>
                </a:lnTo>
                <a:lnTo>
                  <a:pt x="1450466" y="340613"/>
                </a:lnTo>
                <a:lnTo>
                  <a:pt x="1472570" y="336155"/>
                </a:lnTo>
                <a:lnTo>
                  <a:pt x="1490614" y="323992"/>
                </a:lnTo>
                <a:lnTo>
                  <a:pt x="1502777" y="305948"/>
                </a:lnTo>
                <a:lnTo>
                  <a:pt x="1507236" y="283845"/>
                </a:lnTo>
                <a:lnTo>
                  <a:pt x="1507236" y="56769"/>
                </a:lnTo>
                <a:lnTo>
                  <a:pt x="1502777" y="34665"/>
                </a:lnTo>
                <a:lnTo>
                  <a:pt x="1490614" y="16621"/>
                </a:lnTo>
                <a:lnTo>
                  <a:pt x="1472570" y="4458"/>
                </a:lnTo>
                <a:lnTo>
                  <a:pt x="1450466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004477" y="1254083"/>
            <a:ext cx="174074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FFFFFF"/>
                </a:solidFill>
                <a:latin typeface="Segoe UI"/>
                <a:cs typeface="Segoe UI"/>
              </a:rPr>
              <a:t>Broj</a:t>
            </a:r>
            <a:r>
              <a:rPr sz="1867" b="1" spc="-5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zaposlenih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124828" y="177258"/>
            <a:ext cx="613833" cy="535093"/>
          </a:xfrm>
          <a:custGeom>
            <a:avLst/>
            <a:gdLst/>
            <a:ahLst/>
            <a:cxnLst/>
            <a:rect l="l" t="t" r="r" b="b"/>
            <a:pathLst>
              <a:path w="460375" h="401320">
                <a:moveTo>
                  <a:pt x="460349" y="216433"/>
                </a:moveTo>
                <a:lnTo>
                  <a:pt x="264706" y="216433"/>
                </a:lnTo>
                <a:lnTo>
                  <a:pt x="264706" y="227977"/>
                </a:lnTo>
                <a:lnTo>
                  <a:pt x="262890" y="236943"/>
                </a:lnTo>
                <a:lnTo>
                  <a:pt x="257937" y="244284"/>
                </a:lnTo>
                <a:lnTo>
                  <a:pt x="250621" y="249237"/>
                </a:lnTo>
                <a:lnTo>
                  <a:pt x="241681" y="251066"/>
                </a:lnTo>
                <a:lnTo>
                  <a:pt x="218668" y="251066"/>
                </a:lnTo>
                <a:lnTo>
                  <a:pt x="209727" y="249237"/>
                </a:lnTo>
                <a:lnTo>
                  <a:pt x="202412" y="244284"/>
                </a:lnTo>
                <a:lnTo>
                  <a:pt x="197472" y="236943"/>
                </a:lnTo>
                <a:lnTo>
                  <a:pt x="195656" y="227977"/>
                </a:lnTo>
                <a:lnTo>
                  <a:pt x="195656" y="216433"/>
                </a:lnTo>
                <a:lnTo>
                  <a:pt x="0" y="216433"/>
                </a:lnTo>
                <a:lnTo>
                  <a:pt x="0" y="378040"/>
                </a:lnTo>
                <a:lnTo>
                  <a:pt x="1816" y="387007"/>
                </a:lnTo>
                <a:lnTo>
                  <a:pt x="6769" y="394347"/>
                </a:lnTo>
                <a:lnTo>
                  <a:pt x="14084" y="399300"/>
                </a:lnTo>
                <a:lnTo>
                  <a:pt x="23025" y="401129"/>
                </a:lnTo>
                <a:lnTo>
                  <a:pt x="437324" y="401129"/>
                </a:lnTo>
                <a:lnTo>
                  <a:pt x="446265" y="399300"/>
                </a:lnTo>
                <a:lnTo>
                  <a:pt x="453580" y="394347"/>
                </a:lnTo>
                <a:lnTo>
                  <a:pt x="458533" y="387007"/>
                </a:lnTo>
                <a:lnTo>
                  <a:pt x="460349" y="378040"/>
                </a:lnTo>
                <a:lnTo>
                  <a:pt x="460349" y="216433"/>
                </a:lnTo>
                <a:close/>
              </a:path>
              <a:path w="460375" h="401320">
                <a:moveTo>
                  <a:pt x="460349" y="101003"/>
                </a:moveTo>
                <a:lnTo>
                  <a:pt x="458533" y="92036"/>
                </a:lnTo>
                <a:lnTo>
                  <a:pt x="453580" y="84696"/>
                </a:lnTo>
                <a:lnTo>
                  <a:pt x="446265" y="79743"/>
                </a:lnTo>
                <a:lnTo>
                  <a:pt x="437324" y="77914"/>
                </a:lnTo>
                <a:lnTo>
                  <a:pt x="322249" y="77914"/>
                </a:lnTo>
                <a:lnTo>
                  <a:pt x="322249" y="40398"/>
                </a:lnTo>
                <a:lnTo>
                  <a:pt x="321094" y="34632"/>
                </a:lnTo>
                <a:lnTo>
                  <a:pt x="319112" y="24599"/>
                </a:lnTo>
                <a:lnTo>
                  <a:pt x="310515" y="11760"/>
                </a:lnTo>
                <a:lnTo>
                  <a:pt x="297726" y="3149"/>
                </a:lnTo>
                <a:lnTo>
                  <a:pt x="287718" y="1155"/>
                </a:lnTo>
                <a:lnTo>
                  <a:pt x="287718" y="36944"/>
                </a:lnTo>
                <a:lnTo>
                  <a:pt x="287718" y="77914"/>
                </a:lnTo>
                <a:lnTo>
                  <a:pt x="172631" y="77914"/>
                </a:lnTo>
                <a:lnTo>
                  <a:pt x="172631" y="36944"/>
                </a:lnTo>
                <a:lnTo>
                  <a:pt x="174929" y="34632"/>
                </a:lnTo>
                <a:lnTo>
                  <a:pt x="285419" y="34632"/>
                </a:lnTo>
                <a:lnTo>
                  <a:pt x="287718" y="36944"/>
                </a:lnTo>
                <a:lnTo>
                  <a:pt x="287718" y="1155"/>
                </a:lnTo>
                <a:lnTo>
                  <a:pt x="281965" y="0"/>
                </a:lnTo>
                <a:lnTo>
                  <a:pt x="178384" y="0"/>
                </a:lnTo>
                <a:lnTo>
                  <a:pt x="162623" y="3149"/>
                </a:lnTo>
                <a:lnTo>
                  <a:pt x="149834" y="11760"/>
                </a:lnTo>
                <a:lnTo>
                  <a:pt x="141249" y="24599"/>
                </a:lnTo>
                <a:lnTo>
                  <a:pt x="138112" y="40398"/>
                </a:lnTo>
                <a:lnTo>
                  <a:pt x="138112" y="77914"/>
                </a:lnTo>
                <a:lnTo>
                  <a:pt x="23025" y="77914"/>
                </a:lnTo>
                <a:lnTo>
                  <a:pt x="14084" y="79743"/>
                </a:lnTo>
                <a:lnTo>
                  <a:pt x="6769" y="84696"/>
                </a:lnTo>
                <a:lnTo>
                  <a:pt x="1816" y="92036"/>
                </a:lnTo>
                <a:lnTo>
                  <a:pt x="0" y="101003"/>
                </a:lnTo>
                <a:lnTo>
                  <a:pt x="0" y="193344"/>
                </a:lnTo>
                <a:lnTo>
                  <a:pt x="195656" y="193344"/>
                </a:lnTo>
                <a:lnTo>
                  <a:pt x="195656" y="181800"/>
                </a:lnTo>
                <a:lnTo>
                  <a:pt x="264706" y="181800"/>
                </a:lnTo>
                <a:lnTo>
                  <a:pt x="264706" y="193344"/>
                </a:lnTo>
                <a:lnTo>
                  <a:pt x="460349" y="193344"/>
                </a:lnTo>
                <a:lnTo>
                  <a:pt x="460349" y="181800"/>
                </a:lnTo>
                <a:lnTo>
                  <a:pt x="460349" y="101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295655"/>
            <a:ext cx="6054513" cy="487313"/>
          </a:xfrm>
          <a:prstGeom prst="rect">
            <a:avLst/>
          </a:prstGeom>
          <a:solidFill>
            <a:srgbClr val="DA9E11"/>
          </a:solidFill>
        </p:spPr>
        <p:txBody>
          <a:bodyPr vert="horz" wrap="square" lIns="0" tIns="0" rIns="0" bIns="0" rtlCol="0">
            <a:spAutoFit/>
          </a:bodyPr>
          <a:lstStyle/>
          <a:p>
            <a:pPr marL="74505">
              <a:lnSpc>
                <a:spcPts val="3800"/>
              </a:lnSpc>
            </a:pPr>
            <a:r>
              <a:rPr sz="3200" spc="-7" dirty="0">
                <a:solidFill>
                  <a:srgbClr val="FFFFFF"/>
                </a:solidFill>
                <a:latin typeface="Segoe UI"/>
                <a:cs typeface="Segoe UI"/>
              </a:rPr>
              <a:t>NARUČIOCI: 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Struktura</a:t>
            </a:r>
            <a:r>
              <a:rPr sz="32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uzorka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091" y="3006852"/>
            <a:ext cx="726440" cy="731520"/>
          </a:xfrm>
          <a:custGeom>
            <a:avLst/>
            <a:gdLst/>
            <a:ahLst/>
            <a:cxnLst/>
            <a:rect l="l" t="t" r="r" b="b"/>
            <a:pathLst>
              <a:path w="544830" h="548639">
                <a:moveTo>
                  <a:pt x="544830" y="0"/>
                </a:moveTo>
                <a:lnTo>
                  <a:pt x="0" y="0"/>
                </a:lnTo>
                <a:lnTo>
                  <a:pt x="0" y="548640"/>
                </a:lnTo>
                <a:lnTo>
                  <a:pt x="544830" y="548640"/>
                </a:lnTo>
                <a:lnTo>
                  <a:pt x="54483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3819" y="3365501"/>
            <a:ext cx="726440" cy="373380"/>
          </a:xfrm>
          <a:custGeom>
            <a:avLst/>
            <a:gdLst/>
            <a:ahLst/>
            <a:cxnLst/>
            <a:rect l="l" t="t" r="r" b="b"/>
            <a:pathLst>
              <a:path w="544830" h="280035">
                <a:moveTo>
                  <a:pt x="544829" y="0"/>
                </a:moveTo>
                <a:lnTo>
                  <a:pt x="0" y="0"/>
                </a:lnTo>
                <a:lnTo>
                  <a:pt x="0" y="279654"/>
                </a:lnTo>
                <a:lnTo>
                  <a:pt x="544829" y="279654"/>
                </a:lnTo>
                <a:lnTo>
                  <a:pt x="544829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25547" y="3114548"/>
            <a:ext cx="726440" cy="623993"/>
          </a:xfrm>
          <a:custGeom>
            <a:avLst/>
            <a:gdLst/>
            <a:ahLst/>
            <a:cxnLst/>
            <a:rect l="l" t="t" r="r" b="b"/>
            <a:pathLst>
              <a:path w="544830" h="467994">
                <a:moveTo>
                  <a:pt x="544830" y="0"/>
                </a:moveTo>
                <a:lnTo>
                  <a:pt x="0" y="0"/>
                </a:lnTo>
                <a:lnTo>
                  <a:pt x="0" y="467868"/>
                </a:lnTo>
                <a:lnTo>
                  <a:pt x="544830" y="467868"/>
                </a:lnTo>
                <a:lnTo>
                  <a:pt x="54483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97277" y="1881615"/>
            <a:ext cx="1597660" cy="4732020"/>
            <a:chOff x="2322957" y="1411211"/>
            <a:chExt cx="1198245" cy="3549015"/>
          </a:xfrm>
        </p:grpSpPr>
        <p:sp>
          <p:nvSpPr>
            <p:cNvPr id="7" name="object 7"/>
            <p:cNvSpPr/>
            <p:nvPr/>
          </p:nvSpPr>
          <p:spPr>
            <a:xfrm>
              <a:off x="2322957" y="2405252"/>
              <a:ext cx="1198245" cy="398780"/>
            </a:xfrm>
            <a:custGeom>
              <a:avLst/>
              <a:gdLst/>
              <a:ahLst/>
              <a:cxnLst/>
              <a:rect l="l" t="t" r="r" b="b"/>
              <a:pathLst>
                <a:path w="1198245" h="398780">
                  <a:moveTo>
                    <a:pt x="544068" y="149352"/>
                  </a:moveTo>
                  <a:lnTo>
                    <a:pt x="0" y="149352"/>
                  </a:lnTo>
                  <a:lnTo>
                    <a:pt x="0" y="398526"/>
                  </a:lnTo>
                  <a:lnTo>
                    <a:pt x="544068" y="398526"/>
                  </a:lnTo>
                  <a:lnTo>
                    <a:pt x="544068" y="149352"/>
                  </a:lnTo>
                  <a:close/>
                </a:path>
                <a:path w="1198245" h="398780">
                  <a:moveTo>
                    <a:pt x="1197864" y="0"/>
                  </a:moveTo>
                  <a:lnTo>
                    <a:pt x="653034" y="0"/>
                  </a:lnTo>
                  <a:lnTo>
                    <a:pt x="653034" y="398526"/>
                  </a:lnTo>
                  <a:lnTo>
                    <a:pt x="1197864" y="398526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5308" y="1411211"/>
              <a:ext cx="94106" cy="354863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839715" y="2860548"/>
            <a:ext cx="726440" cy="877993"/>
          </a:xfrm>
          <a:custGeom>
            <a:avLst/>
            <a:gdLst/>
            <a:ahLst/>
            <a:cxnLst/>
            <a:rect l="l" t="t" r="r" b="b"/>
            <a:pathLst>
              <a:path w="544829" h="658494">
                <a:moveTo>
                  <a:pt x="544829" y="0"/>
                </a:moveTo>
                <a:lnTo>
                  <a:pt x="0" y="0"/>
                </a:lnTo>
                <a:lnTo>
                  <a:pt x="0" y="658368"/>
                </a:lnTo>
                <a:lnTo>
                  <a:pt x="544829" y="658368"/>
                </a:lnTo>
                <a:lnTo>
                  <a:pt x="544829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11444" y="3313684"/>
            <a:ext cx="726440" cy="425027"/>
          </a:xfrm>
          <a:custGeom>
            <a:avLst/>
            <a:gdLst/>
            <a:ahLst/>
            <a:cxnLst/>
            <a:rect l="l" t="t" r="r" b="b"/>
            <a:pathLst>
              <a:path w="544829" h="318769">
                <a:moveTo>
                  <a:pt x="544829" y="0"/>
                </a:moveTo>
                <a:lnTo>
                  <a:pt x="0" y="0"/>
                </a:lnTo>
                <a:lnTo>
                  <a:pt x="0" y="318516"/>
                </a:lnTo>
                <a:lnTo>
                  <a:pt x="544829" y="318516"/>
                </a:lnTo>
                <a:lnTo>
                  <a:pt x="544829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83171" y="1881616"/>
            <a:ext cx="1598507" cy="4733713"/>
            <a:chOff x="4937378" y="1411211"/>
            <a:chExt cx="1198880" cy="3550285"/>
          </a:xfrm>
        </p:grpSpPr>
        <p:sp>
          <p:nvSpPr>
            <p:cNvPr id="12" name="object 12"/>
            <p:cNvSpPr/>
            <p:nvPr/>
          </p:nvSpPr>
          <p:spPr>
            <a:xfrm>
              <a:off x="4937379" y="2394584"/>
              <a:ext cx="1198880" cy="409575"/>
            </a:xfrm>
            <a:custGeom>
              <a:avLst/>
              <a:gdLst/>
              <a:ahLst/>
              <a:cxnLst/>
              <a:rect l="l" t="t" r="r" b="b"/>
              <a:pathLst>
                <a:path w="1198879" h="409575">
                  <a:moveTo>
                    <a:pt x="544830" y="239268"/>
                  </a:moveTo>
                  <a:lnTo>
                    <a:pt x="0" y="239268"/>
                  </a:lnTo>
                  <a:lnTo>
                    <a:pt x="0" y="409194"/>
                  </a:lnTo>
                  <a:lnTo>
                    <a:pt x="544830" y="409194"/>
                  </a:lnTo>
                  <a:lnTo>
                    <a:pt x="544830" y="239268"/>
                  </a:lnTo>
                  <a:close/>
                </a:path>
                <a:path w="1198879" h="409575">
                  <a:moveTo>
                    <a:pt x="1198626" y="0"/>
                  </a:moveTo>
                  <a:lnTo>
                    <a:pt x="653796" y="0"/>
                  </a:lnTo>
                  <a:lnTo>
                    <a:pt x="653796" y="409194"/>
                  </a:lnTo>
                  <a:lnTo>
                    <a:pt x="1198626" y="409194"/>
                  </a:lnTo>
                  <a:lnTo>
                    <a:pt x="1198626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2307" y="1411211"/>
              <a:ext cx="94107" cy="3550158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326629" y="3351276"/>
            <a:ext cx="725593" cy="387773"/>
          </a:xfrm>
          <a:custGeom>
            <a:avLst/>
            <a:gdLst/>
            <a:ahLst/>
            <a:cxnLst/>
            <a:rect l="l" t="t" r="r" b="b"/>
            <a:pathLst>
              <a:path w="544195" h="290830">
                <a:moveTo>
                  <a:pt x="544068" y="0"/>
                </a:moveTo>
                <a:lnTo>
                  <a:pt x="0" y="0"/>
                </a:lnTo>
                <a:lnTo>
                  <a:pt x="0" y="290322"/>
                </a:lnTo>
                <a:lnTo>
                  <a:pt x="544068" y="290322"/>
                </a:lnTo>
                <a:lnTo>
                  <a:pt x="544068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97340" y="3299461"/>
            <a:ext cx="726440" cy="439420"/>
          </a:xfrm>
          <a:custGeom>
            <a:avLst/>
            <a:gdLst/>
            <a:ahLst/>
            <a:cxnLst/>
            <a:rect l="l" t="t" r="r" b="b"/>
            <a:pathLst>
              <a:path w="544829" h="329564">
                <a:moveTo>
                  <a:pt x="544829" y="0"/>
                </a:moveTo>
                <a:lnTo>
                  <a:pt x="0" y="0"/>
                </a:lnTo>
                <a:lnTo>
                  <a:pt x="0" y="329184"/>
                </a:lnTo>
                <a:lnTo>
                  <a:pt x="544829" y="329184"/>
                </a:lnTo>
                <a:lnTo>
                  <a:pt x="544829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69068" y="3085084"/>
            <a:ext cx="726440" cy="653627"/>
          </a:xfrm>
          <a:custGeom>
            <a:avLst/>
            <a:gdLst/>
            <a:ahLst/>
            <a:cxnLst/>
            <a:rect l="l" t="t" r="r" b="b"/>
            <a:pathLst>
              <a:path w="544829" h="490219">
                <a:moveTo>
                  <a:pt x="544829" y="0"/>
                </a:moveTo>
                <a:lnTo>
                  <a:pt x="0" y="0"/>
                </a:lnTo>
                <a:lnTo>
                  <a:pt x="0" y="489966"/>
                </a:lnTo>
                <a:lnTo>
                  <a:pt x="544829" y="489966"/>
                </a:lnTo>
                <a:lnTo>
                  <a:pt x="544829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940795" y="3698748"/>
            <a:ext cx="726440" cy="39793"/>
          </a:xfrm>
          <a:custGeom>
            <a:avLst/>
            <a:gdLst/>
            <a:ahLst/>
            <a:cxnLst/>
            <a:rect l="l" t="t" r="r" b="b"/>
            <a:pathLst>
              <a:path w="544829" h="29844">
                <a:moveTo>
                  <a:pt x="544829" y="0"/>
                </a:moveTo>
                <a:lnTo>
                  <a:pt x="0" y="0"/>
                </a:lnTo>
                <a:lnTo>
                  <a:pt x="0" y="29718"/>
                </a:lnTo>
                <a:lnTo>
                  <a:pt x="544829" y="29718"/>
                </a:lnTo>
                <a:lnTo>
                  <a:pt x="544829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8491" y="2613153"/>
            <a:ext cx="27432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b="1" spc="-7" dirty="0">
                <a:solidFill>
                  <a:srgbClr val="212122"/>
                </a:solidFill>
                <a:latin typeface="Calibri"/>
                <a:cs typeface="Calibri"/>
              </a:rPr>
              <a:t>36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0217" y="2972139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18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51607" y="2720849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30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23335" y="3013457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16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95064" y="2813643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26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66453" y="2467186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43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38180" y="2920662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21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09909" y="3118443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11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81297" y="2799081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27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53027" y="2957915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19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24415" y="2905761"/>
            <a:ext cx="274320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867" b="1" spc="-7" dirty="0">
                <a:solidFill>
                  <a:srgbClr val="212122"/>
                </a:solidFill>
                <a:latin typeface="Calibri"/>
                <a:cs typeface="Calibri"/>
              </a:rPr>
              <a:t>21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96143" y="2692062"/>
            <a:ext cx="274320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212122"/>
                </a:solidFill>
                <a:latin typeface="Calibri"/>
                <a:cs typeface="Calibri"/>
              </a:rPr>
              <a:t>32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27815" y="3306064"/>
            <a:ext cx="154093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7" dirty="0">
                <a:solidFill>
                  <a:srgbClr val="212122"/>
                </a:solidFill>
                <a:latin typeface="Calibri"/>
                <a:cs typeface="Calibri"/>
              </a:rPr>
              <a:t>2</a:t>
            </a:r>
            <a:endParaRPr sz="18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3279" y="3840662"/>
            <a:ext cx="193964" cy="6663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Beograd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24668" y="3840735"/>
            <a:ext cx="193964" cy="7924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jvodi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na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6396" y="3842441"/>
            <a:ext cx="193964" cy="1971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Šumadija</a:t>
            </a:r>
            <a:r>
              <a:rPr sz="14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i Zapadna</a:t>
            </a:r>
            <a:r>
              <a:rPr sz="1467" spc="-13" dirty="0">
                <a:solidFill>
                  <a:prstClr val="black"/>
                </a:solidFill>
                <a:latin typeface="Calibri"/>
                <a:cs typeface="Calibri"/>
              </a:rPr>
              <a:t> Srbija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68124" y="3838753"/>
            <a:ext cx="193964" cy="159427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Južna</a:t>
            </a:r>
            <a:r>
              <a:rPr sz="14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14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Istočna</a:t>
            </a:r>
            <a:r>
              <a:rPr sz="1467" spc="-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Srbija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239513" y="3840303"/>
            <a:ext cx="193964" cy="47836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o 50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1241" y="3840955"/>
            <a:ext cx="193964" cy="104986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Od</a:t>
            </a:r>
            <a:r>
              <a:rPr sz="14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51</a:t>
            </a:r>
            <a:r>
              <a:rPr sz="14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do</a:t>
            </a:r>
            <a:r>
              <a:rPr sz="14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200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82969" y="3840784"/>
            <a:ext cx="193964" cy="79586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Preko</a:t>
            </a:r>
            <a:r>
              <a:rPr sz="1467" spc="-6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200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54359" y="3842385"/>
            <a:ext cx="193964" cy="147150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Odbija</a:t>
            </a:r>
            <a:r>
              <a:rPr sz="1467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dirty="0">
                <a:solidFill>
                  <a:prstClr val="black"/>
                </a:solidFill>
                <a:latin typeface="Calibri"/>
                <a:cs typeface="Calibri"/>
              </a:rPr>
              <a:t>da</a:t>
            </a:r>
            <a:r>
              <a:rPr sz="1467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odgovori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26087" y="3841340"/>
            <a:ext cx="193964" cy="129285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Javno</a:t>
            </a:r>
            <a:r>
              <a:rPr sz="1467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preduzeće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84023" y="3841663"/>
            <a:ext cx="418128" cy="17856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Ministarstvo</a:t>
            </a:r>
            <a:r>
              <a:rPr sz="14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/</a:t>
            </a:r>
            <a:r>
              <a:rPr sz="1467" spc="-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posebna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  <a:p>
            <a:pPr marL="847" algn="ctr" defTabSz="1219170">
              <a:spcBef>
                <a:spcPts val="27"/>
              </a:spcBef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organizacija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69204" y="3841425"/>
            <a:ext cx="193964" cy="158834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933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Lokalna</a:t>
            </a:r>
            <a:r>
              <a:rPr sz="1467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samouprava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227141" y="3843239"/>
            <a:ext cx="418128" cy="246210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2444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Pravosudni</a:t>
            </a:r>
            <a:r>
              <a:rPr sz="1467" spc="-3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organi/Obrazovne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  <a:p>
            <a:pPr marL="16933" defTabSz="1219170">
              <a:spcBef>
                <a:spcPts val="33"/>
              </a:spcBef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ustanove/Zdravstvene</a:t>
            </a:r>
            <a:r>
              <a:rPr sz="1467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ustanove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098868" y="3843297"/>
            <a:ext cx="418128" cy="227414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 defTabSz="1219170">
              <a:lnSpc>
                <a:spcPts val="1527"/>
              </a:lnSpc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Samostalni</a:t>
            </a:r>
            <a:r>
              <a:rPr sz="14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14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nezavisni</a:t>
            </a:r>
            <a:r>
              <a:rPr sz="1467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državni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  <a:p>
            <a:pPr marL="2540" algn="ctr" defTabSz="1219170">
              <a:spcBef>
                <a:spcPts val="27"/>
              </a:spcBef>
            </a:pPr>
            <a:r>
              <a:rPr sz="1467" spc="-7" dirty="0">
                <a:solidFill>
                  <a:prstClr val="black"/>
                </a:solidFill>
                <a:latin typeface="Calibri"/>
                <a:cs typeface="Calibri"/>
              </a:rPr>
              <a:t>organi</a:t>
            </a:r>
            <a:endParaRPr sz="14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24000" y="1193801"/>
            <a:ext cx="1073573" cy="454660"/>
          </a:xfrm>
          <a:custGeom>
            <a:avLst/>
            <a:gdLst/>
            <a:ahLst/>
            <a:cxnLst/>
            <a:rect l="l" t="t" r="r" b="b"/>
            <a:pathLst>
              <a:path w="805180" h="340994">
                <a:moveTo>
                  <a:pt x="747902" y="0"/>
                </a:moveTo>
                <a:lnTo>
                  <a:pt x="56768" y="0"/>
                </a:lnTo>
                <a:lnTo>
                  <a:pt x="34670" y="4458"/>
                </a:lnTo>
                <a:lnTo>
                  <a:pt x="16625" y="16621"/>
                </a:lnTo>
                <a:lnTo>
                  <a:pt x="4460" y="34665"/>
                </a:lnTo>
                <a:lnTo>
                  <a:pt x="0" y="56769"/>
                </a:lnTo>
                <a:lnTo>
                  <a:pt x="0" y="283845"/>
                </a:lnTo>
                <a:lnTo>
                  <a:pt x="4460" y="305948"/>
                </a:lnTo>
                <a:lnTo>
                  <a:pt x="16625" y="323992"/>
                </a:lnTo>
                <a:lnTo>
                  <a:pt x="34670" y="336155"/>
                </a:lnTo>
                <a:lnTo>
                  <a:pt x="56768" y="340613"/>
                </a:lnTo>
                <a:lnTo>
                  <a:pt x="747902" y="340613"/>
                </a:lnTo>
                <a:lnTo>
                  <a:pt x="770006" y="336155"/>
                </a:lnTo>
                <a:lnTo>
                  <a:pt x="788050" y="323992"/>
                </a:lnTo>
                <a:lnTo>
                  <a:pt x="800213" y="305948"/>
                </a:lnTo>
                <a:lnTo>
                  <a:pt x="804672" y="283845"/>
                </a:lnTo>
                <a:lnTo>
                  <a:pt x="804672" y="56769"/>
                </a:lnTo>
                <a:lnTo>
                  <a:pt x="800213" y="34665"/>
                </a:lnTo>
                <a:lnTo>
                  <a:pt x="788050" y="16621"/>
                </a:lnTo>
                <a:lnTo>
                  <a:pt x="770006" y="4458"/>
                </a:lnTo>
                <a:lnTo>
                  <a:pt x="747902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51338" y="1254083"/>
            <a:ext cx="811953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6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egi</a:t>
            </a:r>
            <a:r>
              <a:rPr sz="1867" b="1" spc="-13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861307" y="1905507"/>
            <a:ext cx="0" cy="4619413"/>
          </a:xfrm>
          <a:custGeom>
            <a:avLst/>
            <a:gdLst/>
            <a:ahLst/>
            <a:cxnLst/>
            <a:rect l="l" t="t" r="r" b="b"/>
            <a:pathLst>
              <a:path h="3464560">
                <a:moveTo>
                  <a:pt x="0" y="0"/>
                </a:moveTo>
                <a:lnTo>
                  <a:pt x="0" y="3464128"/>
                </a:lnTo>
              </a:path>
            </a:pathLst>
          </a:custGeom>
          <a:ln w="19050">
            <a:solidFill>
              <a:srgbClr val="1E4A2B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417307" y="1905508"/>
            <a:ext cx="0" cy="4621105"/>
          </a:xfrm>
          <a:custGeom>
            <a:avLst/>
            <a:gdLst/>
            <a:ahLst/>
            <a:cxnLst/>
            <a:rect l="l" t="t" r="r" b="b"/>
            <a:pathLst>
              <a:path h="3465829">
                <a:moveTo>
                  <a:pt x="0" y="0"/>
                </a:moveTo>
                <a:lnTo>
                  <a:pt x="0" y="3465576"/>
                </a:lnTo>
              </a:path>
            </a:pathLst>
          </a:custGeom>
          <a:ln w="19050">
            <a:solidFill>
              <a:srgbClr val="1E4A2B"/>
            </a:solidFill>
          </a:ln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72000" y="1193801"/>
            <a:ext cx="2009987" cy="454660"/>
          </a:xfrm>
          <a:custGeom>
            <a:avLst/>
            <a:gdLst/>
            <a:ahLst/>
            <a:cxnLst/>
            <a:rect l="l" t="t" r="r" b="b"/>
            <a:pathLst>
              <a:path w="1507489" h="340994">
                <a:moveTo>
                  <a:pt x="1450466" y="0"/>
                </a:moveTo>
                <a:lnTo>
                  <a:pt x="56769" y="0"/>
                </a:lnTo>
                <a:lnTo>
                  <a:pt x="34665" y="4458"/>
                </a:lnTo>
                <a:lnTo>
                  <a:pt x="16621" y="16621"/>
                </a:lnTo>
                <a:lnTo>
                  <a:pt x="4458" y="34665"/>
                </a:lnTo>
                <a:lnTo>
                  <a:pt x="0" y="56769"/>
                </a:lnTo>
                <a:lnTo>
                  <a:pt x="0" y="283845"/>
                </a:lnTo>
                <a:lnTo>
                  <a:pt x="4458" y="305948"/>
                </a:lnTo>
                <a:lnTo>
                  <a:pt x="16621" y="323992"/>
                </a:lnTo>
                <a:lnTo>
                  <a:pt x="34665" y="336155"/>
                </a:lnTo>
                <a:lnTo>
                  <a:pt x="56769" y="340613"/>
                </a:lnTo>
                <a:lnTo>
                  <a:pt x="1450466" y="340613"/>
                </a:lnTo>
                <a:lnTo>
                  <a:pt x="1472570" y="336155"/>
                </a:lnTo>
                <a:lnTo>
                  <a:pt x="1490614" y="323992"/>
                </a:lnTo>
                <a:lnTo>
                  <a:pt x="1502777" y="305948"/>
                </a:lnTo>
                <a:lnTo>
                  <a:pt x="1507236" y="283845"/>
                </a:lnTo>
                <a:lnTo>
                  <a:pt x="1507236" y="56769"/>
                </a:lnTo>
                <a:lnTo>
                  <a:pt x="1502777" y="34665"/>
                </a:lnTo>
                <a:lnTo>
                  <a:pt x="1490614" y="16621"/>
                </a:lnTo>
                <a:lnTo>
                  <a:pt x="1472570" y="4458"/>
                </a:lnTo>
                <a:lnTo>
                  <a:pt x="1450466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99337" y="1254083"/>
            <a:ext cx="174074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13" dirty="0">
                <a:solidFill>
                  <a:srgbClr val="FFFFFF"/>
                </a:solidFill>
                <a:latin typeface="Segoe UI"/>
                <a:cs typeface="Segoe UI"/>
              </a:rPr>
              <a:t>Broj</a:t>
            </a:r>
            <a:r>
              <a:rPr sz="1867" b="1" spc="-5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zaposlenih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229600" y="1193801"/>
            <a:ext cx="1806787" cy="454660"/>
          </a:xfrm>
          <a:custGeom>
            <a:avLst/>
            <a:gdLst/>
            <a:ahLst/>
            <a:cxnLst/>
            <a:rect l="l" t="t" r="r" b="b"/>
            <a:pathLst>
              <a:path w="1355090" h="340994">
                <a:moveTo>
                  <a:pt x="1298067" y="0"/>
                </a:moveTo>
                <a:lnTo>
                  <a:pt x="56769" y="0"/>
                </a:lnTo>
                <a:lnTo>
                  <a:pt x="34665" y="4458"/>
                </a:lnTo>
                <a:lnTo>
                  <a:pt x="16621" y="16621"/>
                </a:lnTo>
                <a:lnTo>
                  <a:pt x="4458" y="34665"/>
                </a:lnTo>
                <a:lnTo>
                  <a:pt x="0" y="56769"/>
                </a:lnTo>
                <a:lnTo>
                  <a:pt x="0" y="283845"/>
                </a:lnTo>
                <a:lnTo>
                  <a:pt x="4458" y="305948"/>
                </a:lnTo>
                <a:lnTo>
                  <a:pt x="16621" y="323992"/>
                </a:lnTo>
                <a:lnTo>
                  <a:pt x="34665" y="336155"/>
                </a:lnTo>
                <a:lnTo>
                  <a:pt x="56769" y="340613"/>
                </a:lnTo>
                <a:lnTo>
                  <a:pt x="1298067" y="340613"/>
                </a:lnTo>
                <a:lnTo>
                  <a:pt x="1320170" y="336155"/>
                </a:lnTo>
                <a:lnTo>
                  <a:pt x="1338214" y="323992"/>
                </a:lnTo>
                <a:lnTo>
                  <a:pt x="1350377" y="305948"/>
                </a:lnTo>
                <a:lnTo>
                  <a:pt x="1354835" y="283845"/>
                </a:lnTo>
                <a:lnTo>
                  <a:pt x="1354835" y="56769"/>
                </a:lnTo>
                <a:lnTo>
                  <a:pt x="1350377" y="34665"/>
                </a:lnTo>
                <a:lnTo>
                  <a:pt x="1338214" y="16621"/>
                </a:lnTo>
                <a:lnTo>
                  <a:pt x="1320170" y="4458"/>
                </a:lnTo>
                <a:lnTo>
                  <a:pt x="1298067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357278" y="1254083"/>
            <a:ext cx="1540087" cy="30356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Tip</a:t>
            </a:r>
            <a:r>
              <a:rPr sz="1867" b="1" spc="-7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67" b="1" spc="-7" dirty="0">
                <a:solidFill>
                  <a:srgbClr val="FFFFFF"/>
                </a:solidFill>
                <a:latin typeface="Segoe UI"/>
                <a:cs typeface="Segoe UI"/>
              </a:rPr>
              <a:t>institucije</a:t>
            </a:r>
            <a:endParaRPr sz="1867">
              <a:solidFill>
                <a:prstClr val="black"/>
              </a:solidFill>
              <a:latin typeface="Segoe UI"/>
              <a:cs typeface="Segoe UI"/>
            </a:endParaRPr>
          </a:p>
        </p:txBody>
      </p:sp>
      <p:pic>
        <p:nvPicPr>
          <p:cNvPr id="52" name="object 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0879" y="208037"/>
            <a:ext cx="491029" cy="5155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DD79-3B0E-EF43-A788-B187F8DD7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1016000"/>
            <a:ext cx="10512425" cy="1426569"/>
          </a:xfrm>
        </p:spPr>
        <p:txBody>
          <a:bodyPr/>
          <a:lstStyle/>
          <a:p>
            <a:r>
              <a:rPr lang="sr-Latn-RS" b="1" dirty="0"/>
              <a:t>Upoznatost i primena kriterijuma </a:t>
            </a:r>
            <a:r>
              <a:rPr lang="sr-Latn-RS" dirty="0"/>
              <a:t>– naručioci: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8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39" y="6341871"/>
            <a:ext cx="813562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defTabSz="1219170">
              <a:spcBef>
                <a:spcPts val="133"/>
              </a:spcBef>
            </a:pP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U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kojoj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meri</a:t>
            </a:r>
            <a:r>
              <a:rPr sz="1200" i="1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ste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upoznati</a:t>
            </a:r>
            <a:r>
              <a:rPr sz="1200" i="1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sa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sledećim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kriterijumima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u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vezi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postupka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javnih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nabavki?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Molim</a:t>
            </a:r>
            <a:r>
              <a:rPr sz="1200" i="1" spc="4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Vas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da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koristite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skalu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 od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1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do</a:t>
            </a:r>
            <a:r>
              <a:rPr sz="1200" i="1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4, </a:t>
            </a:r>
            <a:r>
              <a:rPr sz="1200" i="1" spc="-3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gde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1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znači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da se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 uopšte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niste upoznati,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a 4 da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ste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u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potpunosti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upoznati.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321055"/>
            <a:ext cx="11074400" cy="439435"/>
          </a:xfrm>
          <a:prstGeom prst="rect">
            <a:avLst/>
          </a:prstGeom>
          <a:solidFill>
            <a:srgbClr val="DA9E11"/>
          </a:solidFill>
        </p:spPr>
        <p:txBody>
          <a:bodyPr vert="horz" wrap="square" lIns="0" tIns="69425" rIns="0" bIns="0" rtlCol="0">
            <a:spAutoFit/>
          </a:bodyPr>
          <a:lstStyle/>
          <a:p>
            <a:pPr marL="74505">
              <a:spcBef>
                <a:spcPts val="545"/>
              </a:spcBef>
            </a:pPr>
            <a:r>
              <a:rPr sz="2400" spc="-7" dirty="0">
                <a:solidFill>
                  <a:srgbClr val="FFFFFF"/>
                </a:solidFill>
                <a:latin typeface="Segoe UI"/>
                <a:cs typeface="Segoe UI"/>
              </a:rPr>
              <a:t>Upoznatost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Segoe UI"/>
                <a:cs typeface="Segoe UI"/>
              </a:rPr>
              <a:t>naručilaca</a:t>
            </a:r>
            <a:r>
              <a:rPr sz="2400" spc="-1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sa</a:t>
            </a:r>
            <a:r>
              <a:rPr sz="2400" spc="-1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Segoe UI"/>
                <a:cs typeface="Segoe UI"/>
              </a:rPr>
              <a:t>kriterijumima</a:t>
            </a:r>
            <a:r>
              <a:rPr sz="2400" spc="1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u </a:t>
            </a:r>
            <a:r>
              <a:rPr sz="2400" spc="-13" dirty="0">
                <a:solidFill>
                  <a:srgbClr val="FFFFFF"/>
                </a:solidFill>
                <a:latin typeface="Segoe UI"/>
                <a:cs typeface="Segoe UI"/>
              </a:rPr>
              <a:t>vezi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Segoe UI"/>
                <a:cs typeface="Segoe UI"/>
              </a:rPr>
              <a:t>postupka javnih </a:t>
            </a:r>
            <a:r>
              <a:rPr sz="2400" spc="-13" dirty="0">
                <a:solidFill>
                  <a:srgbClr val="FFFFFF"/>
                </a:solidFill>
                <a:latin typeface="Segoe UI"/>
                <a:cs typeface="Segoe UI"/>
              </a:rPr>
              <a:t>nabavki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1507" y="6485467"/>
            <a:ext cx="2382519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Baza:</a:t>
            </a:r>
            <a:r>
              <a:rPr sz="1200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12122"/>
                </a:solidFill>
                <a:latin typeface="Segoe UI"/>
                <a:cs typeface="Segoe UI"/>
              </a:rPr>
              <a:t>Ukupna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 populacija</a:t>
            </a:r>
            <a:r>
              <a:rPr sz="1200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ponuđača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90822" y="2731262"/>
            <a:ext cx="7602220" cy="452967"/>
            <a:chOff x="3218116" y="2048446"/>
            <a:chExt cx="5701665" cy="339725"/>
          </a:xfrm>
        </p:grpSpPr>
        <p:sp>
          <p:nvSpPr>
            <p:cNvPr id="6" name="object 6"/>
            <p:cNvSpPr/>
            <p:nvPr/>
          </p:nvSpPr>
          <p:spPr>
            <a:xfrm>
              <a:off x="3222879" y="2053208"/>
              <a:ext cx="603250" cy="330200"/>
            </a:xfrm>
            <a:custGeom>
              <a:avLst/>
              <a:gdLst/>
              <a:ahLst/>
              <a:cxnLst/>
              <a:rect l="l" t="t" r="r" b="b"/>
              <a:pathLst>
                <a:path w="603250" h="330200">
                  <a:moveTo>
                    <a:pt x="60274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602742" y="329946"/>
                  </a:lnTo>
                  <a:lnTo>
                    <a:pt x="602742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222879" y="2053208"/>
              <a:ext cx="603250" cy="330200"/>
            </a:xfrm>
            <a:custGeom>
              <a:avLst/>
              <a:gdLst/>
              <a:ahLst/>
              <a:cxnLst/>
              <a:rect l="l" t="t" r="r" b="b"/>
              <a:pathLst>
                <a:path w="603250" h="330200">
                  <a:moveTo>
                    <a:pt x="60274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602742" y="329946"/>
                  </a:lnTo>
                  <a:lnTo>
                    <a:pt x="60274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825621" y="2053208"/>
              <a:ext cx="35560" cy="330200"/>
            </a:xfrm>
            <a:custGeom>
              <a:avLst/>
              <a:gdLst/>
              <a:ahLst/>
              <a:cxnLst/>
              <a:rect l="l" t="t" r="r" b="b"/>
              <a:pathLst>
                <a:path w="35560" h="330200">
                  <a:moveTo>
                    <a:pt x="35051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35051" y="329946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78A8D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825621" y="2053208"/>
              <a:ext cx="35560" cy="330200"/>
            </a:xfrm>
            <a:custGeom>
              <a:avLst/>
              <a:gdLst/>
              <a:ahLst/>
              <a:cxnLst/>
              <a:rect l="l" t="t" r="r" b="b"/>
              <a:pathLst>
                <a:path w="35560" h="330200">
                  <a:moveTo>
                    <a:pt x="35051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35051" y="329946"/>
                  </a:lnTo>
                  <a:lnTo>
                    <a:pt x="35051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860673" y="2053208"/>
              <a:ext cx="2604135" cy="330200"/>
            </a:xfrm>
            <a:custGeom>
              <a:avLst/>
              <a:gdLst/>
              <a:ahLst/>
              <a:cxnLst/>
              <a:rect l="l" t="t" r="r" b="b"/>
              <a:pathLst>
                <a:path w="2604135" h="330200">
                  <a:moveTo>
                    <a:pt x="2603754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2603754" y="329946"/>
                  </a:lnTo>
                  <a:lnTo>
                    <a:pt x="2603754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860673" y="2053208"/>
              <a:ext cx="2604135" cy="330200"/>
            </a:xfrm>
            <a:custGeom>
              <a:avLst/>
              <a:gdLst/>
              <a:ahLst/>
              <a:cxnLst/>
              <a:rect l="l" t="t" r="r" b="b"/>
              <a:pathLst>
                <a:path w="2604135" h="330200">
                  <a:moveTo>
                    <a:pt x="2603754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2603754" y="329946"/>
                  </a:lnTo>
                  <a:lnTo>
                    <a:pt x="2603754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464427" y="2053208"/>
              <a:ext cx="2451100" cy="330200"/>
            </a:xfrm>
            <a:custGeom>
              <a:avLst/>
              <a:gdLst/>
              <a:ahLst/>
              <a:cxnLst/>
              <a:rect l="l" t="t" r="r" b="b"/>
              <a:pathLst>
                <a:path w="2451100" h="330200">
                  <a:moveTo>
                    <a:pt x="245059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2450592" y="329946"/>
                  </a:lnTo>
                  <a:lnTo>
                    <a:pt x="2450592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464427" y="2053208"/>
              <a:ext cx="2451100" cy="330200"/>
            </a:xfrm>
            <a:custGeom>
              <a:avLst/>
              <a:gdLst/>
              <a:ahLst/>
              <a:cxnLst/>
              <a:rect l="l" t="t" r="r" b="b"/>
              <a:pathLst>
                <a:path w="2451100" h="330200">
                  <a:moveTo>
                    <a:pt x="245059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2450592" y="329946"/>
                  </a:lnTo>
                  <a:lnTo>
                    <a:pt x="2450592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093462" y="3303270"/>
            <a:ext cx="6799580" cy="452967"/>
            <a:chOff x="3820096" y="2477452"/>
            <a:chExt cx="5099685" cy="339725"/>
          </a:xfrm>
        </p:grpSpPr>
        <p:sp>
          <p:nvSpPr>
            <p:cNvPr id="15" name="object 15"/>
            <p:cNvSpPr/>
            <p:nvPr/>
          </p:nvSpPr>
          <p:spPr>
            <a:xfrm>
              <a:off x="3824859" y="2482214"/>
              <a:ext cx="1397000" cy="330200"/>
            </a:xfrm>
            <a:custGeom>
              <a:avLst/>
              <a:gdLst/>
              <a:ahLst/>
              <a:cxnLst/>
              <a:rect l="l" t="t" r="r" b="b"/>
              <a:pathLst>
                <a:path w="1397000" h="330200">
                  <a:moveTo>
                    <a:pt x="1396745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396745" y="329946"/>
                  </a:lnTo>
                  <a:lnTo>
                    <a:pt x="1396745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824859" y="2482214"/>
              <a:ext cx="1397000" cy="330200"/>
            </a:xfrm>
            <a:custGeom>
              <a:avLst/>
              <a:gdLst/>
              <a:ahLst/>
              <a:cxnLst/>
              <a:rect l="l" t="t" r="r" b="b"/>
              <a:pathLst>
                <a:path w="1397000" h="330200">
                  <a:moveTo>
                    <a:pt x="1396745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396745" y="329946"/>
                  </a:lnTo>
                  <a:lnTo>
                    <a:pt x="1396745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221605" y="2482214"/>
              <a:ext cx="76200" cy="330200"/>
            </a:xfrm>
            <a:custGeom>
              <a:avLst/>
              <a:gdLst/>
              <a:ahLst/>
              <a:cxnLst/>
              <a:rect l="l" t="t" r="r" b="b"/>
              <a:pathLst>
                <a:path w="76200" h="330200">
                  <a:moveTo>
                    <a:pt x="76200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76200" y="329946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878A8D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221605" y="2482214"/>
              <a:ext cx="76200" cy="330200"/>
            </a:xfrm>
            <a:custGeom>
              <a:avLst/>
              <a:gdLst/>
              <a:ahLst/>
              <a:cxnLst/>
              <a:rect l="l" t="t" r="r" b="b"/>
              <a:pathLst>
                <a:path w="76200" h="330200">
                  <a:moveTo>
                    <a:pt x="76200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76200" y="329946"/>
                  </a:lnTo>
                  <a:lnTo>
                    <a:pt x="7620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297805" y="2482214"/>
              <a:ext cx="2828925" cy="330200"/>
            </a:xfrm>
            <a:custGeom>
              <a:avLst/>
              <a:gdLst/>
              <a:ahLst/>
              <a:cxnLst/>
              <a:rect l="l" t="t" r="r" b="b"/>
              <a:pathLst>
                <a:path w="2828925" h="330200">
                  <a:moveTo>
                    <a:pt x="2828544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2828544" y="329946"/>
                  </a:lnTo>
                  <a:lnTo>
                    <a:pt x="2828544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297805" y="2482214"/>
              <a:ext cx="2828925" cy="330200"/>
            </a:xfrm>
            <a:custGeom>
              <a:avLst/>
              <a:gdLst/>
              <a:ahLst/>
              <a:cxnLst/>
              <a:rect l="l" t="t" r="r" b="b"/>
              <a:pathLst>
                <a:path w="2828925" h="330200">
                  <a:moveTo>
                    <a:pt x="2828544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2828544" y="329946"/>
                  </a:lnTo>
                  <a:lnTo>
                    <a:pt x="282854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126349" y="2482214"/>
              <a:ext cx="788670" cy="330200"/>
            </a:xfrm>
            <a:custGeom>
              <a:avLst/>
              <a:gdLst/>
              <a:ahLst/>
              <a:cxnLst/>
              <a:rect l="l" t="t" r="r" b="b"/>
              <a:pathLst>
                <a:path w="788670" h="330200">
                  <a:moveTo>
                    <a:pt x="788670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788670" y="329946"/>
                  </a:lnTo>
                  <a:lnTo>
                    <a:pt x="78867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126349" y="2482214"/>
              <a:ext cx="788670" cy="330200"/>
            </a:xfrm>
            <a:custGeom>
              <a:avLst/>
              <a:gdLst/>
              <a:ahLst/>
              <a:cxnLst/>
              <a:rect l="l" t="t" r="r" b="b"/>
              <a:pathLst>
                <a:path w="788670" h="330200">
                  <a:moveTo>
                    <a:pt x="788670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788670" y="329946"/>
                  </a:lnTo>
                  <a:lnTo>
                    <a:pt x="78867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045709" y="3874262"/>
            <a:ext cx="6847840" cy="452967"/>
            <a:chOff x="3784282" y="2905696"/>
            <a:chExt cx="5135880" cy="339725"/>
          </a:xfrm>
        </p:grpSpPr>
        <p:sp>
          <p:nvSpPr>
            <p:cNvPr id="24" name="object 24"/>
            <p:cNvSpPr/>
            <p:nvPr/>
          </p:nvSpPr>
          <p:spPr>
            <a:xfrm>
              <a:off x="3789045" y="2910458"/>
              <a:ext cx="1471930" cy="330200"/>
            </a:xfrm>
            <a:custGeom>
              <a:avLst/>
              <a:gdLst/>
              <a:ahLst/>
              <a:cxnLst/>
              <a:rect l="l" t="t" r="r" b="b"/>
              <a:pathLst>
                <a:path w="1471929" h="330200">
                  <a:moveTo>
                    <a:pt x="1471421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471421" y="329946"/>
                  </a:lnTo>
                  <a:lnTo>
                    <a:pt x="1471421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789045" y="2910458"/>
              <a:ext cx="1471930" cy="330200"/>
            </a:xfrm>
            <a:custGeom>
              <a:avLst/>
              <a:gdLst/>
              <a:ahLst/>
              <a:cxnLst/>
              <a:rect l="l" t="t" r="r" b="b"/>
              <a:pathLst>
                <a:path w="1471929" h="330200">
                  <a:moveTo>
                    <a:pt x="1471421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471421" y="329946"/>
                  </a:lnTo>
                  <a:lnTo>
                    <a:pt x="1471421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260467" y="2910458"/>
              <a:ext cx="151765" cy="330200"/>
            </a:xfrm>
            <a:custGeom>
              <a:avLst/>
              <a:gdLst/>
              <a:ahLst/>
              <a:cxnLst/>
              <a:rect l="l" t="t" r="r" b="b"/>
              <a:pathLst>
                <a:path w="151764" h="330200">
                  <a:moveTo>
                    <a:pt x="151637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51637" y="329946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878A8D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260467" y="2910458"/>
              <a:ext cx="151765" cy="330200"/>
            </a:xfrm>
            <a:custGeom>
              <a:avLst/>
              <a:gdLst/>
              <a:ahLst/>
              <a:cxnLst/>
              <a:rect l="l" t="t" r="r" b="b"/>
              <a:pathLst>
                <a:path w="151764" h="330200">
                  <a:moveTo>
                    <a:pt x="151637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51637" y="329946"/>
                  </a:lnTo>
                  <a:lnTo>
                    <a:pt x="151637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412105" y="2910458"/>
              <a:ext cx="2447290" cy="330200"/>
            </a:xfrm>
            <a:custGeom>
              <a:avLst/>
              <a:gdLst/>
              <a:ahLst/>
              <a:cxnLst/>
              <a:rect l="l" t="t" r="r" b="b"/>
              <a:pathLst>
                <a:path w="2447290" h="330200">
                  <a:moveTo>
                    <a:pt x="2446781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2446781" y="329946"/>
                  </a:lnTo>
                  <a:lnTo>
                    <a:pt x="2446781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412105" y="2910458"/>
              <a:ext cx="2447290" cy="330200"/>
            </a:xfrm>
            <a:custGeom>
              <a:avLst/>
              <a:gdLst/>
              <a:ahLst/>
              <a:cxnLst/>
              <a:rect l="l" t="t" r="r" b="b"/>
              <a:pathLst>
                <a:path w="2447290" h="330200">
                  <a:moveTo>
                    <a:pt x="2446781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2446781" y="329946"/>
                  </a:lnTo>
                  <a:lnTo>
                    <a:pt x="2446781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858886" y="2910458"/>
              <a:ext cx="1056640" cy="330200"/>
            </a:xfrm>
            <a:custGeom>
              <a:avLst/>
              <a:gdLst/>
              <a:ahLst/>
              <a:cxnLst/>
              <a:rect l="l" t="t" r="r" b="b"/>
              <a:pathLst>
                <a:path w="1056640" h="330200">
                  <a:moveTo>
                    <a:pt x="105613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056132" y="329946"/>
                  </a:lnTo>
                  <a:lnTo>
                    <a:pt x="1056132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858886" y="2910458"/>
              <a:ext cx="1056640" cy="330200"/>
            </a:xfrm>
            <a:custGeom>
              <a:avLst/>
              <a:gdLst/>
              <a:ahLst/>
              <a:cxnLst/>
              <a:rect l="l" t="t" r="r" b="b"/>
              <a:pathLst>
                <a:path w="1056640" h="330200">
                  <a:moveTo>
                    <a:pt x="105613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056132" y="329946"/>
                  </a:lnTo>
                  <a:lnTo>
                    <a:pt x="105613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196078" y="4446270"/>
            <a:ext cx="6697133" cy="452967"/>
            <a:chOff x="3897058" y="3334702"/>
            <a:chExt cx="5022850" cy="339725"/>
          </a:xfrm>
        </p:grpSpPr>
        <p:sp>
          <p:nvSpPr>
            <p:cNvPr id="33" name="object 33"/>
            <p:cNvSpPr/>
            <p:nvPr/>
          </p:nvSpPr>
          <p:spPr>
            <a:xfrm>
              <a:off x="3901821" y="3339465"/>
              <a:ext cx="1584960" cy="330200"/>
            </a:xfrm>
            <a:custGeom>
              <a:avLst/>
              <a:gdLst/>
              <a:ahLst/>
              <a:cxnLst/>
              <a:rect l="l" t="t" r="r" b="b"/>
              <a:pathLst>
                <a:path w="1584960" h="330200">
                  <a:moveTo>
                    <a:pt x="1584959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584959" y="329946"/>
                  </a:lnTo>
                  <a:lnTo>
                    <a:pt x="1584959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901821" y="3339465"/>
              <a:ext cx="1584960" cy="330200"/>
            </a:xfrm>
            <a:custGeom>
              <a:avLst/>
              <a:gdLst/>
              <a:ahLst/>
              <a:cxnLst/>
              <a:rect l="l" t="t" r="r" b="b"/>
              <a:pathLst>
                <a:path w="1584960" h="330200">
                  <a:moveTo>
                    <a:pt x="1584959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584959" y="329946"/>
                  </a:lnTo>
                  <a:lnTo>
                    <a:pt x="1584959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486781" y="3339465"/>
              <a:ext cx="187960" cy="330200"/>
            </a:xfrm>
            <a:custGeom>
              <a:avLst/>
              <a:gdLst/>
              <a:ahLst/>
              <a:cxnLst/>
              <a:rect l="l" t="t" r="r" b="b"/>
              <a:pathLst>
                <a:path w="187960" h="330200">
                  <a:moveTo>
                    <a:pt x="18745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87452" y="329946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878A8D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486781" y="3339465"/>
              <a:ext cx="187960" cy="330200"/>
            </a:xfrm>
            <a:custGeom>
              <a:avLst/>
              <a:gdLst/>
              <a:ahLst/>
              <a:cxnLst/>
              <a:rect l="l" t="t" r="r" b="b"/>
              <a:pathLst>
                <a:path w="187960" h="330200">
                  <a:moveTo>
                    <a:pt x="18745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87452" y="329946"/>
                  </a:lnTo>
                  <a:lnTo>
                    <a:pt x="18745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674233" y="3339465"/>
              <a:ext cx="1960245" cy="330200"/>
            </a:xfrm>
            <a:custGeom>
              <a:avLst/>
              <a:gdLst/>
              <a:ahLst/>
              <a:cxnLst/>
              <a:rect l="l" t="t" r="r" b="b"/>
              <a:pathLst>
                <a:path w="1960245" h="330200">
                  <a:moveTo>
                    <a:pt x="1959864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959864" y="329946"/>
                  </a:lnTo>
                  <a:lnTo>
                    <a:pt x="1959864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674233" y="3339465"/>
              <a:ext cx="1960245" cy="330200"/>
            </a:xfrm>
            <a:custGeom>
              <a:avLst/>
              <a:gdLst/>
              <a:ahLst/>
              <a:cxnLst/>
              <a:rect l="l" t="t" r="r" b="b"/>
              <a:pathLst>
                <a:path w="1960245" h="330200">
                  <a:moveTo>
                    <a:pt x="1959864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959864" y="329946"/>
                  </a:lnTo>
                  <a:lnTo>
                    <a:pt x="195986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634097" y="3339465"/>
              <a:ext cx="1281430" cy="330200"/>
            </a:xfrm>
            <a:custGeom>
              <a:avLst/>
              <a:gdLst/>
              <a:ahLst/>
              <a:cxnLst/>
              <a:rect l="l" t="t" r="r" b="b"/>
              <a:pathLst>
                <a:path w="1281429" h="330200">
                  <a:moveTo>
                    <a:pt x="128092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280922" y="329946"/>
                  </a:lnTo>
                  <a:lnTo>
                    <a:pt x="1280922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634097" y="3339465"/>
              <a:ext cx="1281430" cy="330200"/>
            </a:xfrm>
            <a:custGeom>
              <a:avLst/>
              <a:gdLst/>
              <a:ahLst/>
              <a:cxnLst/>
              <a:rect l="l" t="t" r="r" b="b"/>
              <a:pathLst>
                <a:path w="1281429" h="330200">
                  <a:moveTo>
                    <a:pt x="128092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280922" y="329946"/>
                  </a:lnTo>
                  <a:lnTo>
                    <a:pt x="1280922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5598414" y="5017262"/>
            <a:ext cx="6294967" cy="452967"/>
            <a:chOff x="4198810" y="3762946"/>
            <a:chExt cx="4721225" cy="339725"/>
          </a:xfrm>
        </p:grpSpPr>
        <p:sp>
          <p:nvSpPr>
            <p:cNvPr id="42" name="object 42"/>
            <p:cNvSpPr/>
            <p:nvPr/>
          </p:nvSpPr>
          <p:spPr>
            <a:xfrm>
              <a:off x="4203572" y="3767709"/>
              <a:ext cx="1506855" cy="330200"/>
            </a:xfrm>
            <a:custGeom>
              <a:avLst/>
              <a:gdLst/>
              <a:ahLst/>
              <a:cxnLst/>
              <a:rect l="l" t="t" r="r" b="b"/>
              <a:pathLst>
                <a:path w="1506854" h="330200">
                  <a:moveTo>
                    <a:pt x="1506474" y="0"/>
                  </a:moveTo>
                  <a:lnTo>
                    <a:pt x="0" y="0"/>
                  </a:lnTo>
                  <a:lnTo>
                    <a:pt x="0" y="329945"/>
                  </a:lnTo>
                  <a:lnTo>
                    <a:pt x="1506474" y="329945"/>
                  </a:lnTo>
                  <a:lnTo>
                    <a:pt x="1506474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203572" y="3767709"/>
              <a:ext cx="1506855" cy="330200"/>
            </a:xfrm>
            <a:custGeom>
              <a:avLst/>
              <a:gdLst/>
              <a:ahLst/>
              <a:cxnLst/>
              <a:rect l="l" t="t" r="r" b="b"/>
              <a:pathLst>
                <a:path w="1506854" h="330200">
                  <a:moveTo>
                    <a:pt x="1506474" y="0"/>
                  </a:moveTo>
                  <a:lnTo>
                    <a:pt x="0" y="0"/>
                  </a:lnTo>
                  <a:lnTo>
                    <a:pt x="0" y="329945"/>
                  </a:lnTo>
                  <a:lnTo>
                    <a:pt x="1506474" y="329945"/>
                  </a:lnTo>
                  <a:lnTo>
                    <a:pt x="150647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710046" y="3767709"/>
              <a:ext cx="227965" cy="330200"/>
            </a:xfrm>
            <a:custGeom>
              <a:avLst/>
              <a:gdLst/>
              <a:ahLst/>
              <a:cxnLst/>
              <a:rect l="l" t="t" r="r" b="b"/>
              <a:pathLst>
                <a:path w="227964" h="330200">
                  <a:moveTo>
                    <a:pt x="227837" y="0"/>
                  </a:moveTo>
                  <a:lnTo>
                    <a:pt x="0" y="0"/>
                  </a:lnTo>
                  <a:lnTo>
                    <a:pt x="0" y="329945"/>
                  </a:lnTo>
                  <a:lnTo>
                    <a:pt x="227837" y="329945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878A8D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5710046" y="3767709"/>
              <a:ext cx="227965" cy="330200"/>
            </a:xfrm>
            <a:custGeom>
              <a:avLst/>
              <a:gdLst/>
              <a:ahLst/>
              <a:cxnLst/>
              <a:rect l="l" t="t" r="r" b="b"/>
              <a:pathLst>
                <a:path w="227964" h="330200">
                  <a:moveTo>
                    <a:pt x="227837" y="0"/>
                  </a:moveTo>
                  <a:lnTo>
                    <a:pt x="0" y="0"/>
                  </a:lnTo>
                  <a:lnTo>
                    <a:pt x="0" y="329945"/>
                  </a:lnTo>
                  <a:lnTo>
                    <a:pt x="227837" y="329945"/>
                  </a:lnTo>
                  <a:lnTo>
                    <a:pt x="227837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937884" y="3767709"/>
              <a:ext cx="1809750" cy="330200"/>
            </a:xfrm>
            <a:custGeom>
              <a:avLst/>
              <a:gdLst/>
              <a:ahLst/>
              <a:cxnLst/>
              <a:rect l="l" t="t" r="r" b="b"/>
              <a:pathLst>
                <a:path w="1809750" h="330200">
                  <a:moveTo>
                    <a:pt x="1809749" y="0"/>
                  </a:moveTo>
                  <a:lnTo>
                    <a:pt x="0" y="0"/>
                  </a:lnTo>
                  <a:lnTo>
                    <a:pt x="0" y="329945"/>
                  </a:lnTo>
                  <a:lnTo>
                    <a:pt x="1809749" y="329945"/>
                  </a:lnTo>
                  <a:lnTo>
                    <a:pt x="1809749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937884" y="3767709"/>
              <a:ext cx="1809750" cy="330200"/>
            </a:xfrm>
            <a:custGeom>
              <a:avLst/>
              <a:gdLst/>
              <a:ahLst/>
              <a:cxnLst/>
              <a:rect l="l" t="t" r="r" b="b"/>
              <a:pathLst>
                <a:path w="1809750" h="330200">
                  <a:moveTo>
                    <a:pt x="1809749" y="0"/>
                  </a:moveTo>
                  <a:lnTo>
                    <a:pt x="0" y="0"/>
                  </a:lnTo>
                  <a:lnTo>
                    <a:pt x="0" y="329945"/>
                  </a:lnTo>
                  <a:lnTo>
                    <a:pt x="1809749" y="329945"/>
                  </a:lnTo>
                  <a:lnTo>
                    <a:pt x="1809749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747634" y="3767709"/>
              <a:ext cx="1167765" cy="330200"/>
            </a:xfrm>
            <a:custGeom>
              <a:avLst/>
              <a:gdLst/>
              <a:ahLst/>
              <a:cxnLst/>
              <a:rect l="l" t="t" r="r" b="b"/>
              <a:pathLst>
                <a:path w="1167765" h="330200">
                  <a:moveTo>
                    <a:pt x="1167384" y="0"/>
                  </a:moveTo>
                  <a:lnTo>
                    <a:pt x="0" y="0"/>
                  </a:lnTo>
                  <a:lnTo>
                    <a:pt x="0" y="329945"/>
                  </a:lnTo>
                  <a:lnTo>
                    <a:pt x="1167384" y="329945"/>
                  </a:lnTo>
                  <a:lnTo>
                    <a:pt x="1167384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747634" y="3767709"/>
              <a:ext cx="1167765" cy="330200"/>
            </a:xfrm>
            <a:custGeom>
              <a:avLst/>
              <a:gdLst/>
              <a:ahLst/>
              <a:cxnLst/>
              <a:rect l="l" t="t" r="r" b="b"/>
              <a:pathLst>
                <a:path w="1167765" h="330200">
                  <a:moveTo>
                    <a:pt x="1167384" y="0"/>
                  </a:moveTo>
                  <a:lnTo>
                    <a:pt x="0" y="0"/>
                  </a:lnTo>
                  <a:lnTo>
                    <a:pt x="0" y="329945"/>
                  </a:lnTo>
                  <a:lnTo>
                    <a:pt x="1167384" y="329945"/>
                  </a:lnTo>
                  <a:lnTo>
                    <a:pt x="116738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6049518" y="5589270"/>
            <a:ext cx="5843693" cy="452967"/>
            <a:chOff x="4537138" y="4191952"/>
            <a:chExt cx="4382770" cy="339725"/>
          </a:xfrm>
        </p:grpSpPr>
        <p:sp>
          <p:nvSpPr>
            <p:cNvPr id="51" name="object 51"/>
            <p:cNvSpPr/>
            <p:nvPr/>
          </p:nvSpPr>
          <p:spPr>
            <a:xfrm>
              <a:off x="4541901" y="4196715"/>
              <a:ext cx="1548130" cy="330200"/>
            </a:xfrm>
            <a:custGeom>
              <a:avLst/>
              <a:gdLst/>
              <a:ahLst/>
              <a:cxnLst/>
              <a:rect l="l" t="t" r="r" b="b"/>
              <a:pathLst>
                <a:path w="1548129" h="330200">
                  <a:moveTo>
                    <a:pt x="154762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547622" y="329946"/>
                  </a:lnTo>
                  <a:lnTo>
                    <a:pt x="1547622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541901" y="4196715"/>
              <a:ext cx="1548130" cy="330200"/>
            </a:xfrm>
            <a:custGeom>
              <a:avLst/>
              <a:gdLst/>
              <a:ahLst/>
              <a:cxnLst/>
              <a:rect l="l" t="t" r="r" b="b"/>
              <a:pathLst>
                <a:path w="1548129" h="330200">
                  <a:moveTo>
                    <a:pt x="1547622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547622" y="329946"/>
                  </a:lnTo>
                  <a:lnTo>
                    <a:pt x="154762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6089523" y="4196715"/>
              <a:ext cx="262890" cy="330200"/>
            </a:xfrm>
            <a:custGeom>
              <a:avLst/>
              <a:gdLst/>
              <a:ahLst/>
              <a:cxnLst/>
              <a:rect l="l" t="t" r="r" b="b"/>
              <a:pathLst>
                <a:path w="262889" h="330200">
                  <a:moveTo>
                    <a:pt x="262889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262889" y="329946"/>
                  </a:lnTo>
                  <a:lnTo>
                    <a:pt x="262889" y="0"/>
                  </a:lnTo>
                  <a:close/>
                </a:path>
              </a:pathLst>
            </a:custGeom>
            <a:solidFill>
              <a:srgbClr val="878A8D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089523" y="4196715"/>
              <a:ext cx="262890" cy="330200"/>
            </a:xfrm>
            <a:custGeom>
              <a:avLst/>
              <a:gdLst/>
              <a:ahLst/>
              <a:cxnLst/>
              <a:rect l="l" t="t" r="r" b="b"/>
              <a:pathLst>
                <a:path w="262889" h="330200">
                  <a:moveTo>
                    <a:pt x="262889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262889" y="329946"/>
                  </a:lnTo>
                  <a:lnTo>
                    <a:pt x="262889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352413" y="4196715"/>
              <a:ext cx="1546860" cy="330200"/>
            </a:xfrm>
            <a:custGeom>
              <a:avLst/>
              <a:gdLst/>
              <a:ahLst/>
              <a:cxnLst/>
              <a:rect l="l" t="t" r="r" b="b"/>
              <a:pathLst>
                <a:path w="1546859" h="330200">
                  <a:moveTo>
                    <a:pt x="1546860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546860" y="329946"/>
                  </a:lnTo>
                  <a:lnTo>
                    <a:pt x="1546860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6352413" y="4196715"/>
              <a:ext cx="1546860" cy="330200"/>
            </a:xfrm>
            <a:custGeom>
              <a:avLst/>
              <a:gdLst/>
              <a:ahLst/>
              <a:cxnLst/>
              <a:rect l="l" t="t" r="r" b="b"/>
              <a:pathLst>
                <a:path w="1546859" h="330200">
                  <a:moveTo>
                    <a:pt x="1546860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546860" y="329946"/>
                  </a:lnTo>
                  <a:lnTo>
                    <a:pt x="154686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7899272" y="4196715"/>
              <a:ext cx="1016000" cy="330200"/>
            </a:xfrm>
            <a:custGeom>
              <a:avLst/>
              <a:gdLst/>
              <a:ahLst/>
              <a:cxnLst/>
              <a:rect l="l" t="t" r="r" b="b"/>
              <a:pathLst>
                <a:path w="1016000" h="330200">
                  <a:moveTo>
                    <a:pt x="1015746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015746" y="329946"/>
                  </a:lnTo>
                  <a:lnTo>
                    <a:pt x="1015746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899272" y="4196715"/>
              <a:ext cx="1016000" cy="330200"/>
            </a:xfrm>
            <a:custGeom>
              <a:avLst/>
              <a:gdLst/>
              <a:ahLst/>
              <a:cxnLst/>
              <a:rect l="l" t="t" r="r" b="b"/>
              <a:pathLst>
                <a:path w="1016000" h="330200">
                  <a:moveTo>
                    <a:pt x="1015746" y="0"/>
                  </a:moveTo>
                  <a:lnTo>
                    <a:pt x="0" y="0"/>
                  </a:lnTo>
                  <a:lnTo>
                    <a:pt x="0" y="329946"/>
                  </a:lnTo>
                  <a:lnTo>
                    <a:pt x="1015746" y="329946"/>
                  </a:lnTo>
                  <a:lnTo>
                    <a:pt x="1015746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093972" y="2737611"/>
            <a:ext cx="203200" cy="348813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101600" rIns="0" bIns="0" rtlCol="0">
            <a:spAutoFit/>
          </a:bodyPr>
          <a:lstStyle/>
          <a:p>
            <a:pPr marL="43178" defTabSz="1219170">
              <a:spcBef>
                <a:spcPts val="800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93972" y="3309619"/>
            <a:ext cx="1005840" cy="348813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13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093972" y="3880611"/>
            <a:ext cx="958427" cy="348813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12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093972" y="4452620"/>
            <a:ext cx="1109133" cy="348813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14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093973" y="5023612"/>
            <a:ext cx="1511300" cy="348813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101600" rIns="0" bIns="0" rtlCol="0">
            <a:spAutoFit/>
          </a:bodyPr>
          <a:lstStyle/>
          <a:p>
            <a:pPr algn="ct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19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093972" y="5595620"/>
            <a:ext cx="1962573" cy="348813"/>
          </a:xfrm>
          <a:prstGeom prst="rect">
            <a:avLst/>
          </a:prstGeom>
          <a:solidFill>
            <a:srgbClr val="9F1535"/>
          </a:solidFill>
        </p:spPr>
        <p:txBody>
          <a:bodyPr vert="horz" wrap="square" lIns="0" tIns="101600" rIns="0" bIns="0" rtlCol="0">
            <a:spAutoFit/>
          </a:bodyPr>
          <a:lstStyle/>
          <a:p>
            <a:pPr marL="847" algn="ct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25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97203" y="3394118"/>
            <a:ext cx="2675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24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16168" y="3965448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25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42396" y="4537118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27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492239" y="5108788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26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971114" y="5680456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27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938263" y="3394118"/>
            <a:ext cx="151552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057474" y="3965448"/>
            <a:ext cx="134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383271" y="4537118"/>
            <a:ext cx="134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707377" y="5108788"/>
            <a:ext cx="134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236713" y="5680456"/>
            <a:ext cx="134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766560" y="2822448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45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815831" y="3394118"/>
            <a:ext cx="2675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48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013955" y="3880611"/>
            <a:ext cx="3464560" cy="34881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02348" algn="ct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42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315707" y="4452620"/>
            <a:ext cx="2863427" cy="34881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50607" algn="ct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34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613395" y="5023612"/>
            <a:ext cx="2716952" cy="34881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03946" algn="ct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31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119363" y="5595620"/>
            <a:ext cx="2413000" cy="34881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1358" algn="ct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27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0136631" y="2822448"/>
            <a:ext cx="25061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>
              <a:spcBef>
                <a:spcPts val="133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42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835131" y="3309619"/>
            <a:ext cx="1051560" cy="34881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847" algn="ct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14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216139" y="3880611"/>
            <a:ext cx="4671060" cy="34881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576564" algn="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18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565644" y="4452620"/>
            <a:ext cx="4321387" cy="34881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725575" algn="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22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917179" y="5023612"/>
            <a:ext cx="3970020" cy="34881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650224" algn="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20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469884" y="5595620"/>
            <a:ext cx="3417147" cy="34881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548626" algn="r" defTabSz="1219170">
              <a:spcBef>
                <a:spcPts val="800"/>
              </a:spcBef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17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194560" y="2805514"/>
            <a:ext cx="170857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Kriterijum</a:t>
            </a:r>
            <a:r>
              <a:rPr sz="1600" spc="-8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kvaliteta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41679" y="3377185"/>
            <a:ext cx="316145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Kriterijum</a:t>
            </a:r>
            <a:r>
              <a:rPr sz="1600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troškovi</a:t>
            </a:r>
            <a:r>
              <a:rPr sz="1600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životnog</a:t>
            </a:r>
            <a:r>
              <a:rPr sz="1600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ciklusa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182368" y="3948853"/>
            <a:ext cx="17221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Ekološki</a:t>
            </a:r>
            <a:r>
              <a:rPr sz="1600" spc="-7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kriterijumi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52331" y="4520522"/>
            <a:ext cx="295148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Kriterijum</a:t>
            </a:r>
            <a:r>
              <a:rPr sz="1600" spc="-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energetske</a:t>
            </a:r>
            <a:r>
              <a:rPr sz="1600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efikasnosti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389211" y="5092193"/>
            <a:ext cx="2513752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Kriterijum</a:t>
            </a:r>
            <a:r>
              <a:rPr sz="1600" spc="-5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socijalne</a:t>
            </a:r>
            <a:r>
              <a:rPr sz="1600" spc="-4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inkluzije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21418" y="5663185"/>
            <a:ext cx="28829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Kriterijum rodne ravnopravnosti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236211" y="230784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19" y="0"/>
                </a:moveTo>
                <a:lnTo>
                  <a:pt x="0" y="0"/>
                </a:lnTo>
                <a:lnTo>
                  <a:pt x="0" y="83820"/>
                </a:lnTo>
                <a:lnTo>
                  <a:pt x="83819" y="83820"/>
                </a:lnTo>
                <a:lnTo>
                  <a:pt x="83819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297173" y="2223009"/>
            <a:ext cx="903393" cy="82678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00751" defTabSz="1219170">
              <a:spcBef>
                <a:spcPts val="127"/>
              </a:spcBef>
            </a:pPr>
            <a:r>
              <a:rPr sz="1467" spc="-13" dirty="0">
                <a:solidFill>
                  <a:srgbClr val="212122"/>
                </a:solidFill>
                <a:latin typeface="Segoe UI"/>
                <a:cs typeface="Segoe UI"/>
              </a:rPr>
              <a:t>Nimalo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  <a:p>
            <a:pPr defTabSz="1219170">
              <a:spcBef>
                <a:spcPts val="40"/>
              </a:spcBef>
            </a:pPr>
            <a:endParaRPr sz="2200">
              <a:solidFill>
                <a:prstClr val="black"/>
              </a:solidFill>
              <a:latin typeface="Segoe UI"/>
              <a:cs typeface="Segoe UI"/>
            </a:endParaRPr>
          </a:p>
          <a:p>
            <a:pPr marL="284473" defTabSz="1219170">
              <a:tabLst>
                <a:tab pos="768754" algn="l"/>
              </a:tabLst>
            </a:pPr>
            <a:r>
              <a:rPr sz="1600" b="1" spc="-7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0	1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353812" y="230784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EB5A3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498253" y="2223009"/>
            <a:ext cx="450427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Malo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293612" y="230784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878A8D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437713" y="2223009"/>
            <a:ext cx="2326640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Ne</a:t>
            </a:r>
            <a:r>
              <a:rPr sz="1467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zna/ Odbija da odgovori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9109963" y="230784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00768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254405" y="2223009"/>
            <a:ext cx="711200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Donekle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0310875" y="2307843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455318" y="2223009"/>
            <a:ext cx="1154853" cy="24201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U</a:t>
            </a:r>
            <a:r>
              <a:rPr sz="1467" spc="-4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velikoj</a:t>
            </a:r>
            <a:r>
              <a:rPr sz="1467" spc="-4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467" spc="-7" dirty="0">
                <a:solidFill>
                  <a:srgbClr val="212122"/>
                </a:solidFill>
                <a:latin typeface="Segoe UI"/>
                <a:cs typeface="Segoe UI"/>
              </a:rPr>
              <a:t>meri</a:t>
            </a:r>
            <a:endParaRPr sz="1467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04800" y="1092201"/>
            <a:ext cx="11582400" cy="647058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12607" rIns="0" bIns="0" rtlCol="0">
            <a:spAutoFit/>
          </a:bodyPr>
          <a:lstStyle/>
          <a:p>
            <a:pPr marL="119377" marR="110064" defTabSz="1219170">
              <a:spcBef>
                <a:spcPts val="887"/>
              </a:spcBef>
            </a:pP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Većina</a:t>
            </a:r>
            <a:r>
              <a:rPr sz="1733" spc="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ispitanih</a:t>
            </a:r>
            <a:r>
              <a:rPr sz="1733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ponuđača</a:t>
            </a:r>
            <a:r>
              <a:rPr sz="1733" spc="47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je</a:t>
            </a:r>
            <a:r>
              <a:rPr sz="1733" spc="47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navela</a:t>
            </a:r>
            <a:r>
              <a:rPr sz="1733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daje</a:t>
            </a:r>
            <a:r>
              <a:rPr sz="1733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upoznata</a:t>
            </a:r>
            <a:r>
              <a:rPr sz="1733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ekološkim</a:t>
            </a:r>
            <a:r>
              <a:rPr sz="1733" spc="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kriterijumima</a:t>
            </a:r>
            <a:r>
              <a:rPr sz="1733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(6</a:t>
            </a:r>
            <a:r>
              <a:rPr sz="1733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od10).</a:t>
            </a:r>
            <a:r>
              <a:rPr sz="1733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Ubedljivo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najpoznatiji</a:t>
            </a:r>
            <a:r>
              <a:rPr sz="1733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je </a:t>
            </a:r>
            <a:r>
              <a:rPr sz="1733" spc="-46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kriterijum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kvaliteta,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sa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kojim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je</a:t>
            </a:r>
            <a:r>
              <a:rPr sz="1733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upoznato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skoro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devet</a:t>
            </a:r>
            <a:r>
              <a:rPr sz="1733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od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deset</a:t>
            </a:r>
            <a:r>
              <a:rPr sz="1733" spc="-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naručilaca.</a:t>
            </a:r>
            <a:endParaRPr sz="1733">
              <a:solidFill>
                <a:prstClr val="black"/>
              </a:solidFill>
              <a:latin typeface="Segoe UI"/>
              <a:cs typeface="Segoe UI"/>
            </a:endParaRPr>
          </a:p>
        </p:txBody>
      </p:sp>
      <p:pic>
        <p:nvPicPr>
          <p:cNvPr id="104" name="object 1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5247" y="198893"/>
            <a:ext cx="491029" cy="515588"/>
          </a:xfrm>
          <a:prstGeom prst="rect">
            <a:avLst/>
          </a:prstGeom>
        </p:spPr>
      </p:pic>
      <p:sp>
        <p:nvSpPr>
          <p:cNvPr id="105" name="object 105"/>
          <p:cNvSpPr/>
          <p:nvPr/>
        </p:nvSpPr>
        <p:spPr>
          <a:xfrm>
            <a:off x="508001" y="3733800"/>
            <a:ext cx="1304713" cy="646853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1" y="0"/>
                </a:moveTo>
                <a:lnTo>
                  <a:pt x="736091" y="121157"/>
                </a:lnTo>
                <a:lnTo>
                  <a:pt x="0" y="121157"/>
                </a:lnTo>
                <a:lnTo>
                  <a:pt x="0" y="363474"/>
                </a:lnTo>
                <a:lnTo>
                  <a:pt x="736091" y="363474"/>
                </a:lnTo>
                <a:lnTo>
                  <a:pt x="736091" y="484631"/>
                </a:lnTo>
                <a:lnTo>
                  <a:pt x="978408" y="242316"/>
                </a:lnTo>
                <a:lnTo>
                  <a:pt x="736091" y="0"/>
                </a:lnTo>
                <a:close/>
              </a:path>
            </a:pathLst>
          </a:custGeom>
          <a:solidFill>
            <a:srgbClr val="F0BD47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39" y="6433312"/>
            <a:ext cx="612902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Koliko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češto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primenjujete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date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kriterijume</a:t>
            </a:r>
            <a:r>
              <a:rPr sz="1200" i="1" spc="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za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ocenu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ponuda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u</a:t>
            </a:r>
            <a:r>
              <a:rPr sz="1200" i="1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okviru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procesa</a:t>
            </a:r>
            <a:r>
              <a:rPr sz="1200" i="1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javnih</a:t>
            </a:r>
            <a:r>
              <a:rPr sz="1200" i="1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spc="-7" dirty="0">
                <a:solidFill>
                  <a:srgbClr val="212122"/>
                </a:solidFill>
                <a:latin typeface="Segoe UI"/>
                <a:cs typeface="Segoe UI"/>
              </a:rPr>
              <a:t>nabavki?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321055"/>
            <a:ext cx="11074400" cy="439435"/>
          </a:xfrm>
          <a:prstGeom prst="rect">
            <a:avLst/>
          </a:prstGeom>
          <a:solidFill>
            <a:srgbClr val="DA9E11"/>
          </a:solidFill>
        </p:spPr>
        <p:txBody>
          <a:bodyPr vert="horz" wrap="square" lIns="0" tIns="69425" rIns="0" bIns="0" rtlCol="0">
            <a:spAutoFit/>
          </a:bodyPr>
          <a:lstStyle/>
          <a:p>
            <a:pPr marL="74505">
              <a:spcBef>
                <a:spcPts val="545"/>
              </a:spcBef>
            </a:pPr>
            <a:r>
              <a:rPr sz="2400" spc="-7" dirty="0">
                <a:solidFill>
                  <a:srgbClr val="FFFFFF"/>
                </a:solidFill>
                <a:latin typeface="Segoe UI"/>
                <a:cs typeface="Segoe UI"/>
              </a:rPr>
              <a:t>Primena</a:t>
            </a:r>
            <a:r>
              <a:rPr sz="2400" spc="-13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Segoe UI"/>
                <a:cs typeface="Segoe UI"/>
              </a:rPr>
              <a:t>kriterijumima</a:t>
            </a:r>
            <a:r>
              <a:rPr sz="2400" spc="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za </a:t>
            </a:r>
            <a:r>
              <a:rPr sz="2400" spc="-7" dirty="0">
                <a:solidFill>
                  <a:srgbClr val="FFFFFF"/>
                </a:solidFill>
                <a:latin typeface="Segoe UI"/>
                <a:cs typeface="Segoe UI"/>
              </a:rPr>
              <a:t>ocenu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Segoe UI"/>
                <a:cs typeface="Segoe UI"/>
              </a:rPr>
              <a:t>ponuda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Segoe UI"/>
                <a:cs typeface="Segoe UI"/>
              </a:rPr>
              <a:t>okviru</a:t>
            </a:r>
            <a:r>
              <a:rPr sz="2400" spc="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Segoe UI"/>
                <a:cs typeface="Segoe UI"/>
              </a:rPr>
              <a:t>procesa</a:t>
            </a:r>
            <a:r>
              <a:rPr sz="2400" spc="-2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7" dirty="0">
                <a:solidFill>
                  <a:srgbClr val="FFFFFF"/>
                </a:solidFill>
                <a:latin typeface="Segoe UI"/>
                <a:cs typeface="Segoe UI"/>
              </a:rPr>
              <a:t>javnih </a:t>
            </a:r>
            <a:r>
              <a:rPr sz="2400" spc="-13" dirty="0">
                <a:solidFill>
                  <a:srgbClr val="FFFFFF"/>
                </a:solidFill>
                <a:latin typeface="Segoe UI"/>
                <a:cs typeface="Segoe UI"/>
              </a:rPr>
              <a:t>nabavki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8929" y="6457356"/>
            <a:ext cx="404706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</a:pP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Baza:</a:t>
            </a:r>
            <a:r>
              <a:rPr sz="1200" spc="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Naručioci</a:t>
            </a:r>
            <a:r>
              <a:rPr sz="1200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koji</a:t>
            </a:r>
            <a:r>
              <a:rPr sz="1200" spc="-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nisu</a:t>
            </a:r>
            <a:r>
              <a:rPr sz="1200" spc="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odgovorili</a:t>
            </a:r>
            <a:r>
              <a:rPr sz="1200" spc="-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solidFill>
                  <a:srgbClr val="212122"/>
                </a:solidFill>
                <a:latin typeface="Segoe UI"/>
                <a:cs typeface="Segoe UI"/>
              </a:rPr>
              <a:t>nimalo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za</a:t>
            </a:r>
            <a:r>
              <a:rPr sz="1200" spc="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dati</a:t>
            </a:r>
            <a:r>
              <a:rPr sz="120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200" spc="-7" dirty="0">
                <a:solidFill>
                  <a:srgbClr val="212122"/>
                </a:solidFill>
                <a:latin typeface="Segoe UI"/>
                <a:cs typeface="Segoe UI"/>
              </a:rPr>
              <a:t>kriterijum</a:t>
            </a:r>
            <a:endParaRPr sz="1200">
              <a:solidFill>
                <a:prstClr val="black"/>
              </a:solidFill>
              <a:latin typeface="Segoe UI"/>
              <a:cs typeface="Segoe U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26932" y="2758947"/>
          <a:ext cx="10952466" cy="17639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24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1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64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11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6340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955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34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580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62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593513">
                <a:tc>
                  <a:txBody>
                    <a:bodyPr/>
                    <a:lstStyle/>
                    <a:p>
                      <a:pPr marR="147955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Kriterijum</a:t>
                      </a:r>
                      <a:r>
                        <a:rPr sz="1600" spc="-4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kvaliteta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8890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9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20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 marR="129539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31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5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21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14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87">
                <a:tc>
                  <a:txBody>
                    <a:bodyPr/>
                    <a:lstStyle/>
                    <a:p>
                      <a:pPr marR="14732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Ekološki</a:t>
                      </a:r>
                      <a:r>
                        <a:rPr sz="1600" spc="-3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kriterijumi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8974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32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 marR="72072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28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14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6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15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5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001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87">
                <a:tc>
                  <a:txBody>
                    <a:bodyPr/>
                    <a:lstStyle/>
                    <a:p>
                      <a:pPr marR="14732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Kriterijum</a:t>
                      </a:r>
                      <a:r>
                        <a:rPr sz="16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energetske</a:t>
                      </a:r>
                      <a:r>
                        <a:rPr sz="1600" spc="-1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efikasnosti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8974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32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 marR="71691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28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14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8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11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8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001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6279" y="4513579"/>
          <a:ext cx="11159062" cy="1619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16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79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7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10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70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8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1599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592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50087">
                <a:tc>
                  <a:txBody>
                    <a:bodyPr/>
                    <a:lstStyle/>
                    <a:p>
                      <a:pPr marR="14859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Kriterijum</a:t>
                      </a:r>
                      <a:r>
                        <a:rPr sz="1600" spc="-2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troškovi</a:t>
                      </a:r>
                      <a:r>
                        <a:rPr sz="1600" spc="-1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životnog</a:t>
                      </a:r>
                      <a:r>
                        <a:rPr sz="1600" spc="-1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ciklusa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89747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35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29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13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10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7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5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001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87">
                <a:tc>
                  <a:txBody>
                    <a:bodyPr/>
                    <a:lstStyle/>
                    <a:p>
                      <a:pPr marR="14732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Kriterijum</a:t>
                      </a:r>
                      <a:r>
                        <a:rPr sz="1600" spc="-3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rodne</a:t>
                      </a:r>
                      <a:r>
                        <a:rPr sz="1600" spc="-2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ravnopravnosti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8974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49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19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8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12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6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1C53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6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6680" marB="0">
                    <a:solidFill>
                      <a:srgbClr val="001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1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071">
                <a:tc>
                  <a:txBody>
                    <a:bodyPr/>
                    <a:lstStyle/>
                    <a:p>
                      <a:pPr marR="148590" algn="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Kriterijum</a:t>
                      </a:r>
                      <a:r>
                        <a:rPr sz="1600" spc="-3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socijalne</a:t>
                      </a:r>
                      <a:r>
                        <a:rPr sz="1600" spc="-2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212122"/>
                          </a:solidFill>
                          <a:latin typeface="Segoe UI"/>
                          <a:cs typeface="Segoe UI"/>
                        </a:rPr>
                        <a:t>inkluzije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8974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43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F15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22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B5A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14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A9E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12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78A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6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>
                    <a:solidFill>
                      <a:srgbClr val="007681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105833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4813046" y="2752597"/>
            <a:ext cx="7080673" cy="462280"/>
            <a:chOff x="3609784" y="2064448"/>
            <a:chExt cx="5310505" cy="346710"/>
          </a:xfrm>
        </p:grpSpPr>
        <p:sp>
          <p:nvSpPr>
            <p:cNvPr id="8" name="object 8"/>
            <p:cNvSpPr/>
            <p:nvPr/>
          </p:nvSpPr>
          <p:spPr>
            <a:xfrm>
              <a:off x="3614546" y="2069210"/>
              <a:ext cx="4488180" cy="337185"/>
            </a:xfrm>
            <a:custGeom>
              <a:avLst/>
              <a:gdLst/>
              <a:ahLst/>
              <a:cxnLst/>
              <a:rect l="l" t="t" r="r" b="b"/>
              <a:pathLst>
                <a:path w="4488180" h="337185">
                  <a:moveTo>
                    <a:pt x="1162812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162812" y="336803"/>
                  </a:lnTo>
                  <a:lnTo>
                    <a:pt x="1162812" y="0"/>
                  </a:lnTo>
                  <a:close/>
                </a:path>
                <a:path w="4488180" h="337185">
                  <a:moveTo>
                    <a:pt x="2980181" y="0"/>
                  </a:moveTo>
                  <a:lnTo>
                    <a:pt x="1162812" y="0"/>
                  </a:lnTo>
                  <a:lnTo>
                    <a:pt x="1162812" y="336803"/>
                  </a:lnTo>
                  <a:lnTo>
                    <a:pt x="2980181" y="336803"/>
                  </a:lnTo>
                  <a:lnTo>
                    <a:pt x="2980181" y="0"/>
                  </a:lnTo>
                  <a:close/>
                </a:path>
                <a:path w="4488180" h="337185">
                  <a:moveTo>
                    <a:pt x="3249168" y="0"/>
                  </a:moveTo>
                  <a:lnTo>
                    <a:pt x="2980181" y="0"/>
                  </a:lnTo>
                  <a:lnTo>
                    <a:pt x="2980181" y="336803"/>
                  </a:lnTo>
                  <a:lnTo>
                    <a:pt x="3249168" y="336803"/>
                  </a:lnTo>
                  <a:lnTo>
                    <a:pt x="3249168" y="0"/>
                  </a:lnTo>
                  <a:close/>
                </a:path>
                <a:path w="4488180" h="337185">
                  <a:moveTo>
                    <a:pt x="4488180" y="0"/>
                  </a:moveTo>
                  <a:lnTo>
                    <a:pt x="3249168" y="0"/>
                  </a:lnTo>
                  <a:lnTo>
                    <a:pt x="3249168" y="336803"/>
                  </a:lnTo>
                  <a:lnTo>
                    <a:pt x="4488180" y="336803"/>
                  </a:lnTo>
                  <a:lnTo>
                    <a:pt x="448818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102726" y="2069210"/>
              <a:ext cx="812800" cy="337185"/>
            </a:xfrm>
            <a:custGeom>
              <a:avLst/>
              <a:gdLst/>
              <a:ahLst/>
              <a:cxnLst/>
              <a:rect l="l" t="t" r="r" b="b"/>
              <a:pathLst>
                <a:path w="812800" h="337185">
                  <a:moveTo>
                    <a:pt x="812292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812292" y="336803"/>
                  </a:lnTo>
                  <a:lnTo>
                    <a:pt x="81229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553454" y="3336798"/>
            <a:ext cx="5339927" cy="463127"/>
            <a:chOff x="4915090" y="2502598"/>
            <a:chExt cx="4004945" cy="347345"/>
          </a:xfrm>
        </p:grpSpPr>
        <p:sp>
          <p:nvSpPr>
            <p:cNvPr id="11" name="object 11"/>
            <p:cNvSpPr/>
            <p:nvPr/>
          </p:nvSpPr>
          <p:spPr>
            <a:xfrm>
              <a:off x="4919853" y="2507360"/>
              <a:ext cx="3697604" cy="337820"/>
            </a:xfrm>
            <a:custGeom>
              <a:avLst/>
              <a:gdLst/>
              <a:ahLst/>
              <a:cxnLst/>
              <a:rect l="l" t="t" r="r" b="b"/>
              <a:pathLst>
                <a:path w="3697604" h="337819">
                  <a:moveTo>
                    <a:pt x="1632203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1632203" y="337565"/>
                  </a:lnTo>
                  <a:lnTo>
                    <a:pt x="1632203" y="0"/>
                  </a:lnTo>
                  <a:close/>
                </a:path>
                <a:path w="3697604" h="337819">
                  <a:moveTo>
                    <a:pt x="2451354" y="0"/>
                  </a:moveTo>
                  <a:lnTo>
                    <a:pt x="1632203" y="0"/>
                  </a:lnTo>
                  <a:lnTo>
                    <a:pt x="1632203" y="337565"/>
                  </a:lnTo>
                  <a:lnTo>
                    <a:pt x="2451354" y="337565"/>
                  </a:lnTo>
                  <a:lnTo>
                    <a:pt x="2451354" y="0"/>
                  </a:lnTo>
                  <a:close/>
                </a:path>
                <a:path w="3697604" h="337819">
                  <a:moveTo>
                    <a:pt x="2796540" y="0"/>
                  </a:moveTo>
                  <a:lnTo>
                    <a:pt x="2451354" y="0"/>
                  </a:lnTo>
                  <a:lnTo>
                    <a:pt x="2451354" y="337565"/>
                  </a:lnTo>
                  <a:lnTo>
                    <a:pt x="2796540" y="337565"/>
                  </a:lnTo>
                  <a:lnTo>
                    <a:pt x="2796540" y="0"/>
                  </a:lnTo>
                  <a:close/>
                </a:path>
                <a:path w="3697604" h="337819">
                  <a:moveTo>
                    <a:pt x="3697224" y="0"/>
                  </a:moveTo>
                  <a:lnTo>
                    <a:pt x="2796540" y="0"/>
                  </a:lnTo>
                  <a:lnTo>
                    <a:pt x="2796540" y="337565"/>
                  </a:lnTo>
                  <a:lnTo>
                    <a:pt x="3697224" y="337565"/>
                  </a:lnTo>
                  <a:lnTo>
                    <a:pt x="369722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617077" y="2507360"/>
              <a:ext cx="298450" cy="337820"/>
            </a:xfrm>
            <a:custGeom>
              <a:avLst/>
              <a:gdLst/>
              <a:ahLst/>
              <a:cxnLst/>
              <a:rect l="l" t="t" r="r" b="b"/>
              <a:pathLst>
                <a:path w="298450" h="337819">
                  <a:moveTo>
                    <a:pt x="297942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297942" y="337565"/>
                  </a:lnTo>
                  <a:lnTo>
                    <a:pt x="29794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605269" y="3922014"/>
            <a:ext cx="5288280" cy="463127"/>
            <a:chOff x="4953952" y="2941510"/>
            <a:chExt cx="3966210" cy="347345"/>
          </a:xfrm>
        </p:grpSpPr>
        <p:sp>
          <p:nvSpPr>
            <p:cNvPr id="14" name="object 14"/>
            <p:cNvSpPr/>
            <p:nvPr/>
          </p:nvSpPr>
          <p:spPr>
            <a:xfrm>
              <a:off x="4958715" y="2946273"/>
              <a:ext cx="2905125" cy="337820"/>
            </a:xfrm>
            <a:custGeom>
              <a:avLst/>
              <a:gdLst/>
              <a:ahLst/>
              <a:cxnLst/>
              <a:rect l="l" t="t" r="r" b="b"/>
              <a:pathLst>
                <a:path w="2905125" h="337820">
                  <a:moveTo>
                    <a:pt x="1624584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1624584" y="337565"/>
                  </a:lnTo>
                  <a:lnTo>
                    <a:pt x="1624584" y="0"/>
                  </a:lnTo>
                  <a:close/>
                </a:path>
                <a:path w="2905125" h="337820">
                  <a:moveTo>
                    <a:pt x="2460498" y="0"/>
                  </a:moveTo>
                  <a:lnTo>
                    <a:pt x="1624584" y="0"/>
                  </a:lnTo>
                  <a:lnTo>
                    <a:pt x="1624584" y="337565"/>
                  </a:lnTo>
                  <a:lnTo>
                    <a:pt x="2460498" y="337565"/>
                  </a:lnTo>
                  <a:lnTo>
                    <a:pt x="2460498" y="0"/>
                  </a:lnTo>
                  <a:close/>
                </a:path>
                <a:path w="2905125" h="337820">
                  <a:moveTo>
                    <a:pt x="2904743" y="0"/>
                  </a:moveTo>
                  <a:lnTo>
                    <a:pt x="2460498" y="0"/>
                  </a:lnTo>
                  <a:lnTo>
                    <a:pt x="2460498" y="337565"/>
                  </a:lnTo>
                  <a:lnTo>
                    <a:pt x="2904743" y="337565"/>
                  </a:lnTo>
                  <a:lnTo>
                    <a:pt x="2904743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863459" y="2946273"/>
              <a:ext cx="613410" cy="337820"/>
            </a:xfrm>
            <a:custGeom>
              <a:avLst/>
              <a:gdLst/>
              <a:ahLst/>
              <a:cxnLst/>
              <a:rect l="l" t="t" r="r" b="b"/>
              <a:pathLst>
                <a:path w="613409" h="337820">
                  <a:moveTo>
                    <a:pt x="613410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613410" y="337565"/>
                  </a:lnTo>
                  <a:lnTo>
                    <a:pt x="613410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863459" y="2946273"/>
              <a:ext cx="613410" cy="337820"/>
            </a:xfrm>
            <a:custGeom>
              <a:avLst/>
              <a:gdLst/>
              <a:ahLst/>
              <a:cxnLst/>
              <a:rect l="l" t="t" r="r" b="b"/>
              <a:pathLst>
                <a:path w="613409" h="337820">
                  <a:moveTo>
                    <a:pt x="613410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613410" y="337565"/>
                  </a:lnTo>
                  <a:lnTo>
                    <a:pt x="61341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476869" y="2946273"/>
              <a:ext cx="438150" cy="337820"/>
            </a:xfrm>
            <a:custGeom>
              <a:avLst/>
              <a:gdLst/>
              <a:ahLst/>
              <a:cxnLst/>
              <a:rect l="l" t="t" r="r" b="b"/>
              <a:pathLst>
                <a:path w="438150" h="337820">
                  <a:moveTo>
                    <a:pt x="438150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438150" y="337565"/>
                  </a:lnTo>
                  <a:lnTo>
                    <a:pt x="438150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476869" y="2946273"/>
              <a:ext cx="438150" cy="337820"/>
            </a:xfrm>
            <a:custGeom>
              <a:avLst/>
              <a:gdLst/>
              <a:ahLst/>
              <a:cxnLst/>
              <a:rect l="l" t="t" r="r" b="b"/>
              <a:pathLst>
                <a:path w="438150" h="337820">
                  <a:moveTo>
                    <a:pt x="438150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438150" y="337565"/>
                  </a:lnTo>
                  <a:lnTo>
                    <a:pt x="43815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800342" y="4507230"/>
            <a:ext cx="5092700" cy="463127"/>
            <a:chOff x="5100256" y="3380422"/>
            <a:chExt cx="3819525" cy="347345"/>
          </a:xfrm>
        </p:grpSpPr>
        <p:sp>
          <p:nvSpPr>
            <p:cNvPr id="20" name="object 20"/>
            <p:cNvSpPr/>
            <p:nvPr/>
          </p:nvSpPr>
          <p:spPr>
            <a:xfrm>
              <a:off x="5105019" y="3385184"/>
              <a:ext cx="3507104" cy="337820"/>
            </a:xfrm>
            <a:custGeom>
              <a:avLst/>
              <a:gdLst/>
              <a:ahLst/>
              <a:cxnLst/>
              <a:rect l="l" t="t" r="r" b="b"/>
              <a:pathLst>
                <a:path w="3507104" h="337820">
                  <a:moveTo>
                    <a:pt x="1688591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1688591" y="337565"/>
                  </a:lnTo>
                  <a:lnTo>
                    <a:pt x="1688591" y="0"/>
                  </a:lnTo>
                  <a:close/>
                </a:path>
                <a:path w="3507104" h="337820">
                  <a:moveTo>
                    <a:pt x="2465831" y="0"/>
                  </a:moveTo>
                  <a:lnTo>
                    <a:pt x="1688591" y="0"/>
                  </a:lnTo>
                  <a:lnTo>
                    <a:pt x="1688591" y="337565"/>
                  </a:lnTo>
                  <a:lnTo>
                    <a:pt x="2465831" y="337565"/>
                  </a:lnTo>
                  <a:lnTo>
                    <a:pt x="2465831" y="0"/>
                  </a:lnTo>
                  <a:close/>
                </a:path>
                <a:path w="3507104" h="337820">
                  <a:moveTo>
                    <a:pt x="3073907" y="0"/>
                  </a:moveTo>
                  <a:lnTo>
                    <a:pt x="2465831" y="0"/>
                  </a:lnTo>
                  <a:lnTo>
                    <a:pt x="2465831" y="337565"/>
                  </a:lnTo>
                  <a:lnTo>
                    <a:pt x="3073907" y="337565"/>
                  </a:lnTo>
                  <a:lnTo>
                    <a:pt x="3073907" y="0"/>
                  </a:lnTo>
                  <a:close/>
                </a:path>
                <a:path w="3507104" h="337820">
                  <a:moveTo>
                    <a:pt x="3506724" y="0"/>
                  </a:moveTo>
                  <a:lnTo>
                    <a:pt x="3073907" y="0"/>
                  </a:lnTo>
                  <a:lnTo>
                    <a:pt x="3073907" y="337565"/>
                  </a:lnTo>
                  <a:lnTo>
                    <a:pt x="3506724" y="337565"/>
                  </a:lnTo>
                  <a:lnTo>
                    <a:pt x="350672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611742" y="3385184"/>
              <a:ext cx="303530" cy="337820"/>
            </a:xfrm>
            <a:custGeom>
              <a:avLst/>
              <a:gdLst/>
              <a:ahLst/>
              <a:cxnLst/>
              <a:rect l="l" t="t" r="r" b="b"/>
              <a:pathLst>
                <a:path w="303529" h="337820">
                  <a:moveTo>
                    <a:pt x="303275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303275" y="337565"/>
                  </a:lnTo>
                  <a:lnTo>
                    <a:pt x="303275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093972" y="5092446"/>
            <a:ext cx="7799493" cy="463127"/>
            <a:chOff x="3070479" y="3819334"/>
            <a:chExt cx="5849620" cy="347345"/>
          </a:xfrm>
        </p:grpSpPr>
        <p:sp>
          <p:nvSpPr>
            <p:cNvPr id="23" name="object 23"/>
            <p:cNvSpPr/>
            <p:nvPr/>
          </p:nvSpPr>
          <p:spPr>
            <a:xfrm>
              <a:off x="3070479" y="3824096"/>
              <a:ext cx="2872740" cy="337820"/>
            </a:xfrm>
            <a:custGeom>
              <a:avLst/>
              <a:gdLst/>
              <a:ahLst/>
              <a:cxnLst/>
              <a:rect l="l" t="t" r="r" b="b"/>
              <a:pathLst>
                <a:path w="2872740" h="337820">
                  <a:moveTo>
                    <a:pt x="2872740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2872740" y="337565"/>
                  </a:lnTo>
                  <a:lnTo>
                    <a:pt x="2872740" y="0"/>
                  </a:lnTo>
                  <a:close/>
                </a:path>
              </a:pathLst>
            </a:custGeom>
            <a:solidFill>
              <a:srgbClr val="9F1535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943219" y="3824096"/>
              <a:ext cx="1111885" cy="337820"/>
            </a:xfrm>
            <a:custGeom>
              <a:avLst/>
              <a:gdLst/>
              <a:ahLst/>
              <a:cxnLst/>
              <a:rect l="l" t="t" r="r" b="b"/>
              <a:pathLst>
                <a:path w="1111884" h="337820">
                  <a:moveTo>
                    <a:pt x="1111757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1111757" y="337565"/>
                  </a:lnTo>
                  <a:lnTo>
                    <a:pt x="1111757" y="0"/>
                  </a:lnTo>
                  <a:close/>
                </a:path>
              </a:pathLst>
            </a:custGeom>
            <a:solidFill>
              <a:srgbClr val="EB5A3C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943219" y="3824096"/>
              <a:ext cx="2621280" cy="337820"/>
            </a:xfrm>
            <a:custGeom>
              <a:avLst/>
              <a:gdLst/>
              <a:ahLst/>
              <a:cxnLst/>
              <a:rect l="l" t="t" r="r" b="b"/>
              <a:pathLst>
                <a:path w="2621279" h="337820">
                  <a:moveTo>
                    <a:pt x="1111757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1111757" y="337565"/>
                  </a:lnTo>
                  <a:lnTo>
                    <a:pt x="1111757" y="0"/>
                  </a:lnTo>
                  <a:close/>
                </a:path>
                <a:path w="2621279" h="337820">
                  <a:moveTo>
                    <a:pt x="1568196" y="0"/>
                  </a:moveTo>
                  <a:lnTo>
                    <a:pt x="1111757" y="0"/>
                  </a:lnTo>
                  <a:lnTo>
                    <a:pt x="1111757" y="337565"/>
                  </a:lnTo>
                  <a:lnTo>
                    <a:pt x="1568196" y="337565"/>
                  </a:lnTo>
                  <a:lnTo>
                    <a:pt x="1568196" y="0"/>
                  </a:lnTo>
                  <a:close/>
                </a:path>
                <a:path w="2621279" h="337820">
                  <a:moveTo>
                    <a:pt x="2269998" y="0"/>
                  </a:moveTo>
                  <a:lnTo>
                    <a:pt x="1568196" y="0"/>
                  </a:lnTo>
                  <a:lnTo>
                    <a:pt x="1568196" y="337565"/>
                  </a:lnTo>
                  <a:lnTo>
                    <a:pt x="2269998" y="337565"/>
                  </a:lnTo>
                  <a:lnTo>
                    <a:pt x="2269998" y="0"/>
                  </a:lnTo>
                  <a:close/>
                </a:path>
                <a:path w="2621279" h="337820">
                  <a:moveTo>
                    <a:pt x="2621279" y="0"/>
                  </a:moveTo>
                  <a:lnTo>
                    <a:pt x="2269998" y="0"/>
                  </a:lnTo>
                  <a:lnTo>
                    <a:pt x="2269998" y="337565"/>
                  </a:lnTo>
                  <a:lnTo>
                    <a:pt x="2621279" y="337565"/>
                  </a:lnTo>
                  <a:lnTo>
                    <a:pt x="2621279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564499" y="3824096"/>
              <a:ext cx="350520" cy="337820"/>
            </a:xfrm>
            <a:custGeom>
              <a:avLst/>
              <a:gdLst/>
              <a:ahLst/>
              <a:cxnLst/>
              <a:rect l="l" t="t" r="r" b="b"/>
              <a:pathLst>
                <a:path w="350520" h="337820">
                  <a:moveTo>
                    <a:pt x="350520" y="0"/>
                  </a:moveTo>
                  <a:lnTo>
                    <a:pt x="0" y="0"/>
                  </a:lnTo>
                  <a:lnTo>
                    <a:pt x="0" y="337565"/>
                  </a:lnTo>
                  <a:lnTo>
                    <a:pt x="350520" y="337565"/>
                  </a:lnTo>
                  <a:lnTo>
                    <a:pt x="35052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454645" y="5677661"/>
            <a:ext cx="4439072" cy="462280"/>
            <a:chOff x="5590984" y="4258246"/>
            <a:chExt cx="3329304" cy="346710"/>
          </a:xfrm>
        </p:grpSpPr>
        <p:sp>
          <p:nvSpPr>
            <p:cNvPr id="28" name="object 28"/>
            <p:cNvSpPr/>
            <p:nvPr/>
          </p:nvSpPr>
          <p:spPr>
            <a:xfrm>
              <a:off x="5595746" y="4263009"/>
              <a:ext cx="2104390" cy="337185"/>
            </a:xfrm>
            <a:custGeom>
              <a:avLst/>
              <a:gdLst/>
              <a:ahLst/>
              <a:cxnLst/>
              <a:rect l="l" t="t" r="r" b="b"/>
              <a:pathLst>
                <a:path w="2104390" h="337185">
                  <a:moveTo>
                    <a:pt x="1262633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262633" y="336803"/>
                  </a:lnTo>
                  <a:lnTo>
                    <a:pt x="1262633" y="0"/>
                  </a:lnTo>
                  <a:close/>
                </a:path>
                <a:path w="2104390" h="337185">
                  <a:moveTo>
                    <a:pt x="2103881" y="0"/>
                  </a:moveTo>
                  <a:lnTo>
                    <a:pt x="1262633" y="0"/>
                  </a:lnTo>
                  <a:lnTo>
                    <a:pt x="1262633" y="336803"/>
                  </a:lnTo>
                  <a:lnTo>
                    <a:pt x="2103881" y="336803"/>
                  </a:lnTo>
                  <a:lnTo>
                    <a:pt x="2103881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699628" y="4263009"/>
              <a:ext cx="702310" cy="337185"/>
            </a:xfrm>
            <a:custGeom>
              <a:avLst/>
              <a:gdLst/>
              <a:ahLst/>
              <a:cxnLst/>
              <a:rect l="l" t="t" r="r" b="b"/>
              <a:pathLst>
                <a:path w="702309" h="337185">
                  <a:moveTo>
                    <a:pt x="701801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701801" y="336803"/>
                  </a:lnTo>
                  <a:lnTo>
                    <a:pt x="701801" y="0"/>
                  </a:lnTo>
                  <a:close/>
                </a:path>
              </a:pathLst>
            </a:custGeom>
            <a:solidFill>
              <a:srgbClr val="878A8D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699628" y="4263009"/>
              <a:ext cx="702310" cy="337185"/>
            </a:xfrm>
            <a:custGeom>
              <a:avLst/>
              <a:gdLst/>
              <a:ahLst/>
              <a:cxnLst/>
              <a:rect l="l" t="t" r="r" b="b"/>
              <a:pathLst>
                <a:path w="702309" h="337185">
                  <a:moveTo>
                    <a:pt x="701801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701801" y="336803"/>
                  </a:lnTo>
                  <a:lnTo>
                    <a:pt x="701801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8401430" y="4263009"/>
              <a:ext cx="373380" cy="337185"/>
            </a:xfrm>
            <a:custGeom>
              <a:avLst/>
              <a:gdLst/>
              <a:ahLst/>
              <a:cxnLst/>
              <a:rect l="l" t="t" r="r" b="b"/>
              <a:pathLst>
                <a:path w="373379" h="337185">
                  <a:moveTo>
                    <a:pt x="373379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373379" y="336803"/>
                  </a:lnTo>
                  <a:lnTo>
                    <a:pt x="373379" y="0"/>
                  </a:lnTo>
                  <a:close/>
                </a:path>
              </a:pathLst>
            </a:custGeom>
            <a:solidFill>
              <a:srgbClr val="007681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401430" y="4263009"/>
              <a:ext cx="373380" cy="337185"/>
            </a:xfrm>
            <a:custGeom>
              <a:avLst/>
              <a:gdLst/>
              <a:ahLst/>
              <a:cxnLst/>
              <a:rect l="l" t="t" r="r" b="b"/>
              <a:pathLst>
                <a:path w="373379" h="337185">
                  <a:moveTo>
                    <a:pt x="373379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373379" y="336803"/>
                  </a:lnTo>
                  <a:lnTo>
                    <a:pt x="373379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774810" y="4263009"/>
              <a:ext cx="140335" cy="337185"/>
            </a:xfrm>
            <a:custGeom>
              <a:avLst/>
              <a:gdLst/>
              <a:ahLst/>
              <a:cxnLst/>
              <a:rect l="l" t="t" r="r" b="b"/>
              <a:pathLst>
                <a:path w="140334" h="337185">
                  <a:moveTo>
                    <a:pt x="140208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40208" y="336803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01C53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774810" y="4263009"/>
              <a:ext cx="140335" cy="337185"/>
            </a:xfrm>
            <a:custGeom>
              <a:avLst/>
              <a:gdLst/>
              <a:ahLst/>
              <a:cxnLst/>
              <a:rect l="l" t="t" r="r" b="b"/>
              <a:pathLst>
                <a:path w="140334" h="337185">
                  <a:moveTo>
                    <a:pt x="140208" y="0"/>
                  </a:moveTo>
                  <a:lnTo>
                    <a:pt x="0" y="0"/>
                  </a:lnTo>
                  <a:lnTo>
                    <a:pt x="0" y="336803"/>
                  </a:lnTo>
                  <a:lnTo>
                    <a:pt x="140208" y="336803"/>
                  </a:lnTo>
                  <a:lnTo>
                    <a:pt x="140208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object 35"/>
          <p:cNvSpPr/>
          <p:nvPr/>
        </p:nvSpPr>
        <p:spPr>
          <a:xfrm>
            <a:off x="4316476" y="2193036"/>
            <a:ext cx="121920" cy="121073"/>
          </a:xfrm>
          <a:custGeom>
            <a:avLst/>
            <a:gdLst/>
            <a:ahLst/>
            <a:cxnLst/>
            <a:rect l="l" t="t" r="r" b="b"/>
            <a:pathLst>
              <a:path w="91439" h="90805">
                <a:moveTo>
                  <a:pt x="91440" y="0"/>
                </a:moveTo>
                <a:lnTo>
                  <a:pt x="0" y="0"/>
                </a:lnTo>
                <a:lnTo>
                  <a:pt x="0" y="90677"/>
                </a:lnTo>
                <a:lnTo>
                  <a:pt x="91440" y="90677"/>
                </a:lnTo>
                <a:lnTo>
                  <a:pt x="91440" y="0"/>
                </a:lnTo>
                <a:close/>
              </a:path>
            </a:pathLst>
          </a:custGeom>
          <a:solidFill>
            <a:srgbClr val="9F1535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68469" y="2193036"/>
            <a:ext cx="121073" cy="121073"/>
          </a:xfrm>
          <a:custGeom>
            <a:avLst/>
            <a:gdLst/>
            <a:ahLst/>
            <a:cxnLst/>
            <a:rect l="l" t="t" r="r" b="b"/>
            <a:pathLst>
              <a:path w="90804" h="90805">
                <a:moveTo>
                  <a:pt x="90677" y="0"/>
                </a:moveTo>
                <a:lnTo>
                  <a:pt x="0" y="0"/>
                </a:lnTo>
                <a:lnTo>
                  <a:pt x="0" y="90677"/>
                </a:lnTo>
                <a:lnTo>
                  <a:pt x="90677" y="90677"/>
                </a:lnTo>
                <a:lnTo>
                  <a:pt x="90677" y="0"/>
                </a:lnTo>
                <a:close/>
              </a:path>
            </a:pathLst>
          </a:custGeom>
          <a:solidFill>
            <a:srgbClr val="EB5A3C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11316" y="2193036"/>
            <a:ext cx="121073" cy="121073"/>
          </a:xfrm>
          <a:custGeom>
            <a:avLst/>
            <a:gdLst/>
            <a:ahLst/>
            <a:cxnLst/>
            <a:rect l="l" t="t" r="r" b="b"/>
            <a:pathLst>
              <a:path w="90804" h="90805">
                <a:moveTo>
                  <a:pt x="90677" y="0"/>
                </a:moveTo>
                <a:lnTo>
                  <a:pt x="0" y="0"/>
                </a:lnTo>
                <a:lnTo>
                  <a:pt x="0" y="90677"/>
                </a:lnTo>
                <a:lnTo>
                  <a:pt x="90677" y="90677"/>
                </a:lnTo>
                <a:lnTo>
                  <a:pt x="90677" y="0"/>
                </a:lnTo>
                <a:close/>
              </a:path>
            </a:pathLst>
          </a:custGeom>
          <a:solidFill>
            <a:srgbClr val="DA9E1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471155" y="2193036"/>
            <a:ext cx="121920" cy="121073"/>
          </a:xfrm>
          <a:custGeom>
            <a:avLst/>
            <a:gdLst/>
            <a:ahLst/>
            <a:cxnLst/>
            <a:rect l="l" t="t" r="r" b="b"/>
            <a:pathLst>
              <a:path w="91439" h="90805">
                <a:moveTo>
                  <a:pt x="91439" y="0"/>
                </a:moveTo>
                <a:lnTo>
                  <a:pt x="0" y="0"/>
                </a:lnTo>
                <a:lnTo>
                  <a:pt x="0" y="90677"/>
                </a:lnTo>
                <a:lnTo>
                  <a:pt x="91439" y="90677"/>
                </a:lnTo>
                <a:lnTo>
                  <a:pt x="91439" y="0"/>
                </a:lnTo>
                <a:close/>
              </a:path>
            </a:pathLst>
          </a:custGeom>
          <a:solidFill>
            <a:srgbClr val="878A8D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963405" y="2193036"/>
            <a:ext cx="121073" cy="121073"/>
          </a:xfrm>
          <a:custGeom>
            <a:avLst/>
            <a:gdLst/>
            <a:ahLst/>
            <a:cxnLst/>
            <a:rect l="l" t="t" r="r" b="b"/>
            <a:pathLst>
              <a:path w="90804" h="90805">
                <a:moveTo>
                  <a:pt x="90677" y="0"/>
                </a:moveTo>
                <a:lnTo>
                  <a:pt x="0" y="0"/>
                </a:lnTo>
                <a:lnTo>
                  <a:pt x="0" y="90677"/>
                </a:lnTo>
                <a:lnTo>
                  <a:pt x="90677" y="90677"/>
                </a:lnTo>
                <a:lnTo>
                  <a:pt x="90677" y="0"/>
                </a:lnTo>
                <a:close/>
              </a:path>
            </a:pathLst>
          </a:custGeom>
          <a:solidFill>
            <a:srgbClr val="007681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950956" y="2193036"/>
            <a:ext cx="121920" cy="121073"/>
          </a:xfrm>
          <a:custGeom>
            <a:avLst/>
            <a:gdLst/>
            <a:ahLst/>
            <a:cxnLst/>
            <a:rect l="l" t="t" r="r" b="b"/>
            <a:pathLst>
              <a:path w="91440" h="90805">
                <a:moveTo>
                  <a:pt x="91440" y="0"/>
                </a:moveTo>
                <a:lnTo>
                  <a:pt x="0" y="0"/>
                </a:lnTo>
                <a:lnTo>
                  <a:pt x="0" y="90677"/>
                </a:lnTo>
                <a:lnTo>
                  <a:pt x="91440" y="90677"/>
                </a:lnTo>
                <a:lnTo>
                  <a:pt x="91440" y="0"/>
                </a:lnTo>
                <a:close/>
              </a:path>
            </a:pathLst>
          </a:custGeom>
          <a:solidFill>
            <a:srgbClr val="001C53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75819" y="2101088"/>
            <a:ext cx="711369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spcBef>
                <a:spcPts val="133"/>
              </a:spcBef>
              <a:tabLst>
                <a:tab pos="967716" algn="l"/>
                <a:tab pos="1910879" algn="l"/>
                <a:tab pos="3170687" algn="l"/>
                <a:tab pos="5663212" algn="l"/>
                <a:tab pos="6651247" algn="l"/>
              </a:tabLst>
            </a:pP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Nika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d	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Retk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o	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Poneka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d	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Nij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e primenjivo/Ne 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z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na	</a:t>
            </a:r>
            <a:r>
              <a:rPr sz="1600" spc="-7" dirty="0">
                <a:solidFill>
                  <a:srgbClr val="212122"/>
                </a:solidFill>
                <a:latin typeface="Segoe UI"/>
                <a:cs typeface="Segoe UI"/>
              </a:rPr>
              <a:t>Čest</a:t>
            </a:r>
            <a:r>
              <a:rPr sz="1600" dirty="0">
                <a:solidFill>
                  <a:srgbClr val="212122"/>
                </a:solidFill>
                <a:latin typeface="Segoe UI"/>
                <a:cs typeface="Segoe UI"/>
              </a:rPr>
              <a:t>o	Uvek</a:t>
            </a:r>
            <a:endParaRPr sz="16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4800" y="1092201"/>
            <a:ext cx="11582400" cy="647058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12607" rIns="0" bIns="0" rtlCol="0">
            <a:spAutoFit/>
          </a:bodyPr>
          <a:lstStyle/>
          <a:p>
            <a:pPr marL="119377" marR="110064" defTabSz="1219170">
              <a:spcBef>
                <a:spcPts val="887"/>
              </a:spcBef>
            </a:pPr>
            <a:r>
              <a:rPr sz="1733" spc="7" dirty="0">
                <a:solidFill>
                  <a:srgbClr val="212122"/>
                </a:solidFill>
                <a:latin typeface="Segoe UI"/>
                <a:cs typeface="Segoe UI"/>
              </a:rPr>
              <a:t>Ipak,</a:t>
            </a:r>
            <a:r>
              <a:rPr sz="1733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tek</a:t>
            </a:r>
            <a:r>
              <a:rPr sz="1733" spc="2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trećina</a:t>
            </a:r>
            <a:r>
              <a:rPr sz="1733" spc="10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naručilaca</a:t>
            </a:r>
            <a:r>
              <a:rPr sz="1733" spc="10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koji</a:t>
            </a:r>
            <a:r>
              <a:rPr sz="1733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su</a:t>
            </a:r>
            <a:r>
              <a:rPr sz="1733" spc="10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barem</a:t>
            </a:r>
            <a:r>
              <a:rPr sz="1733" spc="10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malo</a:t>
            </a:r>
            <a:r>
              <a:rPr sz="1733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upoznati</a:t>
            </a:r>
            <a:r>
              <a:rPr sz="1733" spc="1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ekološkim</a:t>
            </a:r>
            <a:r>
              <a:rPr sz="1733" spc="1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kriterijumima</a:t>
            </a:r>
            <a:r>
              <a:rPr sz="1733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kaže</a:t>
            </a:r>
            <a:r>
              <a:rPr sz="1733" spc="10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da</a:t>
            </a:r>
            <a:r>
              <a:rPr sz="1733" spc="10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primenjuje</a:t>
            </a:r>
            <a:r>
              <a:rPr sz="1733" spc="9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ovaj</a:t>
            </a:r>
            <a:r>
              <a:rPr sz="1733" spc="1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kriterijum </a:t>
            </a:r>
            <a:r>
              <a:rPr sz="1733" spc="-46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uvek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ili</a:t>
            </a:r>
            <a:r>
              <a:rPr sz="1733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često,</a:t>
            </a:r>
            <a:r>
              <a:rPr sz="1733" spc="-27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dok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se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ostali</a:t>
            </a:r>
            <a:r>
              <a:rPr sz="1733" spc="-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kriterijumi</a:t>
            </a:r>
            <a:r>
              <a:rPr sz="1733" spc="-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primenjuju</a:t>
            </a:r>
            <a:r>
              <a:rPr sz="1733" spc="-3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još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ređe, </a:t>
            </a:r>
            <a:r>
              <a:rPr sz="1733" dirty="0">
                <a:solidFill>
                  <a:srgbClr val="212122"/>
                </a:solidFill>
                <a:latin typeface="Segoe UI"/>
                <a:cs typeface="Segoe UI"/>
              </a:rPr>
              <a:t>osim</a:t>
            </a:r>
            <a:r>
              <a:rPr sz="1733" spc="-13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kriterijuma</a:t>
            </a:r>
            <a:r>
              <a:rPr sz="1733" spc="-20" dirty="0">
                <a:solidFill>
                  <a:srgbClr val="212122"/>
                </a:solidFill>
                <a:latin typeface="Segoe UI"/>
                <a:cs typeface="Segoe UI"/>
              </a:rPr>
              <a:t> </a:t>
            </a:r>
            <a:r>
              <a:rPr sz="1733" spc="-7" dirty="0">
                <a:solidFill>
                  <a:srgbClr val="212122"/>
                </a:solidFill>
                <a:latin typeface="Segoe UI"/>
                <a:cs typeface="Segoe UI"/>
              </a:rPr>
              <a:t>kvaliteta</a:t>
            </a:r>
            <a:endParaRPr sz="1733">
              <a:solidFill>
                <a:prstClr val="black"/>
              </a:solidFill>
              <a:latin typeface="Segoe UI"/>
              <a:cs typeface="Segoe UI"/>
            </a:endParaRPr>
          </a:p>
        </p:txBody>
      </p:sp>
      <p:pic>
        <p:nvPicPr>
          <p:cNvPr id="43" name="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151" y="198893"/>
            <a:ext cx="491029" cy="515588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727456" y="3219703"/>
            <a:ext cx="1304713" cy="646853"/>
          </a:xfrm>
          <a:custGeom>
            <a:avLst/>
            <a:gdLst/>
            <a:ahLst/>
            <a:cxnLst/>
            <a:rect l="l" t="t" r="r" b="b"/>
            <a:pathLst>
              <a:path w="978535" h="485139">
                <a:moveTo>
                  <a:pt x="736092" y="0"/>
                </a:moveTo>
                <a:lnTo>
                  <a:pt x="736092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736092" y="363474"/>
                </a:lnTo>
                <a:lnTo>
                  <a:pt x="736092" y="484632"/>
                </a:lnTo>
                <a:lnTo>
                  <a:pt x="978407" y="242316"/>
                </a:lnTo>
                <a:lnTo>
                  <a:pt x="736092" y="0"/>
                </a:lnTo>
                <a:close/>
              </a:path>
            </a:pathLst>
          </a:custGeom>
          <a:solidFill>
            <a:srgbClr val="F0BD47"/>
          </a:solidFill>
        </p:spPr>
        <p:txBody>
          <a:bodyPr wrap="square" lIns="0" tIns="0" rIns="0" bIns="0" rtlCol="0"/>
          <a:lstStyle/>
          <a:p>
            <a:pPr defTabSz="1219170"/>
            <a:endParaRPr sz="24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2578</Words>
  <Application>Microsoft Office PowerPoint</Application>
  <PresentationFormat>Widescreen</PresentationFormat>
  <Paragraphs>486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MT</vt:lpstr>
      <vt:lpstr>Calibri</vt:lpstr>
      <vt:lpstr>Calibri Light</vt:lpstr>
      <vt:lpstr>Candara</vt:lpstr>
      <vt:lpstr>Segoe UI</vt:lpstr>
      <vt:lpstr>Times New Roman</vt:lpstr>
      <vt:lpstr>Wingdings</vt:lpstr>
      <vt:lpstr>Office Theme</vt:lpstr>
      <vt:lpstr>1_Office Theme</vt:lpstr>
      <vt:lpstr>Zelene javne nabavke u Srbiji – stanje i perspektive </vt:lpstr>
      <vt:lpstr>I deo – sprovedeno istraživanje:</vt:lpstr>
      <vt:lpstr>METODOLOGIJA</vt:lpstr>
      <vt:lpstr>GRAĐANI: Struktura uzorka*</vt:lpstr>
      <vt:lpstr>PONUĐAČI: Struktura uzorka*</vt:lpstr>
      <vt:lpstr>NARUČIOCI: Struktura uzorka</vt:lpstr>
      <vt:lpstr>Upoznatost i primena kriterijuma – naručioci: </vt:lpstr>
      <vt:lpstr>Upoznatost naručilaca sa kriterijumima u vezi postupka javnih nabavki</vt:lpstr>
      <vt:lpstr>Primena kriterijumima za ocenu ponuda u okviru procesa javnih nabavki</vt:lpstr>
      <vt:lpstr>Važnost ekoloških kriterijuma – ponuđači i građani:</vt:lpstr>
      <vt:lpstr>Važnost kriterijuma za nabavku dobara ili usluga</vt:lpstr>
      <vt:lpstr>Najvažniji kriterijumi za nabavku dobara ili usluga</vt:lpstr>
      <vt:lpstr>Oblasti u koje treba najviše ulagati kroz javne nabavke</vt:lpstr>
      <vt:lpstr>II deo – trenutno stanje zelenih javnih nabavki u Republici Srbiji:</vt:lpstr>
      <vt:lpstr>PowerPoint Presentation</vt:lpstr>
      <vt:lpstr>PowerPoint Presentation</vt:lpstr>
      <vt:lpstr>PowerPoint Presentation</vt:lpstr>
      <vt:lpstr>Zakon o javnim nabavkama (Službeni glasnik RS br. 91/2019) </vt:lpstr>
      <vt:lpstr>Zakon o javnim nabavkama (Službeni glasnik RS br. 91/2019) </vt:lpstr>
      <vt:lpstr>Zakon o javnim nabavkama (Službeni glasnik RS br. 91/2019) </vt:lpstr>
      <vt:lpstr>Zakon o javno-privatnom partnerstvu i koncesijama (Službeni glasnik RS, br. 88/2011)</vt:lpstr>
      <vt:lpstr>Akcioni plan za 2021. godinu za sprovođenje Programa razvoja javnih nabavki u Republici Srbiji za period 2019 – 2023 (Službeni glasnik, br. 46/2021)</vt:lpstr>
      <vt:lpstr>III deo – EU praksa:</vt:lpstr>
      <vt:lpstr>Zakonodavstvo EU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Uros Djakovic</cp:lastModifiedBy>
  <cp:revision>38</cp:revision>
  <dcterms:created xsi:type="dcterms:W3CDTF">2021-09-08T13:57:21Z</dcterms:created>
  <dcterms:modified xsi:type="dcterms:W3CDTF">2022-08-18T09:42:46Z</dcterms:modified>
</cp:coreProperties>
</file>