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85" r:id="rId1"/>
  </p:sldMasterIdLst>
  <p:sldIdLst>
    <p:sldId id="343" r:id="rId2"/>
    <p:sldId id="257" r:id="rId3"/>
    <p:sldId id="259" r:id="rId4"/>
    <p:sldId id="351" r:id="rId5"/>
    <p:sldId id="350" r:id="rId6"/>
    <p:sldId id="284" r:id="rId7"/>
    <p:sldId id="352" r:id="rId8"/>
    <p:sldId id="283" r:id="rId9"/>
    <p:sldId id="354" r:id="rId10"/>
    <p:sldId id="353" r:id="rId11"/>
    <p:sldId id="355" r:id="rId12"/>
    <p:sldId id="356" r:id="rId13"/>
    <p:sldId id="357" r:id="rId14"/>
    <p:sldId id="358" r:id="rId15"/>
    <p:sldId id="359" r:id="rId16"/>
    <p:sldId id="360" r:id="rId17"/>
    <p:sldId id="361" r:id="rId18"/>
    <p:sldId id="362" r:id="rId19"/>
    <p:sldId id="363" r:id="rId20"/>
    <p:sldId id="364" r:id="rId21"/>
    <p:sldId id="365" r:id="rId22"/>
    <p:sldId id="366" r:id="rId23"/>
    <p:sldId id="367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EFF7"/>
    <a:srgbClr val="D0D1D9"/>
    <a:srgbClr val="F6F9FF"/>
    <a:srgbClr val="1919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82" autoAdjust="0"/>
    <p:restoredTop sz="94634" autoAdjust="0"/>
  </p:normalViewPr>
  <p:slideViewPr>
    <p:cSldViewPr snapToGrid="0">
      <p:cViewPr varScale="1">
        <p:scale>
          <a:sx n="83" d="100"/>
          <a:sy n="83" d="100"/>
        </p:scale>
        <p:origin x="73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53AF44-C00C-4336-A8A7-B1EE885B790C}" type="doc">
      <dgm:prSet loTypeId="urn:microsoft.com/office/officeart/2005/8/layout/process1" loCatId="process" qsTypeId="urn:microsoft.com/office/officeart/2005/8/quickstyle/simple4" qsCatId="simple" csTypeId="urn:microsoft.com/office/officeart/2005/8/colors/colorful3" csCatId="colorful" phldr="1"/>
      <dgm:spPr/>
    </dgm:pt>
    <dgm:pt modelId="{180DC8E5-D7C9-4B40-B565-28367B24C9DF}">
      <dgm:prSet phldrT="[Text]"/>
      <dgm:spPr/>
      <dgm:t>
        <a:bodyPr/>
        <a:lstStyle/>
        <a:p>
          <a:r>
            <a:rPr lang="hr-HR" dirty="0"/>
            <a:t>Novi postupak</a:t>
          </a:r>
        </a:p>
      </dgm:t>
    </dgm:pt>
    <dgm:pt modelId="{80E7D39A-B4DF-4177-A604-5480617ABA03}" type="parTrans" cxnId="{76AEA374-B327-47A6-9F06-EDB98A2991C9}">
      <dgm:prSet/>
      <dgm:spPr/>
      <dgm:t>
        <a:bodyPr/>
        <a:lstStyle/>
        <a:p>
          <a:endParaRPr lang="hr-HR"/>
        </a:p>
      </dgm:t>
    </dgm:pt>
    <dgm:pt modelId="{5ABEA629-F7BD-490A-AD9D-97B1F1BE4991}" type="sibTrans" cxnId="{76AEA374-B327-47A6-9F06-EDB98A2991C9}">
      <dgm:prSet/>
      <dgm:spPr/>
      <dgm:t>
        <a:bodyPr/>
        <a:lstStyle/>
        <a:p>
          <a:endParaRPr lang="hr-HR"/>
        </a:p>
      </dgm:t>
    </dgm:pt>
    <dgm:pt modelId="{38B918CC-4C7E-428F-86A5-C8ADCF9254F2}">
      <dgm:prSet phldrT="[Text]"/>
      <dgm:spPr/>
      <dgm:t>
        <a:bodyPr/>
        <a:lstStyle/>
        <a:p>
          <a:r>
            <a:rPr lang="hr-HR" dirty="0"/>
            <a:t>Upis podataka, </a:t>
          </a:r>
          <a:r>
            <a:rPr lang="hr-HR" dirty="0" err="1"/>
            <a:t>generisanje</a:t>
          </a:r>
          <a:r>
            <a:rPr lang="hr-HR" dirty="0"/>
            <a:t> i učitavanje  delova konkursne dokumentacije</a:t>
          </a:r>
        </a:p>
      </dgm:t>
    </dgm:pt>
    <dgm:pt modelId="{91880EF4-9443-47C1-8CEF-681157205FE0}" type="parTrans" cxnId="{7EBCB429-471F-4E04-8DA1-5598299725D6}">
      <dgm:prSet/>
      <dgm:spPr/>
      <dgm:t>
        <a:bodyPr/>
        <a:lstStyle/>
        <a:p>
          <a:endParaRPr lang="hr-HR"/>
        </a:p>
      </dgm:t>
    </dgm:pt>
    <dgm:pt modelId="{F944C497-CD4B-449B-BDEB-92D8A7AA7D09}" type="sibTrans" cxnId="{7EBCB429-471F-4E04-8DA1-5598299725D6}">
      <dgm:prSet/>
      <dgm:spPr/>
      <dgm:t>
        <a:bodyPr/>
        <a:lstStyle/>
        <a:p>
          <a:endParaRPr lang="hr-HR"/>
        </a:p>
      </dgm:t>
    </dgm:pt>
    <dgm:pt modelId="{178EA5DD-DFD6-4DFF-8CCC-7099AE934698}">
      <dgm:prSet phldrT="[Text]"/>
      <dgm:spPr/>
      <dgm:t>
        <a:bodyPr/>
        <a:lstStyle/>
        <a:p>
          <a:r>
            <a:rPr lang="hr-HR" dirty="0"/>
            <a:t>Kreiranje javnog poziva</a:t>
          </a:r>
        </a:p>
      </dgm:t>
    </dgm:pt>
    <dgm:pt modelId="{6530A73B-D5EB-48AE-B445-6280AE3874EF}" type="parTrans" cxnId="{9F045E6D-2C6D-4290-8475-EAF19C68F0BF}">
      <dgm:prSet/>
      <dgm:spPr/>
      <dgm:t>
        <a:bodyPr/>
        <a:lstStyle/>
        <a:p>
          <a:endParaRPr lang="hr-HR"/>
        </a:p>
      </dgm:t>
    </dgm:pt>
    <dgm:pt modelId="{99BD0D3F-FAAF-4DD8-8BCB-A06099F11D36}" type="sibTrans" cxnId="{9F045E6D-2C6D-4290-8475-EAF19C68F0BF}">
      <dgm:prSet/>
      <dgm:spPr/>
      <dgm:t>
        <a:bodyPr/>
        <a:lstStyle/>
        <a:p>
          <a:endParaRPr lang="hr-HR"/>
        </a:p>
      </dgm:t>
    </dgm:pt>
    <dgm:pt modelId="{D68FB46C-29B7-45F8-8C8D-EB448E88EC57}">
      <dgm:prSet phldrT="[Text]"/>
      <dgm:spPr/>
      <dgm:t>
        <a:bodyPr/>
        <a:lstStyle/>
        <a:p>
          <a:r>
            <a:rPr lang="hr-HR" dirty="0"/>
            <a:t>Slanje javnog poziva na objavljivanje</a:t>
          </a:r>
        </a:p>
      </dgm:t>
    </dgm:pt>
    <dgm:pt modelId="{4E13495B-984A-4A90-88E6-CB60EA900FD3}" type="parTrans" cxnId="{86AACA6C-8162-41F7-AA4F-4AF20BB00F9C}">
      <dgm:prSet/>
      <dgm:spPr/>
      <dgm:t>
        <a:bodyPr/>
        <a:lstStyle/>
        <a:p>
          <a:endParaRPr lang="hr-HR"/>
        </a:p>
      </dgm:t>
    </dgm:pt>
    <dgm:pt modelId="{1B80869D-9E35-4582-A8B3-BE1EB0C43CC5}" type="sibTrans" cxnId="{86AACA6C-8162-41F7-AA4F-4AF20BB00F9C}">
      <dgm:prSet/>
      <dgm:spPr/>
      <dgm:t>
        <a:bodyPr/>
        <a:lstStyle/>
        <a:p>
          <a:endParaRPr lang="hr-HR"/>
        </a:p>
      </dgm:t>
    </dgm:pt>
    <dgm:pt modelId="{FA0068C9-A29A-4B1C-934D-AFF556980495}">
      <dgm:prSet phldrT="[Text]"/>
      <dgm:spPr/>
      <dgm:t>
        <a:bodyPr/>
        <a:lstStyle/>
        <a:p>
          <a:r>
            <a:rPr lang="hr-HR" dirty="0"/>
            <a:t>Objavljivanje</a:t>
          </a:r>
        </a:p>
      </dgm:t>
    </dgm:pt>
    <dgm:pt modelId="{7ADB9476-51A5-43E2-A31F-4AC8245AC7A8}" type="parTrans" cxnId="{A817D101-EAE5-47AC-97D9-D423C2F5214B}">
      <dgm:prSet/>
      <dgm:spPr/>
      <dgm:t>
        <a:bodyPr/>
        <a:lstStyle/>
        <a:p>
          <a:endParaRPr lang="hr-HR"/>
        </a:p>
      </dgm:t>
    </dgm:pt>
    <dgm:pt modelId="{6F5B4E5F-E2F7-4581-93A5-683E6EA9C2E9}" type="sibTrans" cxnId="{A817D101-EAE5-47AC-97D9-D423C2F5214B}">
      <dgm:prSet/>
      <dgm:spPr/>
      <dgm:t>
        <a:bodyPr/>
        <a:lstStyle/>
        <a:p>
          <a:endParaRPr lang="hr-HR"/>
        </a:p>
      </dgm:t>
    </dgm:pt>
    <dgm:pt modelId="{0781436A-052D-4450-B671-119422E98ECB}" type="pres">
      <dgm:prSet presAssocID="{7553AF44-C00C-4336-A8A7-B1EE885B790C}" presName="Name0" presStyleCnt="0">
        <dgm:presLayoutVars>
          <dgm:dir/>
          <dgm:resizeHandles val="exact"/>
        </dgm:presLayoutVars>
      </dgm:prSet>
      <dgm:spPr/>
    </dgm:pt>
    <dgm:pt modelId="{2B48A300-55CC-4886-BD25-835BB62216D9}" type="pres">
      <dgm:prSet presAssocID="{180DC8E5-D7C9-4B40-B565-28367B24C9DF}" presName="node" presStyleLbl="node1" presStyleIdx="0" presStyleCnt="5">
        <dgm:presLayoutVars>
          <dgm:bulletEnabled val="1"/>
        </dgm:presLayoutVars>
      </dgm:prSet>
      <dgm:spPr/>
    </dgm:pt>
    <dgm:pt modelId="{6788C71F-3679-4B29-92F1-6D30C8BB1388}" type="pres">
      <dgm:prSet presAssocID="{5ABEA629-F7BD-490A-AD9D-97B1F1BE4991}" presName="sibTrans" presStyleLbl="sibTrans2D1" presStyleIdx="0" presStyleCnt="4"/>
      <dgm:spPr/>
    </dgm:pt>
    <dgm:pt modelId="{FC2AC0D2-00AD-42EC-A0EA-EB51BCC9554B}" type="pres">
      <dgm:prSet presAssocID="{5ABEA629-F7BD-490A-AD9D-97B1F1BE4991}" presName="connectorText" presStyleLbl="sibTrans2D1" presStyleIdx="0" presStyleCnt="4"/>
      <dgm:spPr/>
    </dgm:pt>
    <dgm:pt modelId="{7F004FDE-025F-458E-9750-A13F1A82CE3A}" type="pres">
      <dgm:prSet presAssocID="{38B918CC-4C7E-428F-86A5-C8ADCF9254F2}" presName="node" presStyleLbl="node1" presStyleIdx="1" presStyleCnt="5">
        <dgm:presLayoutVars>
          <dgm:bulletEnabled val="1"/>
        </dgm:presLayoutVars>
      </dgm:prSet>
      <dgm:spPr/>
    </dgm:pt>
    <dgm:pt modelId="{A7F477E9-91D3-4626-A48D-FF96FE5342D6}" type="pres">
      <dgm:prSet presAssocID="{F944C497-CD4B-449B-BDEB-92D8A7AA7D09}" presName="sibTrans" presStyleLbl="sibTrans2D1" presStyleIdx="1" presStyleCnt="4"/>
      <dgm:spPr/>
    </dgm:pt>
    <dgm:pt modelId="{4FB3C71B-3BF7-4917-8188-A4CEC6EE638D}" type="pres">
      <dgm:prSet presAssocID="{F944C497-CD4B-449B-BDEB-92D8A7AA7D09}" presName="connectorText" presStyleLbl="sibTrans2D1" presStyleIdx="1" presStyleCnt="4"/>
      <dgm:spPr/>
    </dgm:pt>
    <dgm:pt modelId="{C03B31C1-6867-4DB4-8491-3C3450528F36}" type="pres">
      <dgm:prSet presAssocID="{178EA5DD-DFD6-4DFF-8CCC-7099AE934698}" presName="node" presStyleLbl="node1" presStyleIdx="2" presStyleCnt="5">
        <dgm:presLayoutVars>
          <dgm:bulletEnabled val="1"/>
        </dgm:presLayoutVars>
      </dgm:prSet>
      <dgm:spPr/>
    </dgm:pt>
    <dgm:pt modelId="{A1DF26F7-D87D-4213-813E-897426E7D2BD}" type="pres">
      <dgm:prSet presAssocID="{99BD0D3F-FAAF-4DD8-8BCB-A06099F11D36}" presName="sibTrans" presStyleLbl="sibTrans2D1" presStyleIdx="2" presStyleCnt="4"/>
      <dgm:spPr/>
    </dgm:pt>
    <dgm:pt modelId="{F39BC6AF-CBF4-45AD-8A3D-DAB4C51D8123}" type="pres">
      <dgm:prSet presAssocID="{99BD0D3F-FAAF-4DD8-8BCB-A06099F11D36}" presName="connectorText" presStyleLbl="sibTrans2D1" presStyleIdx="2" presStyleCnt="4"/>
      <dgm:spPr/>
    </dgm:pt>
    <dgm:pt modelId="{238865BE-03E1-4776-B494-35E9FC864CD0}" type="pres">
      <dgm:prSet presAssocID="{D68FB46C-29B7-45F8-8C8D-EB448E88EC57}" presName="node" presStyleLbl="node1" presStyleIdx="3" presStyleCnt="5">
        <dgm:presLayoutVars>
          <dgm:bulletEnabled val="1"/>
        </dgm:presLayoutVars>
      </dgm:prSet>
      <dgm:spPr/>
    </dgm:pt>
    <dgm:pt modelId="{AA9FBB45-2B5A-42DD-B1C9-19451F774CAD}" type="pres">
      <dgm:prSet presAssocID="{1B80869D-9E35-4582-A8B3-BE1EB0C43CC5}" presName="sibTrans" presStyleLbl="sibTrans2D1" presStyleIdx="3" presStyleCnt="4"/>
      <dgm:spPr/>
    </dgm:pt>
    <dgm:pt modelId="{40430265-B9EF-4FDE-8319-E295F745FB39}" type="pres">
      <dgm:prSet presAssocID="{1B80869D-9E35-4582-A8B3-BE1EB0C43CC5}" presName="connectorText" presStyleLbl="sibTrans2D1" presStyleIdx="3" presStyleCnt="4"/>
      <dgm:spPr/>
    </dgm:pt>
    <dgm:pt modelId="{D9A4D34B-8FA3-4CDF-A0E2-07EB21732427}" type="pres">
      <dgm:prSet presAssocID="{FA0068C9-A29A-4B1C-934D-AFF556980495}" presName="node" presStyleLbl="node1" presStyleIdx="4" presStyleCnt="5">
        <dgm:presLayoutVars>
          <dgm:bulletEnabled val="1"/>
        </dgm:presLayoutVars>
      </dgm:prSet>
      <dgm:spPr/>
    </dgm:pt>
  </dgm:ptLst>
  <dgm:cxnLst>
    <dgm:cxn modelId="{A817D101-EAE5-47AC-97D9-D423C2F5214B}" srcId="{7553AF44-C00C-4336-A8A7-B1EE885B790C}" destId="{FA0068C9-A29A-4B1C-934D-AFF556980495}" srcOrd="4" destOrd="0" parTransId="{7ADB9476-51A5-43E2-A31F-4AC8245AC7A8}" sibTransId="{6F5B4E5F-E2F7-4581-93A5-683E6EA9C2E9}"/>
    <dgm:cxn modelId="{DFB6C50D-AA2A-4AB7-8A5B-238564640A11}" type="presOf" srcId="{FA0068C9-A29A-4B1C-934D-AFF556980495}" destId="{D9A4D34B-8FA3-4CDF-A0E2-07EB21732427}" srcOrd="0" destOrd="0" presId="urn:microsoft.com/office/officeart/2005/8/layout/process1"/>
    <dgm:cxn modelId="{807C3227-364A-4937-93E4-D1A8A36EA6F4}" type="presOf" srcId="{F944C497-CD4B-449B-BDEB-92D8A7AA7D09}" destId="{A7F477E9-91D3-4626-A48D-FF96FE5342D6}" srcOrd="0" destOrd="0" presId="urn:microsoft.com/office/officeart/2005/8/layout/process1"/>
    <dgm:cxn modelId="{7EBCB429-471F-4E04-8DA1-5598299725D6}" srcId="{7553AF44-C00C-4336-A8A7-B1EE885B790C}" destId="{38B918CC-4C7E-428F-86A5-C8ADCF9254F2}" srcOrd="1" destOrd="0" parTransId="{91880EF4-9443-47C1-8CEF-681157205FE0}" sibTransId="{F944C497-CD4B-449B-BDEB-92D8A7AA7D09}"/>
    <dgm:cxn modelId="{ADEE2C2B-5799-4EF3-AD46-9CD7608A1688}" type="presOf" srcId="{99BD0D3F-FAAF-4DD8-8BCB-A06099F11D36}" destId="{F39BC6AF-CBF4-45AD-8A3D-DAB4C51D8123}" srcOrd="1" destOrd="0" presId="urn:microsoft.com/office/officeart/2005/8/layout/process1"/>
    <dgm:cxn modelId="{5B70462E-E4DF-416E-A1DA-5D3F36863407}" type="presOf" srcId="{5ABEA629-F7BD-490A-AD9D-97B1F1BE4991}" destId="{FC2AC0D2-00AD-42EC-A0EA-EB51BCC9554B}" srcOrd="1" destOrd="0" presId="urn:microsoft.com/office/officeart/2005/8/layout/process1"/>
    <dgm:cxn modelId="{7094115E-5D9E-4C60-8D06-59DFBB5EA30E}" type="presOf" srcId="{180DC8E5-D7C9-4B40-B565-28367B24C9DF}" destId="{2B48A300-55CC-4886-BD25-835BB62216D9}" srcOrd="0" destOrd="0" presId="urn:microsoft.com/office/officeart/2005/8/layout/process1"/>
    <dgm:cxn modelId="{86AACA6C-8162-41F7-AA4F-4AF20BB00F9C}" srcId="{7553AF44-C00C-4336-A8A7-B1EE885B790C}" destId="{D68FB46C-29B7-45F8-8C8D-EB448E88EC57}" srcOrd="3" destOrd="0" parTransId="{4E13495B-984A-4A90-88E6-CB60EA900FD3}" sibTransId="{1B80869D-9E35-4582-A8B3-BE1EB0C43CC5}"/>
    <dgm:cxn modelId="{9F045E6D-2C6D-4290-8475-EAF19C68F0BF}" srcId="{7553AF44-C00C-4336-A8A7-B1EE885B790C}" destId="{178EA5DD-DFD6-4DFF-8CCC-7099AE934698}" srcOrd="2" destOrd="0" parTransId="{6530A73B-D5EB-48AE-B445-6280AE3874EF}" sibTransId="{99BD0D3F-FAAF-4DD8-8BCB-A06099F11D36}"/>
    <dgm:cxn modelId="{1B676F53-C929-46AE-8771-3A55E93CCAB3}" type="presOf" srcId="{1B80869D-9E35-4582-A8B3-BE1EB0C43CC5}" destId="{40430265-B9EF-4FDE-8319-E295F745FB39}" srcOrd="1" destOrd="0" presId="urn:microsoft.com/office/officeart/2005/8/layout/process1"/>
    <dgm:cxn modelId="{76AEA374-B327-47A6-9F06-EDB98A2991C9}" srcId="{7553AF44-C00C-4336-A8A7-B1EE885B790C}" destId="{180DC8E5-D7C9-4B40-B565-28367B24C9DF}" srcOrd="0" destOrd="0" parTransId="{80E7D39A-B4DF-4177-A604-5480617ABA03}" sibTransId="{5ABEA629-F7BD-490A-AD9D-97B1F1BE4991}"/>
    <dgm:cxn modelId="{A77B245A-CC03-452E-9B73-684D850E1DAA}" type="presOf" srcId="{178EA5DD-DFD6-4DFF-8CCC-7099AE934698}" destId="{C03B31C1-6867-4DB4-8491-3C3450528F36}" srcOrd="0" destOrd="0" presId="urn:microsoft.com/office/officeart/2005/8/layout/process1"/>
    <dgm:cxn modelId="{9148D090-33A7-4E56-A7E9-BF42CBE4FF6C}" type="presOf" srcId="{5ABEA629-F7BD-490A-AD9D-97B1F1BE4991}" destId="{6788C71F-3679-4B29-92F1-6D30C8BB1388}" srcOrd="0" destOrd="0" presId="urn:microsoft.com/office/officeart/2005/8/layout/process1"/>
    <dgm:cxn modelId="{369A7D9C-1A7A-4CE8-AB4A-B2CFCB4F6797}" type="presOf" srcId="{38B918CC-4C7E-428F-86A5-C8ADCF9254F2}" destId="{7F004FDE-025F-458E-9750-A13F1A82CE3A}" srcOrd="0" destOrd="0" presId="urn:microsoft.com/office/officeart/2005/8/layout/process1"/>
    <dgm:cxn modelId="{F4EEAEA5-EF6C-4484-82E1-F1169620EE9E}" type="presOf" srcId="{7553AF44-C00C-4336-A8A7-B1EE885B790C}" destId="{0781436A-052D-4450-B671-119422E98ECB}" srcOrd="0" destOrd="0" presId="urn:microsoft.com/office/officeart/2005/8/layout/process1"/>
    <dgm:cxn modelId="{98F749B7-B909-4A6A-AA75-CC5D29AB0E78}" type="presOf" srcId="{99BD0D3F-FAAF-4DD8-8BCB-A06099F11D36}" destId="{A1DF26F7-D87D-4213-813E-897426E7D2BD}" srcOrd="0" destOrd="0" presId="urn:microsoft.com/office/officeart/2005/8/layout/process1"/>
    <dgm:cxn modelId="{8A4B26B9-F38A-4BF4-BA98-47DCD5BCEFFC}" type="presOf" srcId="{F944C497-CD4B-449B-BDEB-92D8A7AA7D09}" destId="{4FB3C71B-3BF7-4917-8188-A4CEC6EE638D}" srcOrd="1" destOrd="0" presId="urn:microsoft.com/office/officeart/2005/8/layout/process1"/>
    <dgm:cxn modelId="{310106BA-B5DC-47B8-939D-239019972E56}" type="presOf" srcId="{D68FB46C-29B7-45F8-8C8D-EB448E88EC57}" destId="{238865BE-03E1-4776-B494-35E9FC864CD0}" srcOrd="0" destOrd="0" presId="urn:microsoft.com/office/officeart/2005/8/layout/process1"/>
    <dgm:cxn modelId="{0C8278EF-A737-477B-ACD8-08D3B425BABC}" type="presOf" srcId="{1B80869D-9E35-4582-A8B3-BE1EB0C43CC5}" destId="{AA9FBB45-2B5A-42DD-B1C9-19451F774CAD}" srcOrd="0" destOrd="0" presId="urn:microsoft.com/office/officeart/2005/8/layout/process1"/>
    <dgm:cxn modelId="{748A8F84-36C9-49A3-82DB-01C53D93920F}" type="presParOf" srcId="{0781436A-052D-4450-B671-119422E98ECB}" destId="{2B48A300-55CC-4886-BD25-835BB62216D9}" srcOrd="0" destOrd="0" presId="urn:microsoft.com/office/officeart/2005/8/layout/process1"/>
    <dgm:cxn modelId="{D6A171A1-B8D6-42E9-9EB8-D2D0B4893A41}" type="presParOf" srcId="{0781436A-052D-4450-B671-119422E98ECB}" destId="{6788C71F-3679-4B29-92F1-6D30C8BB1388}" srcOrd="1" destOrd="0" presId="urn:microsoft.com/office/officeart/2005/8/layout/process1"/>
    <dgm:cxn modelId="{9171BCE9-9AEC-4130-9DDC-62BC1ADE07FA}" type="presParOf" srcId="{6788C71F-3679-4B29-92F1-6D30C8BB1388}" destId="{FC2AC0D2-00AD-42EC-A0EA-EB51BCC9554B}" srcOrd="0" destOrd="0" presId="urn:microsoft.com/office/officeart/2005/8/layout/process1"/>
    <dgm:cxn modelId="{DF2E6007-80BA-48D7-9ABB-7315C0660A73}" type="presParOf" srcId="{0781436A-052D-4450-B671-119422E98ECB}" destId="{7F004FDE-025F-458E-9750-A13F1A82CE3A}" srcOrd="2" destOrd="0" presId="urn:microsoft.com/office/officeart/2005/8/layout/process1"/>
    <dgm:cxn modelId="{EBE2B622-43C5-4570-887C-4EBC41916913}" type="presParOf" srcId="{0781436A-052D-4450-B671-119422E98ECB}" destId="{A7F477E9-91D3-4626-A48D-FF96FE5342D6}" srcOrd="3" destOrd="0" presId="urn:microsoft.com/office/officeart/2005/8/layout/process1"/>
    <dgm:cxn modelId="{E3A48317-1A6E-451C-8825-50B423EE8EB7}" type="presParOf" srcId="{A7F477E9-91D3-4626-A48D-FF96FE5342D6}" destId="{4FB3C71B-3BF7-4917-8188-A4CEC6EE638D}" srcOrd="0" destOrd="0" presId="urn:microsoft.com/office/officeart/2005/8/layout/process1"/>
    <dgm:cxn modelId="{423632B8-C374-4D92-87A1-34CF1FFA2F9C}" type="presParOf" srcId="{0781436A-052D-4450-B671-119422E98ECB}" destId="{C03B31C1-6867-4DB4-8491-3C3450528F36}" srcOrd="4" destOrd="0" presId="urn:microsoft.com/office/officeart/2005/8/layout/process1"/>
    <dgm:cxn modelId="{24288CC8-E2BB-48E0-8EDE-874BA1592A60}" type="presParOf" srcId="{0781436A-052D-4450-B671-119422E98ECB}" destId="{A1DF26F7-D87D-4213-813E-897426E7D2BD}" srcOrd="5" destOrd="0" presId="urn:microsoft.com/office/officeart/2005/8/layout/process1"/>
    <dgm:cxn modelId="{D734501A-6D89-4680-889B-588346092C40}" type="presParOf" srcId="{A1DF26F7-D87D-4213-813E-897426E7D2BD}" destId="{F39BC6AF-CBF4-45AD-8A3D-DAB4C51D8123}" srcOrd="0" destOrd="0" presId="urn:microsoft.com/office/officeart/2005/8/layout/process1"/>
    <dgm:cxn modelId="{15CB84E3-E631-4E4A-A3BE-FF81EC5AD8F0}" type="presParOf" srcId="{0781436A-052D-4450-B671-119422E98ECB}" destId="{238865BE-03E1-4776-B494-35E9FC864CD0}" srcOrd="6" destOrd="0" presId="urn:microsoft.com/office/officeart/2005/8/layout/process1"/>
    <dgm:cxn modelId="{0855AF4F-C025-4388-BBF1-23D6EDBAA30D}" type="presParOf" srcId="{0781436A-052D-4450-B671-119422E98ECB}" destId="{AA9FBB45-2B5A-42DD-B1C9-19451F774CAD}" srcOrd="7" destOrd="0" presId="urn:microsoft.com/office/officeart/2005/8/layout/process1"/>
    <dgm:cxn modelId="{BEEE3981-9746-4F36-A4F9-EC53519AE3CA}" type="presParOf" srcId="{AA9FBB45-2B5A-42DD-B1C9-19451F774CAD}" destId="{40430265-B9EF-4FDE-8319-E295F745FB39}" srcOrd="0" destOrd="0" presId="urn:microsoft.com/office/officeart/2005/8/layout/process1"/>
    <dgm:cxn modelId="{8C49A7D1-52CA-45C9-B8E9-87A89C928671}" type="presParOf" srcId="{0781436A-052D-4450-B671-119422E98ECB}" destId="{D9A4D34B-8FA3-4CDF-A0E2-07EB21732427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48A300-55CC-4886-BD25-835BB62216D9}">
      <dsp:nvSpPr>
        <dsp:cNvPr id="0" name=""/>
        <dsp:cNvSpPr/>
      </dsp:nvSpPr>
      <dsp:spPr>
        <a:xfrm>
          <a:off x="5250" y="779519"/>
          <a:ext cx="1627505" cy="14800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500" kern="1200" dirty="0"/>
            <a:t>Novi postupak</a:t>
          </a:r>
        </a:p>
      </dsp:txBody>
      <dsp:txXfrm>
        <a:off x="48598" y="822867"/>
        <a:ext cx="1540809" cy="1393316"/>
      </dsp:txXfrm>
    </dsp:sp>
    <dsp:sp modelId="{6788C71F-3679-4B29-92F1-6D30C8BB1388}">
      <dsp:nvSpPr>
        <dsp:cNvPr id="0" name=""/>
        <dsp:cNvSpPr/>
      </dsp:nvSpPr>
      <dsp:spPr>
        <a:xfrm>
          <a:off x="1795506" y="1317714"/>
          <a:ext cx="345031" cy="40362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1200" kern="1200"/>
        </a:p>
      </dsp:txBody>
      <dsp:txXfrm>
        <a:off x="1795506" y="1398438"/>
        <a:ext cx="241522" cy="242173"/>
      </dsp:txXfrm>
    </dsp:sp>
    <dsp:sp modelId="{7F004FDE-025F-458E-9750-A13F1A82CE3A}">
      <dsp:nvSpPr>
        <dsp:cNvPr id="0" name=""/>
        <dsp:cNvSpPr/>
      </dsp:nvSpPr>
      <dsp:spPr>
        <a:xfrm>
          <a:off x="2283757" y="779519"/>
          <a:ext cx="1627505" cy="14800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-1687435"/>
                <a:satOff val="-506"/>
                <a:lumOff val="-14166"/>
                <a:alphaOff val="0"/>
                <a:shade val="85000"/>
                <a:satMod val="130000"/>
              </a:schemeClr>
            </a:gs>
            <a:gs pos="34000">
              <a:schemeClr val="accent3">
                <a:hueOff val="-1687435"/>
                <a:satOff val="-506"/>
                <a:lumOff val="-14166"/>
                <a:alphaOff val="0"/>
                <a:shade val="87000"/>
                <a:satMod val="125000"/>
              </a:schemeClr>
            </a:gs>
            <a:gs pos="70000">
              <a:schemeClr val="accent3">
                <a:hueOff val="-1687435"/>
                <a:satOff val="-506"/>
                <a:lumOff val="-14166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3">
                <a:hueOff val="-1687435"/>
                <a:satOff val="-506"/>
                <a:lumOff val="-14166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500" kern="1200" dirty="0"/>
            <a:t>Upis podataka, </a:t>
          </a:r>
          <a:r>
            <a:rPr lang="hr-HR" sz="1500" kern="1200" dirty="0" err="1"/>
            <a:t>generisanje</a:t>
          </a:r>
          <a:r>
            <a:rPr lang="hr-HR" sz="1500" kern="1200" dirty="0"/>
            <a:t> i učitavanje  delova konkursne dokumentacije</a:t>
          </a:r>
        </a:p>
      </dsp:txBody>
      <dsp:txXfrm>
        <a:off x="2327105" y="822867"/>
        <a:ext cx="1540809" cy="1393316"/>
      </dsp:txXfrm>
    </dsp:sp>
    <dsp:sp modelId="{A7F477E9-91D3-4626-A48D-FF96FE5342D6}">
      <dsp:nvSpPr>
        <dsp:cNvPr id="0" name=""/>
        <dsp:cNvSpPr/>
      </dsp:nvSpPr>
      <dsp:spPr>
        <a:xfrm>
          <a:off x="4074014" y="1317714"/>
          <a:ext cx="345031" cy="40362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-2249913"/>
                <a:satOff val="-675"/>
                <a:lumOff val="-18888"/>
                <a:alphaOff val="0"/>
                <a:shade val="85000"/>
                <a:satMod val="130000"/>
              </a:schemeClr>
            </a:gs>
            <a:gs pos="34000">
              <a:schemeClr val="accent3">
                <a:hueOff val="-2249913"/>
                <a:satOff val="-675"/>
                <a:lumOff val="-18888"/>
                <a:alphaOff val="0"/>
                <a:shade val="87000"/>
                <a:satMod val="125000"/>
              </a:schemeClr>
            </a:gs>
            <a:gs pos="70000">
              <a:schemeClr val="accent3">
                <a:hueOff val="-2249913"/>
                <a:satOff val="-675"/>
                <a:lumOff val="-18888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3">
                <a:hueOff val="-2249913"/>
                <a:satOff val="-675"/>
                <a:lumOff val="-18888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1200" kern="1200"/>
        </a:p>
      </dsp:txBody>
      <dsp:txXfrm>
        <a:off x="4074014" y="1398438"/>
        <a:ext cx="241522" cy="242173"/>
      </dsp:txXfrm>
    </dsp:sp>
    <dsp:sp modelId="{C03B31C1-6867-4DB4-8491-3C3450528F36}">
      <dsp:nvSpPr>
        <dsp:cNvPr id="0" name=""/>
        <dsp:cNvSpPr/>
      </dsp:nvSpPr>
      <dsp:spPr>
        <a:xfrm>
          <a:off x="4562265" y="779519"/>
          <a:ext cx="1627505" cy="14800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-3374869"/>
                <a:satOff val="-1013"/>
                <a:lumOff val="-28332"/>
                <a:alphaOff val="0"/>
                <a:shade val="85000"/>
                <a:satMod val="130000"/>
              </a:schemeClr>
            </a:gs>
            <a:gs pos="34000">
              <a:schemeClr val="accent3">
                <a:hueOff val="-3374869"/>
                <a:satOff val="-1013"/>
                <a:lumOff val="-28332"/>
                <a:alphaOff val="0"/>
                <a:shade val="87000"/>
                <a:satMod val="125000"/>
              </a:schemeClr>
            </a:gs>
            <a:gs pos="70000">
              <a:schemeClr val="accent3">
                <a:hueOff val="-3374869"/>
                <a:satOff val="-1013"/>
                <a:lumOff val="-28332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3">
                <a:hueOff val="-3374869"/>
                <a:satOff val="-1013"/>
                <a:lumOff val="-28332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500" kern="1200" dirty="0"/>
            <a:t>Kreiranje javnog poziva</a:t>
          </a:r>
        </a:p>
      </dsp:txBody>
      <dsp:txXfrm>
        <a:off x="4605613" y="822867"/>
        <a:ext cx="1540809" cy="1393316"/>
      </dsp:txXfrm>
    </dsp:sp>
    <dsp:sp modelId="{A1DF26F7-D87D-4213-813E-897426E7D2BD}">
      <dsp:nvSpPr>
        <dsp:cNvPr id="0" name=""/>
        <dsp:cNvSpPr/>
      </dsp:nvSpPr>
      <dsp:spPr>
        <a:xfrm>
          <a:off x="6352521" y="1317714"/>
          <a:ext cx="345031" cy="40362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-4499826"/>
                <a:satOff val="-1350"/>
                <a:lumOff val="-37777"/>
                <a:alphaOff val="0"/>
                <a:shade val="85000"/>
                <a:satMod val="130000"/>
              </a:schemeClr>
            </a:gs>
            <a:gs pos="34000">
              <a:schemeClr val="accent3">
                <a:hueOff val="-4499826"/>
                <a:satOff val="-1350"/>
                <a:lumOff val="-37777"/>
                <a:alphaOff val="0"/>
                <a:shade val="87000"/>
                <a:satMod val="125000"/>
              </a:schemeClr>
            </a:gs>
            <a:gs pos="70000">
              <a:schemeClr val="accent3">
                <a:hueOff val="-4499826"/>
                <a:satOff val="-1350"/>
                <a:lumOff val="-37777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3">
                <a:hueOff val="-4499826"/>
                <a:satOff val="-1350"/>
                <a:lumOff val="-37777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1200" kern="1200"/>
        </a:p>
      </dsp:txBody>
      <dsp:txXfrm>
        <a:off x="6352521" y="1398438"/>
        <a:ext cx="241522" cy="242173"/>
      </dsp:txXfrm>
    </dsp:sp>
    <dsp:sp modelId="{238865BE-03E1-4776-B494-35E9FC864CD0}">
      <dsp:nvSpPr>
        <dsp:cNvPr id="0" name=""/>
        <dsp:cNvSpPr/>
      </dsp:nvSpPr>
      <dsp:spPr>
        <a:xfrm>
          <a:off x="6840773" y="779519"/>
          <a:ext cx="1627505" cy="14800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-5062304"/>
                <a:satOff val="-1519"/>
                <a:lumOff val="-42499"/>
                <a:alphaOff val="0"/>
                <a:shade val="85000"/>
                <a:satMod val="130000"/>
              </a:schemeClr>
            </a:gs>
            <a:gs pos="34000">
              <a:schemeClr val="accent3">
                <a:hueOff val="-5062304"/>
                <a:satOff val="-1519"/>
                <a:lumOff val="-42499"/>
                <a:alphaOff val="0"/>
                <a:shade val="87000"/>
                <a:satMod val="125000"/>
              </a:schemeClr>
            </a:gs>
            <a:gs pos="70000">
              <a:schemeClr val="accent3">
                <a:hueOff val="-5062304"/>
                <a:satOff val="-1519"/>
                <a:lumOff val="-42499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3">
                <a:hueOff val="-5062304"/>
                <a:satOff val="-1519"/>
                <a:lumOff val="-42499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500" kern="1200" dirty="0"/>
            <a:t>Slanje javnog poziva na objavljivanje</a:t>
          </a:r>
        </a:p>
      </dsp:txBody>
      <dsp:txXfrm>
        <a:off x="6884121" y="822867"/>
        <a:ext cx="1540809" cy="1393316"/>
      </dsp:txXfrm>
    </dsp:sp>
    <dsp:sp modelId="{AA9FBB45-2B5A-42DD-B1C9-19451F774CAD}">
      <dsp:nvSpPr>
        <dsp:cNvPr id="0" name=""/>
        <dsp:cNvSpPr/>
      </dsp:nvSpPr>
      <dsp:spPr>
        <a:xfrm>
          <a:off x="8631029" y="1317714"/>
          <a:ext cx="345031" cy="40362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-6749738"/>
                <a:satOff val="-2025"/>
                <a:lumOff val="-56665"/>
                <a:alphaOff val="0"/>
                <a:shade val="85000"/>
                <a:satMod val="130000"/>
              </a:schemeClr>
            </a:gs>
            <a:gs pos="34000">
              <a:schemeClr val="accent3">
                <a:hueOff val="-6749738"/>
                <a:satOff val="-2025"/>
                <a:lumOff val="-56665"/>
                <a:alphaOff val="0"/>
                <a:shade val="87000"/>
                <a:satMod val="125000"/>
              </a:schemeClr>
            </a:gs>
            <a:gs pos="70000">
              <a:schemeClr val="accent3">
                <a:hueOff val="-6749738"/>
                <a:satOff val="-2025"/>
                <a:lumOff val="-56665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3">
                <a:hueOff val="-6749738"/>
                <a:satOff val="-2025"/>
                <a:lumOff val="-56665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1200" kern="1200"/>
        </a:p>
      </dsp:txBody>
      <dsp:txXfrm>
        <a:off x="8631029" y="1398438"/>
        <a:ext cx="241522" cy="242173"/>
      </dsp:txXfrm>
    </dsp:sp>
    <dsp:sp modelId="{D9A4D34B-8FA3-4CDF-A0E2-07EB21732427}">
      <dsp:nvSpPr>
        <dsp:cNvPr id="0" name=""/>
        <dsp:cNvSpPr/>
      </dsp:nvSpPr>
      <dsp:spPr>
        <a:xfrm>
          <a:off x="9119281" y="779519"/>
          <a:ext cx="1627505" cy="14800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-6749738"/>
                <a:satOff val="-2025"/>
                <a:lumOff val="-56665"/>
                <a:alphaOff val="0"/>
                <a:shade val="85000"/>
                <a:satMod val="130000"/>
              </a:schemeClr>
            </a:gs>
            <a:gs pos="34000">
              <a:schemeClr val="accent3">
                <a:hueOff val="-6749738"/>
                <a:satOff val="-2025"/>
                <a:lumOff val="-56665"/>
                <a:alphaOff val="0"/>
                <a:shade val="87000"/>
                <a:satMod val="125000"/>
              </a:schemeClr>
            </a:gs>
            <a:gs pos="70000">
              <a:schemeClr val="accent3">
                <a:hueOff val="-6749738"/>
                <a:satOff val="-2025"/>
                <a:lumOff val="-56665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3">
                <a:hueOff val="-6749738"/>
                <a:satOff val="-2025"/>
                <a:lumOff val="-56665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500" kern="1200" dirty="0"/>
            <a:t>Objavljivanje</a:t>
          </a:r>
        </a:p>
      </dsp:txBody>
      <dsp:txXfrm>
        <a:off x="9162629" y="822867"/>
        <a:ext cx="1540809" cy="13933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">
            <a:extLst>
              <a:ext uri="{FF2B5EF4-FFF2-40B4-BE49-F238E27FC236}">
                <a16:creationId xmlns:a16="http://schemas.microsoft.com/office/drawing/2014/main" id="{F9512BDE-EEA0-404B-8D45-8AA93D61DABC}"/>
              </a:ext>
            </a:extLst>
          </p:cNvPr>
          <p:cNvSpPr/>
          <p:nvPr userDrawn="1"/>
        </p:nvSpPr>
        <p:spPr>
          <a:xfrm flipH="1">
            <a:off x="-1" y="4450188"/>
            <a:ext cx="12192000" cy="2407811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1" name="Rectangle">
            <a:extLst>
              <a:ext uri="{FF2B5EF4-FFF2-40B4-BE49-F238E27FC236}">
                <a16:creationId xmlns:a16="http://schemas.microsoft.com/office/drawing/2014/main" id="{E1223535-0F2F-6340-80B9-0B5D9364A13F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cap="all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noProof="0" smtClean="0"/>
              <a:t>6/11/2020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23584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noProof="0" smtClean="0"/>
              <a:t>6/11/2020</a:t>
            </a:fld>
            <a:endParaRPr lang="en-US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5" name="Rectangle">
            <a:extLst>
              <a:ext uri="{FF2B5EF4-FFF2-40B4-BE49-F238E27FC236}">
                <a16:creationId xmlns:a16="http://schemas.microsoft.com/office/drawing/2014/main" id="{AA314B25-B4AF-394E-BBDA-7E6BAD315F39}"/>
              </a:ext>
            </a:extLst>
          </p:cNvPr>
          <p:cNvSpPr/>
          <p:nvPr userDrawn="1"/>
        </p:nvSpPr>
        <p:spPr>
          <a:xfrm>
            <a:off x="3351057" y="0"/>
            <a:ext cx="8840943" cy="685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6" name="Rectangle">
            <a:extLst>
              <a:ext uri="{FF2B5EF4-FFF2-40B4-BE49-F238E27FC236}">
                <a16:creationId xmlns:a16="http://schemas.microsoft.com/office/drawing/2014/main" id="{737575EF-0D14-6140-A91B-260C9C9DFE41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82544261-8049-494B-A93D-BDFF1BB847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5000" y="3135207"/>
            <a:ext cx="4886854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cap="all" baseline="0"/>
            </a:lvl1pPr>
          </a:lstStyle>
          <a:p>
            <a:r>
              <a:rPr lang="en-US" noProof="0"/>
              <a:t>Title goes here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9214786D-83EE-814C-A5E4-D0EC7D29D0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75829" y="633875"/>
            <a:ext cx="5981171" cy="5590250"/>
          </a:xfrm>
        </p:spPr>
        <p:txBody>
          <a:bodyPr anchor="ctr">
            <a:normAutofit/>
          </a:bodyPr>
          <a:lstStyle>
            <a:lvl1pPr marL="342900" indent="-342900"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1pPr>
            <a:lvl2pPr marL="544068" indent="-342900">
              <a:buClr>
                <a:schemeClr val="tx1"/>
              </a:buClr>
              <a:buFont typeface="+mj-lt"/>
              <a:buAutoNum type="arabicPeriod"/>
              <a:defRPr sz="1400">
                <a:solidFill>
                  <a:schemeClr val="tx1"/>
                </a:solidFill>
              </a:defRPr>
            </a:lvl2pPr>
            <a:lvl3pPr marL="612648" indent="-228600">
              <a:buClr>
                <a:schemeClr val="tx1"/>
              </a:buClr>
              <a:buFont typeface="+mj-lt"/>
              <a:buAutoNum type="arabicPeriod"/>
              <a:defRPr sz="1100">
                <a:solidFill>
                  <a:schemeClr val="tx1"/>
                </a:solidFill>
              </a:defRPr>
            </a:lvl3pPr>
            <a:lvl4pPr marL="795528" indent="-228600">
              <a:buClr>
                <a:schemeClr val="tx1"/>
              </a:buClr>
              <a:buFont typeface="+mj-lt"/>
              <a:buAutoNum type="arabicPeriod"/>
              <a:defRPr sz="1100">
                <a:solidFill>
                  <a:schemeClr val="tx1"/>
                </a:solidFill>
              </a:defRPr>
            </a:lvl4pPr>
            <a:lvl5pPr marL="978408" indent="-228600">
              <a:buClr>
                <a:schemeClr val="tx1"/>
              </a:buClr>
              <a:buFont typeface="+mj-lt"/>
              <a:buAutoNum type="arabicPeriod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79185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noProof="0" smtClean="0"/>
              <a:t>6/11/2020</a:t>
            </a:fld>
            <a:endParaRPr lang="en-US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5" name="Rectangle">
            <a:extLst>
              <a:ext uri="{FF2B5EF4-FFF2-40B4-BE49-F238E27FC236}">
                <a16:creationId xmlns:a16="http://schemas.microsoft.com/office/drawing/2014/main" id="{2E148DD3-DD87-154B-80B4-2421965D3C83}"/>
              </a:ext>
            </a:extLst>
          </p:cNvPr>
          <p:cNvSpPr/>
          <p:nvPr userDrawn="1"/>
        </p:nvSpPr>
        <p:spPr>
          <a:xfrm>
            <a:off x="1" y="1714500"/>
            <a:ext cx="12192000" cy="3429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6" name="Rectangle">
            <a:extLst>
              <a:ext uri="{FF2B5EF4-FFF2-40B4-BE49-F238E27FC236}">
                <a16:creationId xmlns:a16="http://schemas.microsoft.com/office/drawing/2014/main" id="{742E4732-0E8F-7B46-BD08-0F2EE0DA8786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6E73F81A-7260-5C4F-A7FF-CA2CC731B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43870" y="942871"/>
            <a:ext cx="5711810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4CD13CD4-3E4F-2E41-ACF4-2446257D23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43870" y="1973589"/>
            <a:ext cx="5711810" cy="3941540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1600">
                <a:solidFill>
                  <a:schemeClr val="tx1"/>
                </a:solidFill>
              </a:defRPr>
            </a:lvl1pPr>
            <a:lvl2pPr marL="384048" indent="-182880"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2pPr>
            <a:lvl3pPr marL="566928" indent="-182880">
              <a:buClr>
                <a:schemeClr val="tx1"/>
              </a:buClr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3pPr>
            <a:lvl4pPr marL="749808" indent="-182880">
              <a:buClr>
                <a:schemeClr val="tx1"/>
              </a:buClr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4pPr>
            <a:lvl5pPr marL="932688" indent="-182880">
              <a:buClr>
                <a:schemeClr val="tx1"/>
              </a:buClr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D8E69886-8907-DB47-87C2-0621AF156D9F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05170" y="621039"/>
            <a:ext cx="4589130" cy="5603086"/>
          </a:xfrm>
          <a:solidFill>
            <a:srgbClr val="EDEFF7"/>
          </a:solidFill>
        </p:spPr>
        <p:txBody>
          <a:bodyPr>
            <a:normAutofit/>
          </a:bodyPr>
          <a:lstStyle>
            <a:lvl1pPr>
              <a:buClr>
                <a:schemeClr val="tx1"/>
              </a:buClr>
              <a:defRPr sz="1600">
                <a:solidFill>
                  <a:schemeClr val="tx1"/>
                </a:solidFill>
              </a:defRPr>
            </a:lvl1pPr>
            <a:lvl2pPr marL="384048" indent="-182880"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2pPr>
            <a:lvl3pPr marL="566928" indent="-182880">
              <a:buClr>
                <a:schemeClr val="tx1"/>
              </a:buClr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3pPr>
            <a:lvl4pPr marL="749808" indent="-182880">
              <a:buClr>
                <a:schemeClr val="tx1"/>
              </a:buClr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4pPr>
            <a:lvl5pPr marL="932688" indent="-182880">
              <a:buClr>
                <a:schemeClr val="tx1"/>
              </a:buClr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263102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">
            <a:extLst>
              <a:ext uri="{FF2B5EF4-FFF2-40B4-BE49-F238E27FC236}">
                <a16:creationId xmlns:a16="http://schemas.microsoft.com/office/drawing/2014/main" id="{9C88DF2D-0421-A94C-82C1-867E1E5E4907}"/>
              </a:ext>
            </a:extLst>
          </p:cNvPr>
          <p:cNvSpPr/>
          <p:nvPr userDrawn="1"/>
        </p:nvSpPr>
        <p:spPr>
          <a:xfrm>
            <a:off x="10993582" y="0"/>
            <a:ext cx="1198418" cy="685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0" name="Rectangle">
            <a:extLst>
              <a:ext uri="{FF2B5EF4-FFF2-40B4-BE49-F238E27FC236}">
                <a16:creationId xmlns:a16="http://schemas.microsoft.com/office/drawing/2014/main" id="{334D05A3-7A20-9447-8D39-F2980D85413A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634999" y="3927894"/>
            <a:ext cx="10922000" cy="2326856"/>
          </a:xfrm>
          <a:prstGeom prst="rect">
            <a:avLst/>
          </a:prstGeom>
          <a:solidFill>
            <a:srgbClr val="F6F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35001" y="603250"/>
            <a:ext cx="10921998" cy="3294019"/>
          </a:xfrm>
          <a:solidFill>
            <a:schemeClr val="bg1"/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298078"/>
            <a:ext cx="10113645" cy="743682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213716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noProof="0" smtClean="0"/>
              <a:t>6/11/2020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46387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">
            <a:extLst>
              <a:ext uri="{FF2B5EF4-FFF2-40B4-BE49-F238E27FC236}">
                <a16:creationId xmlns:a16="http://schemas.microsoft.com/office/drawing/2014/main" id="{F9512BDE-EEA0-404B-8D45-8AA93D61DABC}"/>
              </a:ext>
            </a:extLst>
          </p:cNvPr>
          <p:cNvSpPr/>
          <p:nvPr userDrawn="1"/>
        </p:nvSpPr>
        <p:spPr>
          <a:xfrm flipH="1">
            <a:off x="4217870" y="0"/>
            <a:ext cx="3599236" cy="6857999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1" name="Rectangle">
            <a:extLst>
              <a:ext uri="{FF2B5EF4-FFF2-40B4-BE49-F238E27FC236}">
                <a16:creationId xmlns:a16="http://schemas.microsoft.com/office/drawing/2014/main" id="{E1223535-0F2F-6340-80B9-0B5D9364A13F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cap="all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noProof="0" smtClean="0"/>
              <a:t>6/11/2020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97075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">
            <a:extLst>
              <a:ext uri="{FF2B5EF4-FFF2-40B4-BE49-F238E27FC236}">
                <a16:creationId xmlns:a16="http://schemas.microsoft.com/office/drawing/2014/main" id="{202A34A5-A029-A246-82C6-D288185EB396}"/>
              </a:ext>
            </a:extLst>
          </p:cNvPr>
          <p:cNvSpPr/>
          <p:nvPr userDrawn="1"/>
        </p:nvSpPr>
        <p:spPr>
          <a:xfrm flipH="1">
            <a:off x="0" y="0"/>
            <a:ext cx="3351057" cy="685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3" name="Rectangle">
            <a:extLst>
              <a:ext uri="{FF2B5EF4-FFF2-40B4-BE49-F238E27FC236}">
                <a16:creationId xmlns:a16="http://schemas.microsoft.com/office/drawing/2014/main" id="{2773E1D8-C87F-EE46-8284-575DCA498E81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noProof="0" smtClean="0"/>
              <a:t>6/11/2020</a:t>
            </a:fld>
            <a:endParaRPr lang="en-US" noProof="0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C429A40D-770E-C144-A5B5-6A4442C09C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942871"/>
            <a:ext cx="10058400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cap="all" baseline="0"/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32407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">
            <a:extLst>
              <a:ext uri="{FF2B5EF4-FFF2-40B4-BE49-F238E27FC236}">
                <a16:creationId xmlns:a16="http://schemas.microsoft.com/office/drawing/2014/main" id="{64248D99-2B30-464D-B9B7-4E5C3A1F3FB2}"/>
              </a:ext>
            </a:extLst>
          </p:cNvPr>
          <p:cNvSpPr/>
          <p:nvPr userDrawn="1"/>
        </p:nvSpPr>
        <p:spPr>
          <a:xfrm flipH="1">
            <a:off x="0" y="0"/>
            <a:ext cx="6096000" cy="685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6" name="Rectangle">
            <a:extLst>
              <a:ext uri="{FF2B5EF4-FFF2-40B4-BE49-F238E27FC236}">
                <a16:creationId xmlns:a16="http://schemas.microsoft.com/office/drawing/2014/main" id="{3FAFF55B-FDE6-394B-A39B-22627D8FB6EA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100">
                <a:solidFill>
                  <a:schemeClr val="tx1"/>
                </a:solidFill>
              </a:defRPr>
            </a:lvl3pPr>
            <a:lvl4pPr>
              <a:defRPr sz="1100">
                <a:solidFill>
                  <a:schemeClr val="tx1"/>
                </a:solidFill>
              </a:defRPr>
            </a:lvl4pPr>
            <a:lvl5pPr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100">
                <a:solidFill>
                  <a:schemeClr val="tx1"/>
                </a:solidFill>
              </a:defRPr>
            </a:lvl3pPr>
            <a:lvl4pPr>
              <a:defRPr sz="1100">
                <a:solidFill>
                  <a:schemeClr val="tx1"/>
                </a:solidFill>
              </a:defRPr>
            </a:lvl4pPr>
            <a:lvl5pPr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noProof="0" smtClean="0"/>
              <a:t>6/11/2020</a:t>
            </a:fld>
            <a:endParaRPr lang="en-US" noProof="0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7" name="Title Placeholder 1">
            <a:extLst>
              <a:ext uri="{FF2B5EF4-FFF2-40B4-BE49-F238E27FC236}">
                <a16:creationId xmlns:a16="http://schemas.microsoft.com/office/drawing/2014/main" id="{99E345E4-E77C-484E-9FBB-E4EC71F085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942871"/>
            <a:ext cx="10058400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cap="all" baseline="0"/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23224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">
            <a:extLst>
              <a:ext uri="{FF2B5EF4-FFF2-40B4-BE49-F238E27FC236}">
                <a16:creationId xmlns:a16="http://schemas.microsoft.com/office/drawing/2014/main" id="{83ACCAC0-2C8A-CE43-8C55-22BB53C73920}"/>
              </a:ext>
            </a:extLst>
          </p:cNvPr>
          <p:cNvSpPr/>
          <p:nvPr userDrawn="1"/>
        </p:nvSpPr>
        <p:spPr>
          <a:xfrm flipH="1">
            <a:off x="0" y="0"/>
            <a:ext cx="3351057" cy="685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0" name="Rectangle">
            <a:extLst>
              <a:ext uri="{FF2B5EF4-FFF2-40B4-BE49-F238E27FC236}">
                <a16:creationId xmlns:a16="http://schemas.microsoft.com/office/drawing/2014/main" id="{A400A9BD-AA60-E24D-9FC2-722758C8C933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noProof="0" smtClean="0"/>
              <a:t>6/11/2020</a:t>
            </a:fld>
            <a:endParaRPr lang="en-US" noProof="0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4" name="Title Placeholder 1">
            <a:extLst>
              <a:ext uri="{FF2B5EF4-FFF2-40B4-BE49-F238E27FC236}">
                <a16:creationId xmlns:a16="http://schemas.microsoft.com/office/drawing/2014/main" id="{D4076461-FF7A-8843-B7F9-D041F3FB22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942871"/>
            <a:ext cx="10058400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cap="all" baseline="0"/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20399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">
            <a:extLst>
              <a:ext uri="{FF2B5EF4-FFF2-40B4-BE49-F238E27FC236}">
                <a16:creationId xmlns:a16="http://schemas.microsoft.com/office/drawing/2014/main" id="{35FB147F-5DC4-B24C-B8CB-D3DA74290381}"/>
              </a:ext>
            </a:extLst>
          </p:cNvPr>
          <p:cNvSpPr/>
          <p:nvPr userDrawn="1"/>
        </p:nvSpPr>
        <p:spPr>
          <a:xfrm>
            <a:off x="1" y="3429000"/>
            <a:ext cx="12192000" cy="3429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0" name="Rectangle">
            <a:extLst>
              <a:ext uri="{FF2B5EF4-FFF2-40B4-BE49-F238E27FC236}">
                <a16:creationId xmlns:a16="http://schemas.microsoft.com/office/drawing/2014/main" id="{A400A9BD-AA60-E24D-9FC2-722758C8C933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noProof="0" smtClean="0"/>
              <a:t>6/11/2020</a:t>
            </a:fld>
            <a:endParaRPr lang="en-US" noProof="0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9" name="Picture Placeholder 3">
            <a:extLst>
              <a:ext uri="{FF2B5EF4-FFF2-40B4-BE49-F238E27FC236}">
                <a16:creationId xmlns:a16="http://schemas.microsoft.com/office/drawing/2014/main" id="{B9308E97-4F89-394E-856A-5B4EFCB2E73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97279" y="1930861"/>
            <a:ext cx="2919413" cy="2919413"/>
          </a:xfrm>
          <a:solidFill>
            <a:srgbClr val="EDEFF7"/>
          </a:solidFill>
        </p:spPr>
        <p:txBody>
          <a:bodyPr anchor="ctr"/>
          <a:lstStyle>
            <a:lvl1pPr algn="ctr">
              <a:defRPr/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20" name="Picture Placeholder 3">
            <a:extLst>
              <a:ext uri="{FF2B5EF4-FFF2-40B4-BE49-F238E27FC236}">
                <a16:creationId xmlns:a16="http://schemas.microsoft.com/office/drawing/2014/main" id="{A50BECA0-8817-964B-AEDB-A45669684C3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59186" y="1930861"/>
            <a:ext cx="2919413" cy="2919413"/>
          </a:xfrm>
          <a:solidFill>
            <a:srgbClr val="EDEFF7"/>
          </a:solidFill>
        </p:spPr>
        <p:txBody>
          <a:bodyPr anchor="ctr"/>
          <a:lstStyle>
            <a:lvl1pPr algn="ctr">
              <a:defRPr/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21" name="Picture Placeholder 3">
            <a:extLst>
              <a:ext uri="{FF2B5EF4-FFF2-40B4-BE49-F238E27FC236}">
                <a16:creationId xmlns:a16="http://schemas.microsoft.com/office/drawing/2014/main" id="{EF399F4D-B67A-4C4B-BCF3-36FE110603F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221093" y="1930861"/>
            <a:ext cx="2919413" cy="2919413"/>
          </a:xfrm>
          <a:solidFill>
            <a:srgbClr val="EDEFF7"/>
          </a:solidFill>
        </p:spPr>
        <p:txBody>
          <a:bodyPr anchor="ctr"/>
          <a:lstStyle>
            <a:lvl1pPr algn="ctr">
              <a:defRPr/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08305C84-E25F-EC49-8F2B-4C0181FD3ABF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097279" y="5257321"/>
            <a:ext cx="2919413" cy="583534"/>
          </a:xfrm>
        </p:spPr>
        <p:txBody>
          <a:bodyPr lIns="91440" rIns="91440" anchor="ctr">
            <a:normAutofit/>
          </a:bodyPr>
          <a:lstStyle>
            <a:lvl1pPr marL="0" indent="0" algn="ctr">
              <a:buNone/>
              <a:defRPr sz="18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Name Goes Here</a:t>
            </a:r>
          </a:p>
        </p:txBody>
      </p:sp>
      <p:sp>
        <p:nvSpPr>
          <p:cNvPr id="23" name="Text Placeholder 3">
            <a:extLst>
              <a:ext uri="{FF2B5EF4-FFF2-40B4-BE49-F238E27FC236}">
                <a16:creationId xmlns:a16="http://schemas.microsoft.com/office/drawing/2014/main" id="{A57A1FCE-E6BF-3747-9D43-42DBA6656EC0}"/>
              </a:ext>
            </a:extLst>
          </p:cNvPr>
          <p:cNvSpPr>
            <a:spLocks noGrp="1"/>
          </p:cNvSpPr>
          <p:nvPr>
            <p:ph type="body" sz="half" idx="16" hasCustomPrompt="1"/>
          </p:nvPr>
        </p:nvSpPr>
        <p:spPr>
          <a:xfrm>
            <a:off x="4666773" y="5257321"/>
            <a:ext cx="2919413" cy="583534"/>
          </a:xfrm>
        </p:spPr>
        <p:txBody>
          <a:bodyPr lIns="91440" rIns="91440" anchor="ctr">
            <a:normAutofit/>
          </a:bodyPr>
          <a:lstStyle>
            <a:lvl1pPr marL="0" indent="0" algn="ctr">
              <a:buNone/>
              <a:defRPr sz="18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Name Goes Here</a:t>
            </a:r>
          </a:p>
        </p:txBody>
      </p:sp>
      <p:sp>
        <p:nvSpPr>
          <p:cNvPr id="24" name="Text Placeholder 3">
            <a:extLst>
              <a:ext uri="{FF2B5EF4-FFF2-40B4-BE49-F238E27FC236}">
                <a16:creationId xmlns:a16="http://schemas.microsoft.com/office/drawing/2014/main" id="{5B4B74C8-96E7-684F-91B9-8CE56CD10F1E}"/>
              </a:ext>
            </a:extLst>
          </p:cNvPr>
          <p:cNvSpPr>
            <a:spLocks noGrp="1"/>
          </p:cNvSpPr>
          <p:nvPr>
            <p:ph type="body" sz="half" idx="17" hasCustomPrompt="1"/>
          </p:nvPr>
        </p:nvSpPr>
        <p:spPr>
          <a:xfrm>
            <a:off x="8236267" y="5257321"/>
            <a:ext cx="2919413" cy="583534"/>
          </a:xfrm>
        </p:spPr>
        <p:txBody>
          <a:bodyPr lIns="91440" rIns="91440" anchor="ctr">
            <a:normAutofit/>
          </a:bodyPr>
          <a:lstStyle>
            <a:lvl1pPr marL="0" indent="0" algn="ctr">
              <a:buNone/>
              <a:defRPr sz="18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Name Goes Here</a:t>
            </a:r>
          </a:p>
        </p:txBody>
      </p:sp>
      <p:sp>
        <p:nvSpPr>
          <p:cNvPr id="25" name="Title Placeholder 1">
            <a:extLst>
              <a:ext uri="{FF2B5EF4-FFF2-40B4-BE49-F238E27FC236}">
                <a16:creationId xmlns:a16="http://schemas.microsoft.com/office/drawing/2014/main" id="{D522564E-B348-544F-A8E5-CFCAFA48B5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942871"/>
            <a:ext cx="10058400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cap="all" baseline="0"/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18890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noProof="0" smtClean="0"/>
              <a:t>6/11/2020</a:t>
            </a:fld>
            <a:endParaRPr lang="en-US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72297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and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noProof="0" smtClean="0"/>
              <a:t>6/11/2020</a:t>
            </a:fld>
            <a:endParaRPr lang="en-US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5" name="Rectangle">
            <a:extLst>
              <a:ext uri="{FF2B5EF4-FFF2-40B4-BE49-F238E27FC236}">
                <a16:creationId xmlns:a16="http://schemas.microsoft.com/office/drawing/2014/main" id="{05BFC727-5650-B049-AA2A-2511C08FB35B}"/>
              </a:ext>
            </a:extLst>
          </p:cNvPr>
          <p:cNvSpPr/>
          <p:nvPr userDrawn="1"/>
        </p:nvSpPr>
        <p:spPr>
          <a:xfrm flipH="1">
            <a:off x="0" y="0"/>
            <a:ext cx="1195754" cy="685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6" name="Rectangle">
            <a:extLst>
              <a:ext uri="{FF2B5EF4-FFF2-40B4-BE49-F238E27FC236}">
                <a16:creationId xmlns:a16="http://schemas.microsoft.com/office/drawing/2014/main" id="{E700C598-C823-744D-BE16-5114B7625057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21BED569-C9C5-8F4D-A42A-ED4914579D6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924550" y="633875"/>
            <a:ext cx="5632450" cy="5591175"/>
          </a:xfrm>
          <a:solidFill>
            <a:schemeClr val="tx2"/>
          </a:solidFill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ACB6E588-2EB7-9A41-A93A-7757596EF9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95754" y="942870"/>
            <a:ext cx="4157296" cy="1292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cap="all" baseline="0"/>
            </a:lvl1pPr>
          </a:lstStyle>
          <a:p>
            <a:r>
              <a:rPr lang="en-US" noProof="0"/>
              <a:t>Title goes here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A6C0FE70-F6BB-3D40-AD3C-E704CABE49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95754" y="2281657"/>
            <a:ext cx="4157296" cy="3633471"/>
          </a:xfrm>
        </p:spPr>
        <p:txBody>
          <a:bodyPr>
            <a:normAutofit/>
          </a:bodyPr>
          <a:lstStyle>
            <a:lvl1pPr marL="0" indent="0">
              <a:buClr>
                <a:schemeClr val="tx1"/>
              </a:buClr>
              <a:buNone/>
              <a:defRPr sz="1600">
                <a:solidFill>
                  <a:schemeClr val="tx1"/>
                </a:solidFill>
              </a:defRPr>
            </a:lvl1pPr>
            <a:lvl2pPr marL="201168" indent="0">
              <a:buClr>
                <a:schemeClr val="tx1"/>
              </a:buClr>
              <a:buFont typeface="Arial" panose="020B0604020202020204" pitchFamily="34" charset="0"/>
              <a:buNone/>
              <a:defRPr sz="1400">
                <a:solidFill>
                  <a:schemeClr val="tx1"/>
                </a:solidFill>
              </a:defRPr>
            </a:lvl2pPr>
            <a:lvl3pPr marL="384048" indent="0">
              <a:buClr>
                <a:schemeClr val="tx1"/>
              </a:buClr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3pPr>
            <a:lvl4pPr marL="566928" indent="0">
              <a:buClr>
                <a:schemeClr val="tx1"/>
              </a:buClr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4pPr>
            <a:lvl5pPr marL="749808" indent="0">
              <a:buClr>
                <a:schemeClr val="tx1"/>
              </a:buClr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01714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noProof="0" smtClean="0"/>
              <a:t>6/11/2020</a:t>
            </a:fld>
            <a:endParaRPr lang="en-US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5" name="Rectangle">
            <a:extLst>
              <a:ext uri="{FF2B5EF4-FFF2-40B4-BE49-F238E27FC236}">
                <a16:creationId xmlns:a16="http://schemas.microsoft.com/office/drawing/2014/main" id="{0AB10FFC-D586-994D-8D3D-F4042255CB72}"/>
              </a:ext>
            </a:extLst>
          </p:cNvPr>
          <p:cNvSpPr/>
          <p:nvPr userDrawn="1"/>
        </p:nvSpPr>
        <p:spPr>
          <a:xfrm flipH="1"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6" name="Rectangle">
            <a:extLst>
              <a:ext uri="{FF2B5EF4-FFF2-40B4-BE49-F238E27FC236}">
                <a16:creationId xmlns:a16="http://schemas.microsoft.com/office/drawing/2014/main" id="{C7B0C08A-E831-D242-B2CE-2DEB004F982F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05C2191-88F7-4148-96FD-E129F707E038}"/>
              </a:ext>
            </a:extLst>
          </p:cNvPr>
          <p:cNvCxnSpPr/>
          <p:nvPr userDrawn="1"/>
        </p:nvCxnSpPr>
        <p:spPr>
          <a:xfrm>
            <a:off x="6818393" y="999565"/>
            <a:ext cx="0" cy="48588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61FB2196-E251-5A40-86F7-6092CEBFA1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5000" y="3135207"/>
            <a:ext cx="5460992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4800" cap="all" baseline="0"/>
            </a:lvl1pPr>
          </a:lstStyle>
          <a:p>
            <a:r>
              <a:rPr lang="en-US" noProof="0"/>
              <a:t>Title goes here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C2FACD1B-0D9C-A547-98A0-D66C341D3D7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540794" y="831286"/>
            <a:ext cx="4016206" cy="5195425"/>
          </a:xfrm>
        </p:spPr>
        <p:txBody>
          <a:bodyPr anchor="ctr">
            <a:normAutofit/>
          </a:bodyPr>
          <a:lstStyle>
            <a:lvl1pPr marL="342900" indent="-342900"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1pPr>
            <a:lvl2pPr marL="544068" indent="-342900">
              <a:buClr>
                <a:schemeClr val="tx1"/>
              </a:buClr>
              <a:buFont typeface="+mj-lt"/>
              <a:buAutoNum type="arabicPeriod"/>
              <a:defRPr sz="1400"/>
            </a:lvl2pPr>
            <a:lvl3pPr marL="612648" indent="-228600">
              <a:buClr>
                <a:schemeClr val="tx1"/>
              </a:buClr>
              <a:buFont typeface="+mj-lt"/>
              <a:buAutoNum type="arabicPeriod"/>
              <a:defRPr sz="1100"/>
            </a:lvl3pPr>
            <a:lvl4pPr marL="795528" indent="-228600">
              <a:buClr>
                <a:schemeClr val="tx1"/>
              </a:buClr>
              <a:buFont typeface="+mj-lt"/>
              <a:buAutoNum type="arabicPeriod"/>
              <a:defRPr sz="1100"/>
            </a:lvl4pPr>
            <a:lvl5pPr marL="978408" indent="-228600">
              <a:buClr>
                <a:schemeClr val="tx1"/>
              </a:buClr>
              <a:buFont typeface="+mj-lt"/>
              <a:buAutoNum type="arabicPeriod"/>
              <a:defRPr sz="1100"/>
            </a:lvl5pPr>
          </a:lstStyle>
          <a:p>
            <a:pPr lvl="0"/>
            <a:r>
              <a:rPr lang="en-US" noProof="0"/>
              <a:t>Quote Goes Here</a:t>
            </a:r>
          </a:p>
        </p:txBody>
      </p:sp>
    </p:spTree>
    <p:extLst>
      <p:ext uri="{BB962C8B-B14F-4D97-AF65-F5344CB8AC3E}">
        <p14:creationId xmlns:p14="http://schemas.microsoft.com/office/powerpoint/2010/main" val="4184935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">
            <a:extLst>
              <a:ext uri="{FF2B5EF4-FFF2-40B4-BE49-F238E27FC236}">
                <a16:creationId xmlns:a16="http://schemas.microsoft.com/office/drawing/2014/main" id="{1552108B-1F90-0044-A7D4-0956E919F29A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942871"/>
            <a:ext cx="10058400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noProof="0" smtClean="0"/>
              <a:t>6/11/2020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94360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93" r:id="rId2"/>
    <p:sldLayoutId id="2147483675" r:id="rId3"/>
    <p:sldLayoutId id="2147483684" r:id="rId4"/>
    <p:sldLayoutId id="2147483678" r:id="rId5"/>
    <p:sldLayoutId id="2147483688" r:id="rId6"/>
    <p:sldLayoutId id="2147483679" r:id="rId7"/>
    <p:sldLayoutId id="2147483692" r:id="rId8"/>
    <p:sldLayoutId id="2147483691" r:id="rId9"/>
    <p:sldLayoutId id="2147483690" r:id="rId10"/>
    <p:sldLayoutId id="2147483689" r:id="rId11"/>
    <p:sldLayoutId id="2147483683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B7AEFB0-51F2-5449-996C-73382891D2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5400" dirty="0"/>
              <a:t>U susret novom zakonu o javnim nabavkama</a:t>
            </a:r>
            <a:endParaRPr lang="en-US" sz="54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0F6D6CF-8D73-6643-A348-53AAE29FD1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hr-HR" cap="none" dirty="0"/>
              <a:t>11. jun 2020.</a:t>
            </a:r>
          </a:p>
          <a:p>
            <a:r>
              <a:rPr lang="hr-HR" cap="none" dirty="0"/>
              <a:t>Teja Kolar</a:t>
            </a:r>
          </a:p>
          <a:p>
            <a:r>
              <a:rPr lang="hr-HR" cap="none" dirty="0"/>
              <a:t>Dean Firkelj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1833365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">
            <a:extLst>
              <a:ext uri="{FF2B5EF4-FFF2-40B4-BE49-F238E27FC236}">
                <a16:creationId xmlns:a16="http://schemas.microsoft.com/office/drawing/2014/main" id="{EE182A2E-E63E-4EBC-B6AC-85861DAA24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/>
          <a:lstStyle/>
          <a:p>
            <a:r>
              <a:rPr lang="hr-HR" dirty="0"/>
              <a:t>Registracija ORGANIZACIJE i prvog korisničkog naloga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80E9DEF-A9C4-4035-AD90-FFEDD817F0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3818" y="2958274"/>
            <a:ext cx="4006659" cy="2910821"/>
          </a:xfrm>
          <a:prstGeom prst="rect">
            <a:avLst/>
          </a:prstGeom>
          <a:noFill/>
        </p:spPr>
      </p:pic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8BC25D56-12EF-4542-A533-DF3C1265A5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/>
          <a:lstStyle/>
          <a:p>
            <a:r>
              <a:rPr lang="hr-HR" dirty="0"/>
              <a:t>Otvaranje novih korisničkih naloga U ORGANIZACIJI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8ECC5B9-4361-4CEB-BCB3-97BF98F2B3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5944" y="3070385"/>
            <a:ext cx="4639736" cy="2686596"/>
          </a:xfrm>
          <a:prstGeom prst="rect">
            <a:avLst/>
          </a:prstGeom>
          <a:noFill/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91A717D6-96F3-4484-8808-8C66AEC89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942871"/>
            <a:ext cx="10058400" cy="587584"/>
          </a:xfrm>
        </p:spPr>
        <p:txBody>
          <a:bodyPr anchor="ctr">
            <a:normAutofit/>
          </a:bodyPr>
          <a:lstStyle/>
          <a:p>
            <a:r>
              <a:rPr lang="hr-H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Registracija</a:t>
            </a:r>
          </a:p>
        </p:txBody>
      </p:sp>
    </p:spTree>
    <p:extLst>
      <p:ext uri="{BB962C8B-B14F-4D97-AF65-F5344CB8AC3E}">
        <p14:creationId xmlns:p14="http://schemas.microsoft.com/office/powerpoint/2010/main" val="5398729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">
            <a:extLst>
              <a:ext uri="{FF2B5EF4-FFF2-40B4-BE49-F238E27FC236}">
                <a16:creationId xmlns:a16="http://schemas.microsoft.com/office/drawing/2014/main" id="{6FFC517C-1A2E-4B1D-B61D-BC49BD80C3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/>
          <a:lstStyle/>
          <a:p>
            <a:r>
              <a:rPr lang="hr-HR" dirty="0"/>
              <a:t>Priprema i objavljivanje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E305B98-2BD6-4F27-92E2-166B990DF4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3061251"/>
            <a:ext cx="4639736" cy="2704867"/>
          </a:xfrm>
          <a:prstGeom prst="rect">
            <a:avLst/>
          </a:prstGeom>
          <a:noFill/>
        </p:spPr>
      </p:pic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B02A78C8-862B-4B55-923F-E43170D910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/>
          <a:lstStyle/>
          <a:p>
            <a:r>
              <a:rPr lang="hr-HR" dirty="0"/>
              <a:t>Način pripreme i objavljivanja</a:t>
            </a:r>
            <a:endParaRPr lang="en-US" dirty="0"/>
          </a:p>
        </p:txBody>
      </p:sp>
      <p:sp>
        <p:nvSpPr>
          <p:cNvPr id="17" name="Content Placeholder 4">
            <a:extLst>
              <a:ext uri="{FF2B5EF4-FFF2-40B4-BE49-F238E27FC236}">
                <a16:creationId xmlns:a16="http://schemas.microsoft.com/office/drawing/2014/main" id="{B3E9A56C-BEFA-4EA6-9926-2CD7D4623D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r-HR" dirty="0"/>
              <a:t>Stavke plana javnih nabavki: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hr-HR" dirty="0"/>
              <a:t>Direktni upis kroz formu, ili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hr-HR" dirty="0"/>
              <a:t>Korišćenjem Excel obrasca</a:t>
            </a:r>
          </a:p>
          <a:p>
            <a:pPr marL="0" indent="0">
              <a:buClrTx/>
              <a:buNone/>
            </a:pPr>
            <a:r>
              <a:rPr lang="hr-HR" dirty="0"/>
              <a:t>U sistem se upisuje: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hr-HR" dirty="0"/>
              <a:t>Datum donošenja plana i datum slanja na objavljivanje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hr-HR" dirty="0"/>
              <a:t>Plan se objavljuje prvi naredni dan od datuma slanja</a:t>
            </a:r>
          </a:p>
          <a:p>
            <a:pPr marL="0" indent="0">
              <a:buClrTx/>
              <a:buNone/>
            </a:pPr>
            <a:r>
              <a:rPr lang="hr-HR" b="1" dirty="0"/>
              <a:t>Dokument plana javnih nabavki se automatski generiše iz upisanih / importovanih stavki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22EC494-0D63-4A6D-9DA0-D90D25E8E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942871"/>
            <a:ext cx="10058400" cy="587584"/>
          </a:xfrm>
        </p:spPr>
        <p:txBody>
          <a:bodyPr anchor="ctr">
            <a:normAutofit/>
          </a:bodyPr>
          <a:lstStyle/>
          <a:p>
            <a:r>
              <a:rPr lang="hr-H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 Javnih nabavki</a:t>
            </a:r>
          </a:p>
        </p:txBody>
      </p:sp>
    </p:spTree>
    <p:extLst>
      <p:ext uri="{BB962C8B-B14F-4D97-AF65-F5344CB8AC3E}">
        <p14:creationId xmlns:p14="http://schemas.microsoft.com/office/powerpoint/2010/main" val="4222539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EA4D3B6-C0FD-47B7-B5B7-FE915CA8A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84219"/>
            <a:ext cx="10058400" cy="3984874"/>
          </a:xfrm>
        </p:spPr>
        <p:txBody>
          <a:bodyPr>
            <a:normAutofit fontScale="77500" lnSpcReduction="20000"/>
          </a:bodyPr>
          <a:lstStyle/>
          <a:p>
            <a:pPr marL="268288" indent="-268288"/>
            <a:r>
              <a:rPr lang="hr-HR" dirty="0"/>
              <a:t>1. Da li ste objavili plan nabavki koji sadrži stavku za koju pokrećete postupak?</a:t>
            </a:r>
          </a:p>
          <a:p>
            <a:pPr marL="268288" indent="-268288"/>
            <a:r>
              <a:rPr lang="hr-HR" dirty="0"/>
              <a:t>2. Sistem automatski </a:t>
            </a:r>
            <a:r>
              <a:rPr lang="hr-HR" dirty="0" err="1"/>
              <a:t>generiše</a:t>
            </a:r>
            <a:r>
              <a:rPr lang="hr-HR" dirty="0"/>
              <a:t> </a:t>
            </a:r>
            <a:r>
              <a:rPr lang="hr-HR" dirty="0" err="1"/>
              <a:t>delove</a:t>
            </a:r>
            <a:r>
              <a:rPr lang="hr-HR" dirty="0"/>
              <a:t> konkursne dokumentacije iz upisanih podataka na Portalu:</a:t>
            </a:r>
          </a:p>
          <a:p>
            <a:pPr marL="720725" indent="-360363">
              <a:buClrTx/>
              <a:buFont typeface="Symbol" panose="05050102010706020507" pitchFamily="18" charset="2"/>
              <a:buChar char="-"/>
            </a:pPr>
            <a:r>
              <a:rPr lang="hr-HR" dirty="0"/>
              <a:t>Opis kriterijuma za kvalitativni izbor privrednog subjekta i način dokazivanja </a:t>
            </a:r>
            <a:r>
              <a:rPr lang="hr-HR" dirty="0" err="1"/>
              <a:t>kriterijuma</a:t>
            </a:r>
            <a:r>
              <a:rPr lang="hr-HR" dirty="0"/>
              <a:t> kao i elemente potrebne za popunjavanje Izjave o ispunjenosti </a:t>
            </a:r>
            <a:r>
              <a:rPr lang="hr-HR" dirty="0" err="1"/>
              <a:t>kriterijuma</a:t>
            </a:r>
            <a:r>
              <a:rPr lang="hr-HR" dirty="0"/>
              <a:t> za kvalitativni izbor privrednog subjekta</a:t>
            </a:r>
          </a:p>
          <a:p>
            <a:pPr marL="720725" indent="-360363">
              <a:buClrTx/>
              <a:buFont typeface="Symbol" panose="05050102010706020507" pitchFamily="18" charset="2"/>
              <a:buChar char="-"/>
            </a:pPr>
            <a:r>
              <a:rPr lang="hr-HR" dirty="0"/>
              <a:t>Opis kriterijuma za dodelu ugovora i ostalih zahteva nabavke</a:t>
            </a:r>
          </a:p>
          <a:p>
            <a:pPr marL="720725" indent="-360363">
              <a:buClrTx/>
              <a:buFont typeface="Symbol" panose="05050102010706020507" pitchFamily="18" charset="2"/>
              <a:buChar char="-"/>
            </a:pPr>
            <a:r>
              <a:rPr lang="hr-HR" dirty="0"/>
              <a:t>Uputstva o sačinjavanju ponude (uključuje i propisane elemente za obrazac ponude)</a:t>
            </a:r>
          </a:p>
          <a:p>
            <a:pPr marL="268288" indent="-268288">
              <a:buClrTx/>
            </a:pPr>
            <a:r>
              <a:rPr lang="hr-HR" dirty="0"/>
              <a:t>3. Sistem automatski </a:t>
            </a:r>
            <a:r>
              <a:rPr lang="hr-HR" dirty="0" err="1"/>
              <a:t>generiše</a:t>
            </a:r>
            <a:r>
              <a:rPr lang="hr-HR" dirty="0"/>
              <a:t> javni poziv iz upisanih podataka na Portalu</a:t>
            </a:r>
          </a:p>
          <a:p>
            <a:pPr marL="268288" indent="-268288">
              <a:buClrTx/>
            </a:pPr>
            <a:r>
              <a:rPr lang="hr-HR" dirty="0"/>
              <a:t>3. Da li ste predvideli korišćenje e-Kataloga, e-Licitacija ili okvirnog sporazuma?</a:t>
            </a:r>
          </a:p>
          <a:p>
            <a:pPr marL="268288" indent="-268288">
              <a:buClrTx/>
            </a:pPr>
            <a:r>
              <a:rPr lang="hr-HR" dirty="0"/>
              <a:t>4. Podaci sadržani u konkursnoj dokumentaciji i podaci koji su navedeni u javnom pozivu i drugim oglasima koji se koriste kao javni poziv ne smeju da budu u suprotnosti!</a:t>
            </a:r>
          </a:p>
          <a:p>
            <a:pPr marL="268288" indent="-268288">
              <a:buClrTx/>
            </a:pPr>
            <a:r>
              <a:rPr lang="hr-HR" dirty="0"/>
              <a:t>5. Upisani podaci </a:t>
            </a:r>
            <a:r>
              <a:rPr lang="hr-HR" dirty="0" err="1"/>
              <a:t>imaće</a:t>
            </a:r>
            <a:r>
              <a:rPr lang="hr-HR" dirty="0"/>
              <a:t> direktni </a:t>
            </a:r>
            <a:r>
              <a:rPr lang="hr-HR" dirty="0" err="1"/>
              <a:t>uticaj</a:t>
            </a:r>
            <a:r>
              <a:rPr lang="hr-HR" dirty="0"/>
              <a:t> na način kako ponuđači sačinjavaju i podnose ponude!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86747E2A-4F1C-4C33-8DE5-A5BC26A65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hr-H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 Pokretanje postupkA</a:t>
            </a:r>
          </a:p>
        </p:txBody>
      </p:sp>
    </p:spTree>
    <p:extLst>
      <p:ext uri="{BB962C8B-B14F-4D97-AF65-F5344CB8AC3E}">
        <p14:creationId xmlns:p14="http://schemas.microsoft.com/office/powerpoint/2010/main" val="10102977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D5E0BF5-F514-407D-AB69-9FE34024F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POKRETANJE POSTUPKA, SLANJE NA </a:t>
            </a:r>
            <a:r>
              <a:rPr lang="hr-H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OBJAVljivanje</a:t>
            </a:r>
            <a:r>
              <a:rPr lang="hr-H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 </a:t>
            </a:r>
            <a:r>
              <a:rPr lang="hr-H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OBJAVljivanje</a:t>
            </a:r>
            <a:endParaRPr lang="hr-H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3766CF7D-A706-41A0-BF6F-6752E05495E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59630376"/>
              </p:ext>
            </p:extLst>
          </p:nvPr>
        </p:nvGraphicFramePr>
        <p:xfrm>
          <a:off x="682158" y="1952400"/>
          <a:ext cx="10752037" cy="30390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B1E9BC84-5154-4C51-BE6C-A972B85C165F}"/>
              </a:ext>
            </a:extLst>
          </p:cNvPr>
          <p:cNvSpPr/>
          <p:nvPr/>
        </p:nvSpPr>
        <p:spPr>
          <a:xfrm>
            <a:off x="365760" y="4413169"/>
            <a:ext cx="1661362" cy="849904"/>
          </a:xfrm>
          <a:prstGeom prst="wedgeRoundRectCallout">
            <a:avLst>
              <a:gd name="adj1" fmla="val 16323"/>
              <a:gd name="adj2" fmla="val -73812"/>
              <a:gd name="adj3" fmla="val 1666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1400" dirty="0"/>
              <a:t>Određivanje osnovnih parametara postupka</a:t>
            </a:r>
          </a:p>
        </p:txBody>
      </p:sp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22A879FE-4F2D-4E03-AA87-D83D78ABA117}"/>
              </a:ext>
            </a:extLst>
          </p:cNvPr>
          <p:cNvSpPr/>
          <p:nvPr/>
        </p:nvSpPr>
        <p:spPr>
          <a:xfrm>
            <a:off x="1151017" y="1683674"/>
            <a:ext cx="2159685" cy="849904"/>
          </a:xfrm>
          <a:prstGeom prst="wedgeRoundRectCallout">
            <a:avLst>
              <a:gd name="adj1" fmla="val -33435"/>
              <a:gd name="adj2" fmla="val 73916"/>
              <a:gd name="adj3" fmla="val 1666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1400" dirty="0"/>
              <a:t>Poveznica na planiranu nabavku iz objavljenog plana javnih nabavki</a:t>
            </a:r>
          </a:p>
        </p:txBody>
      </p:sp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id="{F63C0FD1-7F8A-43CD-8A55-9C2BBC902DF0}"/>
              </a:ext>
            </a:extLst>
          </p:cNvPr>
          <p:cNvSpPr/>
          <p:nvPr/>
        </p:nvSpPr>
        <p:spPr>
          <a:xfrm>
            <a:off x="3310702" y="4472674"/>
            <a:ext cx="2468900" cy="940722"/>
          </a:xfrm>
          <a:prstGeom prst="wedgeRoundRectCallout">
            <a:avLst>
              <a:gd name="adj1" fmla="val -30281"/>
              <a:gd name="adj2" fmla="val -86079"/>
              <a:gd name="adj3" fmla="val 1666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1400" dirty="0"/>
              <a:t>Podaci koji će biti sadržani u javnom pozivu i autogenerisanim delovima konkursne</a:t>
            </a:r>
          </a:p>
        </p:txBody>
      </p:sp>
      <p:sp>
        <p:nvSpPr>
          <p:cNvPr id="10" name="Speech Bubble: Rectangle with Corners Rounded 9">
            <a:extLst>
              <a:ext uri="{FF2B5EF4-FFF2-40B4-BE49-F238E27FC236}">
                <a16:creationId xmlns:a16="http://schemas.microsoft.com/office/drawing/2014/main" id="{06A55C89-5EA9-49D5-ACF2-B042BAA0E57B}"/>
              </a:ext>
            </a:extLst>
          </p:cNvPr>
          <p:cNvSpPr/>
          <p:nvPr/>
        </p:nvSpPr>
        <p:spPr>
          <a:xfrm>
            <a:off x="6210238" y="1731630"/>
            <a:ext cx="1906152" cy="869221"/>
          </a:xfrm>
          <a:prstGeom prst="wedgeRoundRectCallout">
            <a:avLst>
              <a:gd name="adj1" fmla="val -39404"/>
              <a:gd name="adj2" fmla="val 61504"/>
              <a:gd name="adj3" fmla="val 1666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1400" dirty="0"/>
              <a:t>Javni poziv se kreira iz upisanih podataka</a:t>
            </a:r>
          </a:p>
        </p:txBody>
      </p:sp>
      <p:sp>
        <p:nvSpPr>
          <p:cNvPr id="11" name="Speech Bubble: Rectangle with Corners Rounded 10">
            <a:extLst>
              <a:ext uri="{FF2B5EF4-FFF2-40B4-BE49-F238E27FC236}">
                <a16:creationId xmlns:a16="http://schemas.microsoft.com/office/drawing/2014/main" id="{1991925C-6E8C-4EE2-8EBA-33E30F4C5362}"/>
              </a:ext>
            </a:extLst>
          </p:cNvPr>
          <p:cNvSpPr/>
          <p:nvPr/>
        </p:nvSpPr>
        <p:spPr>
          <a:xfrm>
            <a:off x="8116390" y="4565569"/>
            <a:ext cx="2945506" cy="1088136"/>
          </a:xfrm>
          <a:prstGeom prst="wedgeRoundRectCallout">
            <a:avLst>
              <a:gd name="adj1" fmla="val 27126"/>
              <a:gd name="adj2" fmla="val -84058"/>
              <a:gd name="adj3" fmla="val 1666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1400" dirty="0"/>
              <a:t>Portal objavljuje javni poziv i konkursnu dokumentaciju prvi naredni dan od dana slanja na objavljivanje </a:t>
            </a:r>
          </a:p>
        </p:txBody>
      </p:sp>
    </p:spTree>
    <p:extLst>
      <p:ext uri="{BB962C8B-B14F-4D97-AF65-F5344CB8AC3E}">
        <p14:creationId xmlns:p14="http://schemas.microsoft.com/office/powerpoint/2010/main" val="3931206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B4F896F-F0C1-4E44-9A11-B5DFF3A759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0363" indent="-360363">
              <a:buClrTx/>
              <a:buFont typeface="Arial" panose="020B0604020202020204" pitchFamily="34" charset="0"/>
              <a:buChar char="•"/>
            </a:pPr>
            <a:r>
              <a:rPr lang="hr-HR" dirty="0"/>
              <a:t>Ponuđač postavlja pitanja naručiocu putem Portala</a:t>
            </a:r>
          </a:p>
          <a:p>
            <a:pPr marL="360363" indent="-360363">
              <a:buClrTx/>
              <a:buFont typeface="Arial" panose="020B0604020202020204" pitchFamily="34" charset="0"/>
              <a:buChar char="•"/>
            </a:pPr>
            <a:r>
              <a:rPr lang="hr-HR" dirty="0"/>
              <a:t>Pitanja su odmah po podnošenju vidljiva samo naručiocu</a:t>
            </a:r>
          </a:p>
          <a:p>
            <a:pPr marL="360363" indent="-360363">
              <a:buClrTx/>
              <a:buFont typeface="Arial" panose="020B0604020202020204" pitchFamily="34" charset="0"/>
              <a:buChar char="•"/>
            </a:pPr>
            <a:r>
              <a:rPr lang="hr-HR" dirty="0"/>
              <a:t>Identitet privrednog subjekta koji postavlja pitanje je poznat samo naručiocu</a:t>
            </a:r>
          </a:p>
          <a:p>
            <a:pPr marL="360363" indent="-360363">
              <a:buClrTx/>
              <a:buFont typeface="Arial" panose="020B0604020202020204" pitchFamily="34" charset="0"/>
              <a:buChar char="•"/>
            </a:pPr>
            <a:r>
              <a:rPr lang="hr-HR" dirty="0"/>
              <a:t>Naručilac priprema odgovore i zatim objavljuje listu odgovora sa postavljenim pitanjima (nema parafraziranja pitanja)</a:t>
            </a:r>
          </a:p>
          <a:p>
            <a:pPr marL="360363" indent="-360363">
              <a:buClrTx/>
              <a:buFont typeface="Arial" panose="020B0604020202020204" pitchFamily="34" charset="0"/>
              <a:buChar char="•"/>
            </a:pPr>
            <a:r>
              <a:rPr lang="hr-HR" dirty="0"/>
              <a:t>Sve zainteresovane strane u postupku su obaveštene o odgovorima kada su objavljeni</a:t>
            </a:r>
          </a:p>
          <a:p>
            <a:pPr marL="360363" indent="-360363">
              <a:buClrTx/>
              <a:buFont typeface="Arial" panose="020B0604020202020204" pitchFamily="34" charset="0"/>
              <a:buChar char="•"/>
            </a:pPr>
            <a:r>
              <a:rPr lang="hr-HR" dirty="0"/>
              <a:t>Identitet privrednog subjekta koji je postavio pitanja nije javan do otvaranja ponuda</a:t>
            </a:r>
          </a:p>
          <a:p>
            <a:endParaRPr lang="hr-HR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BAFC2B5-0D74-4CBB-A346-DAF94966B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Zahtevi za pojašnjenjem i odgovori</a:t>
            </a:r>
          </a:p>
        </p:txBody>
      </p:sp>
    </p:spTree>
    <p:extLst>
      <p:ext uri="{BB962C8B-B14F-4D97-AF65-F5344CB8AC3E}">
        <p14:creationId xmlns:p14="http://schemas.microsoft.com/office/powerpoint/2010/main" val="34899169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41B2D45-8104-4AE9-8404-444E0425B2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- Objavljuju je na posebnom obrascu </a:t>
            </a:r>
            <a:r>
              <a:rPr lang="pl-PL" dirty="0"/>
              <a:t>Ispravka - obaveštenje o izmenama ili dodatnim informacijama</a:t>
            </a:r>
          </a:p>
          <a:p>
            <a:r>
              <a:rPr lang="pl-PL" dirty="0"/>
              <a:t>- Ispravke mogu da se odnose na:</a:t>
            </a:r>
          </a:p>
          <a:p>
            <a:pPr lvl="1"/>
            <a:r>
              <a:rPr lang="pl-PL" dirty="0"/>
              <a:t>Izmenu konkursne dokumentacije</a:t>
            </a:r>
          </a:p>
          <a:p>
            <a:pPr lvl="1"/>
            <a:r>
              <a:rPr lang="hr-HR" dirty="0" err="1"/>
              <a:t>Izmenu</a:t>
            </a:r>
            <a:r>
              <a:rPr lang="hr-HR" dirty="0"/>
              <a:t> osnovnog oglasa</a:t>
            </a:r>
          </a:p>
          <a:p>
            <a:r>
              <a:rPr lang="hr-HR" dirty="0"/>
              <a:t>- Objavljuje se prvi naredni dan od dana slanja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1F5ECB2-2032-41C8-9BFC-B48D87AB7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Ispravke, IZMENE i dopune</a:t>
            </a:r>
          </a:p>
        </p:txBody>
      </p:sp>
    </p:spTree>
    <p:extLst>
      <p:ext uri="{BB962C8B-B14F-4D97-AF65-F5344CB8AC3E}">
        <p14:creationId xmlns:p14="http://schemas.microsoft.com/office/powerpoint/2010/main" val="22300532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C44F149-47BD-4D23-AA46-4F69767A1F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84219"/>
            <a:ext cx="10058400" cy="3984874"/>
          </a:xfrm>
        </p:spPr>
        <p:txBody>
          <a:bodyPr>
            <a:normAutofit fontScale="92500" lnSpcReduction="20000"/>
          </a:bodyPr>
          <a:lstStyle/>
          <a:p>
            <a:pPr marL="268288" indent="-268288"/>
            <a:r>
              <a:rPr lang="hr-HR" sz="1600" dirty="0"/>
              <a:t>1. Privredni subjekti se prethodno trebaju </a:t>
            </a:r>
            <a:r>
              <a:rPr lang="hr-HR" sz="1600" dirty="0" err="1"/>
              <a:t>registrovati</a:t>
            </a:r>
            <a:r>
              <a:rPr lang="hr-HR" sz="1600" dirty="0"/>
              <a:t> na Portalu i preuzeti konkursnu dokumentaciju kako bi se zainteresovali za postupak</a:t>
            </a:r>
          </a:p>
          <a:p>
            <a:pPr marL="268288" indent="-268288"/>
            <a:r>
              <a:rPr lang="hr-HR" sz="1600" dirty="0"/>
              <a:t>2. Ako privredni subjekt nastupa kao grupa ponuđača, ili sa podizvođačima ili se oslanja na druge subjekte čije kapacitete koristi, svi koji na bilo koji način učestvuju u ponudi moraju biti </a:t>
            </a:r>
            <a:r>
              <a:rPr lang="hr-HR" sz="1600" dirty="0" err="1"/>
              <a:t>registrovani</a:t>
            </a:r>
            <a:r>
              <a:rPr lang="hr-HR" sz="1600" dirty="0"/>
              <a:t> na Portalu </a:t>
            </a:r>
          </a:p>
          <a:p>
            <a:pPr marL="268288" indent="-268288"/>
            <a:r>
              <a:rPr lang="hr-HR" sz="1600" dirty="0"/>
              <a:t>3. Svi koji učestvuju u ponudi sačinjavaju sopstvenu e-Izjavu o ispunjenosti kriterijuma za izbor privrednog subjekta putem Portala</a:t>
            </a:r>
          </a:p>
          <a:p>
            <a:pPr marL="268288" indent="-268288"/>
            <a:r>
              <a:rPr lang="hr-HR" sz="1600" dirty="0"/>
              <a:t>4. Ako ponudu podnosi grupa ponuđača, svi članovi grupe moraju potvrditi učešće u grupi za konkretni postupak putem Portala</a:t>
            </a:r>
          </a:p>
          <a:p>
            <a:pPr marL="268288" indent="-268288"/>
            <a:r>
              <a:rPr lang="hr-HR" sz="1600" dirty="0"/>
              <a:t>5. Proučiti konkursnu dokumentaciju – uputstva o sačinjavanju ponude sadrže elemente koje treba popunjavati na Portalu! </a:t>
            </a:r>
          </a:p>
          <a:p>
            <a:pPr marL="268288" indent="-268288"/>
            <a:r>
              <a:rPr lang="hr-HR" sz="1600" dirty="0"/>
              <a:t>6. Proučiti uputstva o korišćenju Portala zbog ograničenja na formate, veličine i broj dokumenta koji će se dostavljati u sklopu e-Ponude!</a:t>
            </a:r>
          </a:p>
          <a:p>
            <a:pPr marL="268288" indent="-268288"/>
            <a:r>
              <a:rPr lang="hr-HR" sz="1600" dirty="0"/>
              <a:t>7. Ako je naručilac propisao korišćenje e-Kataloga, potrebno je popuniti e-Katalog pre pripreme i podnošenja e-Ponude (i zatim ga uvezati u e-Ponudu)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9718807-EC77-4D85-9970-99D154D13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 PRIPREME PONUDA</a:t>
            </a:r>
          </a:p>
        </p:txBody>
      </p:sp>
    </p:spTree>
    <p:extLst>
      <p:ext uri="{BB962C8B-B14F-4D97-AF65-F5344CB8AC3E}">
        <p14:creationId xmlns:p14="http://schemas.microsoft.com/office/powerpoint/2010/main" val="3145594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5531E55-1184-4420-9123-87CA6D7A0C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403" y="171450"/>
            <a:ext cx="11036172" cy="668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4257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7DC82-A90D-418A-BB0C-E82B2F447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NEKA PRAVILA za e-PONUDE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E5AD6B-49DE-45E8-9191-ECECED864D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14508" y="620915"/>
            <a:ext cx="4172328" cy="5616167"/>
          </a:xfrm>
        </p:spPr>
        <p:txBody>
          <a:bodyPr>
            <a:normAutofit fontScale="85000" lnSpcReduction="20000"/>
          </a:bodyPr>
          <a:lstStyle/>
          <a:p>
            <a:r>
              <a:rPr lang="hr-HR" dirty="0"/>
              <a:t>Svi podaci o ponudama se nalaze u posebnoj kriptovanoj bazi kojoj naručioci nemaju pristup. Pre isteka roka naručioci nemaju informaciju o tome da li je </a:t>
            </a:r>
            <a:r>
              <a:rPr lang="hr-HR" dirty="0" err="1"/>
              <a:t>podneta</a:t>
            </a:r>
            <a:r>
              <a:rPr lang="hr-HR" dirty="0"/>
              <a:t> ponuda i </a:t>
            </a:r>
            <a:r>
              <a:rPr lang="hr-HR" dirty="0" err="1"/>
              <a:t>ko</a:t>
            </a:r>
            <a:r>
              <a:rPr lang="hr-HR" dirty="0"/>
              <a:t> su ponuđači</a:t>
            </a:r>
          </a:p>
          <a:p>
            <a:r>
              <a:rPr lang="hr-HR" dirty="0"/>
              <a:t>E-Izjava o ispunjenosti kriterijuma za kvalitativni izbor privrednog subjekta se popunjava putem Portala</a:t>
            </a:r>
          </a:p>
          <a:p>
            <a:r>
              <a:rPr lang="hr-HR" dirty="0"/>
              <a:t>Moguće je sastaviti „grupu” ponuda odjednom za željene partije</a:t>
            </a:r>
          </a:p>
          <a:p>
            <a:r>
              <a:rPr lang="hr-HR" dirty="0"/>
              <a:t>Jednom </a:t>
            </a:r>
            <a:r>
              <a:rPr lang="hr-HR" dirty="0" err="1"/>
              <a:t>podneta</a:t>
            </a:r>
            <a:r>
              <a:rPr lang="hr-HR" dirty="0"/>
              <a:t> ponuda se može </a:t>
            </a:r>
            <a:r>
              <a:rPr lang="hr-HR" dirty="0" err="1"/>
              <a:t>izmeniti</a:t>
            </a:r>
            <a:r>
              <a:rPr lang="hr-HR" dirty="0"/>
              <a:t> / dopuniti / opozvati</a:t>
            </a:r>
          </a:p>
          <a:p>
            <a:r>
              <a:rPr lang="hr-HR" dirty="0"/>
              <a:t>Podnošenje ponuda / </a:t>
            </a:r>
            <a:r>
              <a:rPr lang="hr-HR" dirty="0" err="1"/>
              <a:t>izmene</a:t>
            </a:r>
            <a:r>
              <a:rPr lang="hr-HR" dirty="0"/>
              <a:t> / dopune / opoziv je moguće uraditi do isteka roka za podnošenje ponuda</a:t>
            </a:r>
          </a:p>
          <a:p>
            <a:r>
              <a:rPr lang="hr-HR" dirty="0" err="1"/>
              <a:t>Izmena</a:t>
            </a:r>
            <a:r>
              <a:rPr lang="hr-HR" dirty="0"/>
              <a:t>/dopuna ili opoziv se radi na pojedinačnoj podnetoj ponudi</a:t>
            </a:r>
          </a:p>
          <a:p>
            <a:r>
              <a:rPr lang="hr-HR" dirty="0"/>
              <a:t>Otvaraju se samo </a:t>
            </a:r>
            <a:r>
              <a:rPr lang="hr-HR" dirty="0" err="1"/>
              <a:t>poslednje</a:t>
            </a:r>
            <a:r>
              <a:rPr lang="hr-HR" dirty="0"/>
              <a:t> </a:t>
            </a:r>
            <a:r>
              <a:rPr lang="hr-HR" dirty="0" err="1"/>
              <a:t>podnete</a:t>
            </a:r>
            <a:r>
              <a:rPr lang="hr-HR" dirty="0"/>
              <a:t> „verzije” ponuda. Naručilac ne vidi trag </a:t>
            </a:r>
            <a:r>
              <a:rPr lang="hr-HR" dirty="0" err="1"/>
              <a:t>izmena</a:t>
            </a:r>
            <a:r>
              <a:rPr lang="hr-HR" dirty="0"/>
              <a:t> niti vidi opozvane ponude</a:t>
            </a:r>
          </a:p>
          <a:p>
            <a:r>
              <a:rPr lang="hr-HR" dirty="0"/>
              <a:t>Samo za određene vrste dokumenta je moguće označiti poverljivost uz obavezno obrazloženje i pravni </a:t>
            </a:r>
            <a:r>
              <a:rPr lang="hr-HR" dirty="0" err="1"/>
              <a:t>osnov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704140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4D1AC61-3998-4EDB-9CE5-57DF81D91E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hr-HR" dirty="0"/>
              <a:t> Automatski putem Portala na datum i vreme otvaranja ponuda kada sistem dekriptuje ponude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hr-HR" dirty="0"/>
              <a:t> Portal sam sastavlja i šalje Zapisnik o otvaranju ponuda ponuđačima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hr-HR" dirty="0"/>
              <a:t> Bilo koje zainteresovano lice može da učestvuje u elektronskom otvaranju  ponuda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hr-HR" dirty="0"/>
              <a:t> Po otvaranju ponuda, ponuđači i ostala zainteresovana lica mogu videti obrasce ponude svih ponuđača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hr-HR" dirty="0"/>
              <a:t> Zakonom je i dalje omogućeno i fizičko prisutstvo na otvaranju ponuda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endParaRPr lang="hr-HR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4D28617-E20E-43FE-93AD-872085740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Otvaranje ponuda</a:t>
            </a:r>
          </a:p>
        </p:txBody>
      </p:sp>
    </p:spTree>
    <p:extLst>
      <p:ext uri="{BB962C8B-B14F-4D97-AF65-F5344CB8AC3E}">
        <p14:creationId xmlns:p14="http://schemas.microsoft.com/office/powerpoint/2010/main" val="3172091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55BA9AC8-EA60-644D-9DDA-B76203EA1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Sadržina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8E7591AD-81F4-2E45-AE36-F4DA40C190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4181" y="633874"/>
            <a:ext cx="5981171" cy="5590250"/>
          </a:xfrm>
        </p:spPr>
        <p:txBody>
          <a:bodyPr/>
          <a:lstStyle/>
          <a:p>
            <a:r>
              <a:rPr lang="hr-HR" dirty="0">
                <a:latin typeface="+mj-lt"/>
                <a:cs typeface="Arial" panose="020B0604020202020204" pitchFamily="34" charset="0"/>
              </a:rPr>
              <a:t>Elektronska komunikacija prema novom Zakonu o javnim nabavkama</a:t>
            </a:r>
            <a:endParaRPr lang="en-US" dirty="0">
              <a:latin typeface="+mj-lt"/>
              <a:cs typeface="Arial" panose="020B0604020202020204" pitchFamily="34" charset="0"/>
            </a:endParaRPr>
          </a:p>
          <a:p>
            <a:r>
              <a:rPr lang="hr-HR" dirty="0">
                <a:latin typeface="+mj-lt"/>
                <a:cs typeface="Arial" panose="020B0604020202020204" pitchFamily="34" charset="0"/>
              </a:rPr>
              <a:t>Opšte o novom Portalu javnih nabavki – moduli i funkcionalnosti</a:t>
            </a:r>
            <a:endParaRPr lang="en-US" dirty="0">
              <a:latin typeface="+mj-lt"/>
              <a:cs typeface="Arial" panose="020B0604020202020204" pitchFamily="34" charset="0"/>
            </a:endParaRPr>
          </a:p>
          <a:p>
            <a:r>
              <a:rPr lang="hr-HR" dirty="0">
                <a:latin typeface="+mj-lt"/>
                <a:cs typeface="Arial" panose="020B0604020202020204" pitchFamily="34" charset="0"/>
              </a:rPr>
              <a:t>Prikaz ključnih </a:t>
            </a:r>
            <a:r>
              <a:rPr lang="hr-HR" dirty="0" err="1">
                <a:latin typeface="+mj-lt"/>
                <a:cs typeface="Arial" panose="020B0604020202020204" pitchFamily="34" charset="0"/>
              </a:rPr>
              <a:t>delova</a:t>
            </a:r>
            <a:r>
              <a:rPr lang="hr-HR" dirty="0">
                <a:latin typeface="+mj-lt"/>
                <a:cs typeface="Arial" panose="020B0604020202020204" pitchFamily="34" charset="0"/>
              </a:rPr>
              <a:t> Portala za naručioce i ponuđače</a:t>
            </a:r>
            <a:endParaRPr lang="en-US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8987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73784C7-A465-4B95-8302-3AC49D7A2E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Komunikacija se odvija elektronski putem Portala za:</a:t>
            </a:r>
          </a:p>
          <a:p>
            <a:r>
              <a:rPr lang="hr-HR" dirty="0"/>
              <a:t>- Pojašnjenja ponuda</a:t>
            </a:r>
          </a:p>
          <a:p>
            <a:r>
              <a:rPr lang="hr-HR" dirty="0"/>
              <a:t>- Ispravku računske greške</a:t>
            </a:r>
          </a:p>
          <a:p>
            <a:r>
              <a:rPr lang="hr-HR" dirty="0"/>
              <a:t>- Obrazloženje neuobičajeno niske cene</a:t>
            </a:r>
          </a:p>
          <a:p>
            <a:r>
              <a:rPr lang="hr-HR" dirty="0"/>
              <a:t>- Dostavu dokaza za </a:t>
            </a:r>
            <a:r>
              <a:rPr lang="hr-HR" dirty="0" err="1"/>
              <a:t>kriterijume</a:t>
            </a:r>
            <a:r>
              <a:rPr lang="hr-HR" dirty="0"/>
              <a:t> za kvalitativni izbor privrednog subjekta</a:t>
            </a:r>
          </a:p>
          <a:p>
            <a:r>
              <a:rPr lang="hr-HR" dirty="0"/>
              <a:t>- Ostale slučajeve komunikacije</a:t>
            </a:r>
          </a:p>
          <a:p>
            <a:r>
              <a:rPr lang="hr-HR" dirty="0"/>
              <a:t>Uvid u e-Ponude vrši se putem Portala, na zahtev ponuđača, ali tek po donošenju Odluke!</a:t>
            </a:r>
          </a:p>
          <a:p>
            <a:endParaRPr lang="hr-HR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61B4D0E-F003-4829-9080-DD256AE65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Komunikacija nakon otvaranja ponuda</a:t>
            </a:r>
          </a:p>
        </p:txBody>
      </p:sp>
    </p:spTree>
    <p:extLst>
      <p:ext uri="{BB962C8B-B14F-4D97-AF65-F5344CB8AC3E}">
        <p14:creationId xmlns:p14="http://schemas.microsoft.com/office/powerpoint/2010/main" val="37552282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10B821E-68AA-4E6C-AA15-FECE28A8B0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- Naručilac u sistem unosi rezultate stručne ocene</a:t>
            </a:r>
          </a:p>
          <a:p>
            <a:r>
              <a:rPr lang="hr-HR" dirty="0"/>
              <a:t>- Izveštaj o postupku se automatski generiše iz upisanih podatka</a:t>
            </a:r>
          </a:p>
          <a:p>
            <a:r>
              <a:rPr lang="hr-HR" dirty="0"/>
              <a:t>- Sistem automatski rangira prihvatljive ponude na osnovu kriterijuma za dodelu ugovora</a:t>
            </a:r>
          </a:p>
          <a:p>
            <a:r>
              <a:rPr lang="hr-HR" dirty="0"/>
              <a:t>- Sistem automatski generiše predlog Odluke o dodeli ugovora / Odluke o obustavi postupka</a:t>
            </a:r>
          </a:p>
          <a:p>
            <a:r>
              <a:rPr lang="hr-HR" dirty="0"/>
              <a:t>- Odluka se objavljuje javno</a:t>
            </a:r>
          </a:p>
          <a:p>
            <a:r>
              <a:rPr lang="hr-HR" dirty="0"/>
              <a:t>- U roku od 30 dana od zaključenja ugovora / obustave / poništenja, treba objaviti Obaveštenje o dodeli ugovora, obustavi ili poništenju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281F624-2E22-423E-AC7C-7033B133E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Stručna Ocena, Odluka i Obaveštenje</a:t>
            </a:r>
          </a:p>
        </p:txBody>
      </p:sp>
    </p:spTree>
    <p:extLst>
      <p:ext uri="{BB962C8B-B14F-4D97-AF65-F5344CB8AC3E}">
        <p14:creationId xmlns:p14="http://schemas.microsoft.com/office/powerpoint/2010/main" val="37681280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B3936E4-44ED-4051-975B-85228AEDC7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- Omogućeno podnošenje e-Zahteva za zaštitu prava putem Portala</a:t>
            </a:r>
          </a:p>
          <a:p>
            <a:r>
              <a:rPr lang="hr-HR" dirty="0"/>
              <a:t>-  Naručilac obavezno objavljuje Obaveštenje o podnetom zahtevu za zaštitu prava (bez obzira da li je ZZP podnet elektronskim putem ili ne)</a:t>
            </a:r>
          </a:p>
          <a:p>
            <a:r>
              <a:rPr lang="hr-HR" dirty="0"/>
              <a:t>- Moguće je </a:t>
            </a:r>
            <a:r>
              <a:rPr lang="hr-HR" dirty="0" err="1"/>
              <a:t>suspendovati</a:t>
            </a:r>
            <a:r>
              <a:rPr lang="hr-HR" dirty="0"/>
              <a:t> pojedine partije, ako se ZZP odnosi samo na pojedine partije</a:t>
            </a:r>
          </a:p>
          <a:p>
            <a:r>
              <a:rPr lang="hr-HR" dirty="0"/>
              <a:t>- Portal podržava celokupni proces zaštite prava i svu komunikaciju između svih relevantnih strana u postupku</a:t>
            </a:r>
          </a:p>
          <a:p>
            <a:r>
              <a:rPr lang="hr-HR" dirty="0"/>
              <a:t>- Republička komisija uvek objavljuje rešenje u postupku zaštite prava na Portalu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BD6EE72-85B2-4496-A1B3-57B09D4F9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ZAŠTITA PRAVA</a:t>
            </a:r>
          </a:p>
        </p:txBody>
      </p:sp>
    </p:spTree>
    <p:extLst>
      <p:ext uri="{BB962C8B-B14F-4D97-AF65-F5344CB8AC3E}">
        <p14:creationId xmlns:p14="http://schemas.microsoft.com/office/powerpoint/2010/main" val="29913139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7DC82-A90D-418A-BB0C-E82B2F447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999" y="3135207"/>
            <a:ext cx="5802745" cy="587584"/>
          </a:xfrm>
        </p:spPr>
        <p:txBody>
          <a:bodyPr/>
          <a:lstStyle/>
          <a:p>
            <a:r>
              <a:rPr lang="hr-H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HVALA NA PAŽNJI!</a:t>
            </a:r>
          </a:p>
        </p:txBody>
      </p:sp>
    </p:spTree>
    <p:extLst>
      <p:ext uri="{BB962C8B-B14F-4D97-AF65-F5344CB8AC3E}">
        <p14:creationId xmlns:p14="http://schemas.microsoft.com/office/powerpoint/2010/main" val="627541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63EFDC-D9E5-4185-9B8F-C3C93FF516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63025" y="1717997"/>
            <a:ext cx="4639736" cy="3505756"/>
          </a:xfrm>
        </p:spPr>
        <p:txBody>
          <a:bodyPr/>
          <a:lstStyle/>
          <a:p>
            <a:pPr lvl="0" algn="just"/>
            <a:r>
              <a:rPr lang="sr-Cyrl-RS" dirty="0" err="1">
                <a:latin typeface="+mj-lt"/>
                <a:cs typeface="Arial" panose="020B0604020202020204" pitchFamily="34" charset="0"/>
              </a:rPr>
              <a:t>Novim</a:t>
            </a:r>
            <a:r>
              <a:rPr lang="sr-Cyrl-RS" dirty="0">
                <a:latin typeface="+mj-lt"/>
                <a:cs typeface="Arial" panose="020B0604020202020204" pitchFamily="34" charset="0"/>
              </a:rPr>
              <a:t> </a:t>
            </a:r>
            <a:r>
              <a:rPr lang="hr-HR" b="1" cap="small" dirty="0">
                <a:latin typeface="+mj-lt"/>
                <a:cs typeface="Arial" panose="020B0604020202020204" pitchFamily="34" charset="0"/>
              </a:rPr>
              <a:t>Z</a:t>
            </a:r>
            <a:r>
              <a:rPr lang="sr-Cyrl-RS" b="1" cap="small" dirty="0" err="1">
                <a:latin typeface="+mj-lt"/>
                <a:cs typeface="Arial" panose="020B0604020202020204" pitchFamily="34" charset="0"/>
              </a:rPr>
              <a:t>akonom</a:t>
            </a:r>
            <a:r>
              <a:rPr lang="sr-Cyrl-RS" b="1" cap="small" dirty="0">
                <a:latin typeface="+mj-lt"/>
                <a:cs typeface="Arial" panose="020B0604020202020204" pitchFamily="34" charset="0"/>
              </a:rPr>
              <a:t> o </a:t>
            </a:r>
            <a:r>
              <a:rPr lang="sr-Cyrl-RS" b="1" cap="small" dirty="0" err="1">
                <a:latin typeface="+mj-lt"/>
                <a:cs typeface="Arial" panose="020B0604020202020204" pitchFamily="34" charset="0"/>
              </a:rPr>
              <a:t>javnim</a:t>
            </a:r>
            <a:r>
              <a:rPr lang="sr-Cyrl-RS" b="1" cap="small" dirty="0">
                <a:latin typeface="+mj-lt"/>
                <a:cs typeface="Arial" panose="020B0604020202020204" pitchFamily="34" charset="0"/>
              </a:rPr>
              <a:t> </a:t>
            </a:r>
            <a:r>
              <a:rPr lang="sr-Cyrl-RS" b="1" cap="small" dirty="0" err="1">
                <a:latin typeface="+mj-lt"/>
                <a:cs typeface="Arial" panose="020B0604020202020204" pitchFamily="34" charset="0"/>
              </a:rPr>
              <a:t>nabavkama</a:t>
            </a:r>
            <a:r>
              <a:rPr lang="sr-Cyrl-RS" dirty="0">
                <a:latin typeface="+mj-lt"/>
                <a:cs typeface="Arial" panose="020B0604020202020204" pitchFamily="34" charset="0"/>
              </a:rPr>
              <a:t> </a:t>
            </a:r>
            <a:r>
              <a:rPr lang="sr-Cyrl-RS" dirty="0" err="1">
                <a:latin typeface="+mj-lt"/>
                <a:cs typeface="Arial" panose="020B0604020202020204" pitchFamily="34" charset="0"/>
              </a:rPr>
              <a:t>koji</a:t>
            </a:r>
            <a:r>
              <a:rPr lang="sr-Cyrl-RS" dirty="0">
                <a:latin typeface="+mj-lt"/>
                <a:cs typeface="Arial" panose="020B0604020202020204" pitchFamily="34" charset="0"/>
              </a:rPr>
              <a:t> </a:t>
            </a:r>
            <a:r>
              <a:rPr lang="sr-Cyrl-RS" dirty="0" err="1">
                <a:latin typeface="+mj-lt"/>
                <a:cs typeface="Arial" panose="020B0604020202020204" pitchFamily="34" charset="0"/>
              </a:rPr>
              <a:t>je</a:t>
            </a:r>
            <a:r>
              <a:rPr lang="sr-Cyrl-RS" dirty="0">
                <a:latin typeface="+mj-lt"/>
                <a:cs typeface="Arial" panose="020B0604020202020204" pitchFamily="34" charset="0"/>
              </a:rPr>
              <a:t> u </a:t>
            </a:r>
            <a:r>
              <a:rPr lang="sr-Cyrl-RS" dirty="0" err="1">
                <a:latin typeface="+mj-lt"/>
                <a:cs typeface="Arial" panose="020B0604020202020204" pitchFamily="34" charset="0"/>
              </a:rPr>
              <a:t>primeni</a:t>
            </a:r>
            <a:r>
              <a:rPr lang="sr-Cyrl-RS" dirty="0">
                <a:latin typeface="+mj-lt"/>
                <a:cs typeface="Arial" panose="020B0604020202020204" pitchFamily="34" charset="0"/>
              </a:rPr>
              <a:t> </a:t>
            </a:r>
            <a:r>
              <a:rPr lang="sr-Cyrl-RS" dirty="0" err="1">
                <a:latin typeface="+mj-lt"/>
                <a:cs typeface="Arial" panose="020B0604020202020204" pitchFamily="34" charset="0"/>
              </a:rPr>
              <a:t>od</a:t>
            </a:r>
            <a:r>
              <a:rPr lang="sr-Cyrl-RS" dirty="0">
                <a:latin typeface="+mj-lt"/>
                <a:cs typeface="Arial" panose="020B0604020202020204" pitchFamily="34" charset="0"/>
              </a:rPr>
              <a:t> 1. </a:t>
            </a:r>
            <a:r>
              <a:rPr lang="sr-Cyrl-RS" dirty="0" err="1">
                <a:latin typeface="+mj-lt"/>
                <a:cs typeface="Arial" panose="020B0604020202020204" pitchFamily="34" charset="0"/>
              </a:rPr>
              <a:t>jula</a:t>
            </a:r>
            <a:r>
              <a:rPr lang="sr-Cyrl-RS" dirty="0">
                <a:latin typeface="+mj-lt"/>
                <a:cs typeface="Arial" panose="020B0604020202020204" pitchFamily="34" charset="0"/>
              </a:rPr>
              <a:t> 2020. </a:t>
            </a:r>
            <a:r>
              <a:rPr lang="sr-Cyrl-RS" dirty="0" err="1">
                <a:latin typeface="+mj-lt"/>
                <a:cs typeface="Arial" panose="020B0604020202020204" pitchFamily="34" charset="0"/>
              </a:rPr>
              <a:t>godine</a:t>
            </a:r>
            <a:r>
              <a:rPr lang="sr-Cyrl-RS" dirty="0">
                <a:latin typeface="+mj-lt"/>
                <a:cs typeface="Arial" panose="020B0604020202020204" pitchFamily="34" charset="0"/>
              </a:rPr>
              <a:t> </a:t>
            </a:r>
            <a:r>
              <a:rPr lang="sr-Cyrl-RS" dirty="0" err="1">
                <a:latin typeface="+mj-lt"/>
                <a:cs typeface="Arial" panose="020B0604020202020204" pitchFamily="34" charset="0"/>
              </a:rPr>
              <a:t>propisano</a:t>
            </a:r>
            <a:r>
              <a:rPr lang="sr-Cyrl-RS" dirty="0">
                <a:latin typeface="+mj-lt"/>
                <a:cs typeface="Arial" panose="020B0604020202020204" pitchFamily="34" charset="0"/>
              </a:rPr>
              <a:t> </a:t>
            </a:r>
            <a:r>
              <a:rPr lang="sr-Cyrl-RS" dirty="0" err="1">
                <a:latin typeface="+mj-lt"/>
                <a:cs typeface="Arial" panose="020B0604020202020204" pitchFamily="34" charset="0"/>
              </a:rPr>
              <a:t>je</a:t>
            </a:r>
            <a:r>
              <a:rPr lang="sr-Cyrl-RS" dirty="0">
                <a:latin typeface="+mj-lt"/>
                <a:cs typeface="Arial" panose="020B0604020202020204" pitchFamily="34" charset="0"/>
              </a:rPr>
              <a:t> </a:t>
            </a:r>
            <a:r>
              <a:rPr lang="sr-Cyrl-RS" dirty="0" err="1">
                <a:latin typeface="+mj-lt"/>
                <a:cs typeface="Arial" panose="020B0604020202020204" pitchFamily="34" charset="0"/>
              </a:rPr>
              <a:t>da</a:t>
            </a:r>
            <a:r>
              <a:rPr lang="sr-Cyrl-RS" dirty="0">
                <a:latin typeface="+mj-lt"/>
                <a:cs typeface="Arial" panose="020B0604020202020204" pitchFamily="34" charset="0"/>
              </a:rPr>
              <a:t> </a:t>
            </a:r>
            <a:r>
              <a:rPr lang="sr-Cyrl-RS" dirty="0" err="1">
                <a:latin typeface="+mj-lt"/>
                <a:cs typeface="Arial" panose="020B0604020202020204" pitchFamily="34" charset="0"/>
              </a:rPr>
              <a:t>se</a:t>
            </a:r>
            <a:r>
              <a:rPr lang="sr-Cyrl-RS" dirty="0">
                <a:latin typeface="+mj-lt"/>
                <a:cs typeface="Arial" panose="020B0604020202020204" pitchFamily="34" charset="0"/>
              </a:rPr>
              <a:t> </a:t>
            </a:r>
            <a:r>
              <a:rPr lang="sr-Cyrl-RS" dirty="0" err="1">
                <a:latin typeface="+mj-lt"/>
                <a:cs typeface="Arial" panose="020B0604020202020204" pitchFamily="34" charset="0"/>
              </a:rPr>
              <a:t>sva</a:t>
            </a:r>
            <a:r>
              <a:rPr lang="sr-Cyrl-RS" dirty="0">
                <a:latin typeface="+mj-lt"/>
                <a:cs typeface="Arial" panose="020B0604020202020204" pitchFamily="34" charset="0"/>
              </a:rPr>
              <a:t> </a:t>
            </a:r>
            <a:r>
              <a:rPr lang="sr-Cyrl-RS" dirty="0" err="1">
                <a:latin typeface="+mj-lt"/>
                <a:cs typeface="Arial" panose="020B0604020202020204" pitchFamily="34" charset="0"/>
              </a:rPr>
              <a:t>komunikacija</a:t>
            </a:r>
            <a:r>
              <a:rPr lang="sr-Cyrl-RS" dirty="0">
                <a:latin typeface="+mj-lt"/>
                <a:cs typeface="Arial" panose="020B0604020202020204" pitchFamily="34" charset="0"/>
              </a:rPr>
              <a:t> i </a:t>
            </a:r>
            <a:r>
              <a:rPr lang="sr-Cyrl-RS" dirty="0" err="1">
                <a:latin typeface="+mj-lt"/>
                <a:cs typeface="Arial" panose="020B0604020202020204" pitchFamily="34" charset="0"/>
              </a:rPr>
              <a:t>razmena</a:t>
            </a:r>
            <a:r>
              <a:rPr lang="sr-Cyrl-RS" dirty="0">
                <a:latin typeface="+mj-lt"/>
                <a:cs typeface="Arial" panose="020B0604020202020204" pitchFamily="34" charset="0"/>
              </a:rPr>
              <a:t> </a:t>
            </a:r>
            <a:r>
              <a:rPr lang="sr-Cyrl-RS" dirty="0" err="1">
                <a:latin typeface="+mj-lt"/>
                <a:cs typeface="Arial" panose="020B0604020202020204" pitchFamily="34" charset="0"/>
              </a:rPr>
              <a:t>podataka</a:t>
            </a:r>
            <a:r>
              <a:rPr lang="sr-Cyrl-RS" dirty="0">
                <a:latin typeface="+mj-lt"/>
                <a:cs typeface="Arial" panose="020B0604020202020204" pitchFamily="34" charset="0"/>
              </a:rPr>
              <a:t> u </a:t>
            </a:r>
            <a:r>
              <a:rPr lang="sr-Cyrl-RS" dirty="0" err="1">
                <a:latin typeface="+mj-lt"/>
                <a:cs typeface="Arial" panose="020B0604020202020204" pitchFamily="34" charset="0"/>
              </a:rPr>
              <a:t>postupku</a:t>
            </a:r>
            <a:r>
              <a:rPr lang="sr-Cyrl-RS" dirty="0">
                <a:latin typeface="+mj-lt"/>
                <a:cs typeface="Arial" panose="020B0604020202020204" pitchFamily="34" charset="0"/>
              </a:rPr>
              <a:t> javne nabavke </a:t>
            </a:r>
            <a:r>
              <a:rPr lang="sr-Cyrl-RS" dirty="0" err="1">
                <a:latin typeface="+mj-lt"/>
                <a:cs typeface="Arial" panose="020B0604020202020204" pitchFamily="34" charset="0"/>
              </a:rPr>
              <a:t>sprovodi</a:t>
            </a:r>
            <a:r>
              <a:rPr lang="sr-Cyrl-RS" dirty="0">
                <a:latin typeface="+mj-lt"/>
                <a:cs typeface="Arial" panose="020B0604020202020204" pitchFamily="34" charset="0"/>
              </a:rPr>
              <a:t> </a:t>
            </a:r>
            <a:r>
              <a:rPr lang="sr-Cyrl-RS" dirty="0" err="1">
                <a:latin typeface="+mj-lt"/>
                <a:cs typeface="Arial" panose="020B0604020202020204" pitchFamily="34" charset="0"/>
              </a:rPr>
              <a:t>elektronskim</a:t>
            </a:r>
            <a:r>
              <a:rPr lang="sr-Cyrl-RS" dirty="0">
                <a:latin typeface="+mj-lt"/>
                <a:cs typeface="Arial" panose="020B0604020202020204" pitchFamily="34" charset="0"/>
              </a:rPr>
              <a:t> </a:t>
            </a:r>
            <a:r>
              <a:rPr lang="sr-Cyrl-RS" dirty="0" err="1">
                <a:latin typeface="+mj-lt"/>
                <a:cs typeface="Arial" panose="020B0604020202020204" pitchFamily="34" charset="0"/>
              </a:rPr>
              <a:t>sredstvima</a:t>
            </a:r>
            <a:r>
              <a:rPr lang="sr-Cyrl-RS" dirty="0">
                <a:latin typeface="+mj-lt"/>
                <a:cs typeface="Arial" panose="020B0604020202020204" pitchFamily="34" charset="0"/>
              </a:rPr>
              <a:t> </a:t>
            </a:r>
            <a:r>
              <a:rPr lang="sr-Cyrl-RS" dirty="0" err="1">
                <a:latin typeface="+mj-lt"/>
                <a:cs typeface="Arial" panose="020B0604020202020204" pitchFamily="34" charset="0"/>
              </a:rPr>
              <a:t>na</a:t>
            </a:r>
            <a:r>
              <a:rPr lang="sr-Cyrl-RS" dirty="0">
                <a:latin typeface="+mj-lt"/>
                <a:cs typeface="Arial" panose="020B0604020202020204" pitchFamily="34" charset="0"/>
              </a:rPr>
              <a:t> </a:t>
            </a:r>
            <a:r>
              <a:rPr lang="sr-Cyrl-RS" dirty="0" err="1">
                <a:latin typeface="+mj-lt"/>
                <a:cs typeface="Arial" panose="020B0604020202020204" pitchFamily="34" charset="0"/>
              </a:rPr>
              <a:t>Portalu</a:t>
            </a:r>
            <a:r>
              <a:rPr lang="sr-Cyrl-RS" dirty="0">
                <a:latin typeface="+mj-lt"/>
                <a:cs typeface="Arial" panose="020B0604020202020204" pitchFamily="34" charset="0"/>
              </a:rPr>
              <a:t> </a:t>
            </a:r>
            <a:r>
              <a:rPr lang="sr-Cyrl-RS" dirty="0" err="1">
                <a:latin typeface="+mj-lt"/>
                <a:cs typeface="Arial" panose="020B0604020202020204" pitchFamily="34" charset="0"/>
              </a:rPr>
              <a:t>javnih</a:t>
            </a:r>
            <a:r>
              <a:rPr lang="sr-Cyrl-RS" dirty="0">
                <a:latin typeface="+mj-lt"/>
                <a:cs typeface="Arial" panose="020B0604020202020204" pitchFamily="34" charset="0"/>
              </a:rPr>
              <a:t> </a:t>
            </a:r>
            <a:r>
              <a:rPr lang="sr-Cyrl-RS" dirty="0" err="1">
                <a:latin typeface="+mj-lt"/>
                <a:cs typeface="Arial" panose="020B0604020202020204" pitchFamily="34" charset="0"/>
              </a:rPr>
              <a:t>nabavki</a:t>
            </a:r>
            <a:r>
              <a:rPr lang="sr-Cyrl-RS" dirty="0">
                <a:latin typeface="+mj-lt"/>
                <a:cs typeface="Arial" panose="020B0604020202020204" pitchFamily="34" charset="0"/>
              </a:rPr>
              <a:t>. </a:t>
            </a:r>
            <a:endParaRPr lang="en-US" dirty="0">
              <a:latin typeface="+mj-lt"/>
              <a:cs typeface="Arial" panose="020B0604020202020204" pitchFamily="34" charset="0"/>
            </a:endParaRPr>
          </a:p>
          <a:p>
            <a:pPr lvl="0" algn="just"/>
            <a:r>
              <a:rPr lang="sr-Cyrl-RS" dirty="0">
                <a:latin typeface="+mj-lt"/>
                <a:cs typeface="Arial" panose="020B0604020202020204" pitchFamily="34" charset="0"/>
              </a:rPr>
              <a:t>U </a:t>
            </a:r>
            <a:r>
              <a:rPr lang="sr-Cyrl-RS" dirty="0" err="1">
                <a:latin typeface="+mj-lt"/>
                <a:cs typeface="Arial" panose="020B0604020202020204" pitchFamily="34" charset="0"/>
              </a:rPr>
              <a:t>sklopu</a:t>
            </a:r>
            <a:r>
              <a:rPr lang="sr-Cyrl-RS" dirty="0">
                <a:latin typeface="+mj-lt"/>
                <a:cs typeface="Arial" panose="020B0604020202020204" pitchFamily="34" charset="0"/>
              </a:rPr>
              <a:t> EU </a:t>
            </a:r>
            <a:r>
              <a:rPr lang="sr-Cyrl-RS" dirty="0" err="1">
                <a:latin typeface="+mj-lt"/>
                <a:cs typeface="Arial" panose="020B0604020202020204" pitchFamily="34" charset="0"/>
              </a:rPr>
              <a:t>projekta</a:t>
            </a:r>
            <a:r>
              <a:rPr lang="sr-Cyrl-RS" dirty="0">
                <a:latin typeface="+mj-lt"/>
                <a:cs typeface="Arial" panose="020B0604020202020204" pitchFamily="34" charset="0"/>
              </a:rPr>
              <a:t> „</a:t>
            </a:r>
            <a:r>
              <a:rPr lang="sr-Cyrl-RS" dirty="0" err="1">
                <a:latin typeface="+mj-lt"/>
                <a:cs typeface="Arial" panose="020B0604020202020204" pitchFamily="34" charset="0"/>
              </a:rPr>
              <a:t>Podrška</a:t>
            </a:r>
            <a:r>
              <a:rPr lang="sr-Cyrl-RS" dirty="0">
                <a:latin typeface="+mj-lt"/>
                <a:cs typeface="Arial" panose="020B0604020202020204" pitchFamily="34" charset="0"/>
              </a:rPr>
              <a:t> </a:t>
            </a:r>
            <a:r>
              <a:rPr lang="sr-Cyrl-RS" dirty="0" err="1">
                <a:latin typeface="+mj-lt"/>
                <a:cs typeface="Arial" panose="020B0604020202020204" pitchFamily="34" charset="0"/>
              </a:rPr>
              <a:t>daljem</a:t>
            </a:r>
            <a:r>
              <a:rPr lang="sr-Cyrl-RS" dirty="0">
                <a:latin typeface="+mj-lt"/>
                <a:cs typeface="Arial" panose="020B0604020202020204" pitchFamily="34" charset="0"/>
              </a:rPr>
              <a:t> </a:t>
            </a:r>
            <a:r>
              <a:rPr lang="sr-Cyrl-RS" dirty="0" err="1">
                <a:latin typeface="+mj-lt"/>
                <a:cs typeface="Arial" panose="020B0604020202020204" pitchFamily="34" charset="0"/>
              </a:rPr>
              <a:t>unapređenju</a:t>
            </a:r>
            <a:r>
              <a:rPr lang="sr-Cyrl-RS" dirty="0">
                <a:latin typeface="+mj-lt"/>
                <a:cs typeface="Arial" panose="020B0604020202020204" pitchFamily="34" charset="0"/>
              </a:rPr>
              <a:t> </a:t>
            </a:r>
            <a:r>
              <a:rPr lang="sr-Cyrl-RS" dirty="0" err="1">
                <a:latin typeface="+mj-lt"/>
                <a:cs typeface="Arial" panose="020B0604020202020204" pitchFamily="34" charset="0"/>
              </a:rPr>
              <a:t>sistema</a:t>
            </a:r>
            <a:r>
              <a:rPr lang="sr-Cyrl-RS" dirty="0">
                <a:latin typeface="+mj-lt"/>
                <a:cs typeface="Arial" panose="020B0604020202020204" pitchFamily="34" charset="0"/>
              </a:rPr>
              <a:t> </a:t>
            </a:r>
            <a:r>
              <a:rPr lang="sr-Cyrl-RS" dirty="0" err="1">
                <a:latin typeface="+mj-lt"/>
                <a:cs typeface="Arial" panose="020B0604020202020204" pitchFamily="34" charset="0"/>
              </a:rPr>
              <a:t>javnih</a:t>
            </a:r>
            <a:r>
              <a:rPr lang="sr-Cyrl-RS" dirty="0">
                <a:latin typeface="+mj-lt"/>
                <a:cs typeface="Arial" panose="020B0604020202020204" pitchFamily="34" charset="0"/>
              </a:rPr>
              <a:t> </a:t>
            </a:r>
            <a:r>
              <a:rPr lang="sr-Cyrl-RS" dirty="0" err="1">
                <a:latin typeface="+mj-lt"/>
                <a:cs typeface="Arial" panose="020B0604020202020204" pitchFamily="34" charset="0"/>
              </a:rPr>
              <a:t>nabavki</a:t>
            </a:r>
            <a:r>
              <a:rPr lang="sr-Cyrl-RS" dirty="0">
                <a:latin typeface="+mj-lt"/>
                <a:cs typeface="Arial" panose="020B0604020202020204" pitchFamily="34" charset="0"/>
              </a:rPr>
              <a:t> u </a:t>
            </a:r>
            <a:r>
              <a:rPr lang="sr-Cyrl-RS" dirty="0" err="1">
                <a:latin typeface="+mj-lt"/>
                <a:cs typeface="Arial" panose="020B0604020202020204" pitchFamily="34" charset="0"/>
              </a:rPr>
              <a:t>Republici</a:t>
            </a:r>
            <a:r>
              <a:rPr lang="sr-Cyrl-RS" dirty="0">
                <a:latin typeface="+mj-lt"/>
                <a:cs typeface="Arial" panose="020B0604020202020204" pitchFamily="34" charset="0"/>
              </a:rPr>
              <a:t> </a:t>
            </a:r>
            <a:r>
              <a:rPr lang="sr-Cyrl-RS" dirty="0" err="1">
                <a:latin typeface="+mj-lt"/>
                <a:cs typeface="Arial" panose="020B0604020202020204" pitchFamily="34" charset="0"/>
              </a:rPr>
              <a:t>Srbiji</a:t>
            </a:r>
            <a:r>
              <a:rPr lang="sr-Cyrl-RS" dirty="0">
                <a:latin typeface="+mj-lt"/>
                <a:cs typeface="Arial" panose="020B0604020202020204" pitchFamily="34" charset="0"/>
              </a:rPr>
              <a:t>“ </a:t>
            </a:r>
            <a:r>
              <a:rPr lang="sr-Cyrl-RS" dirty="0" err="1">
                <a:latin typeface="+mj-lt"/>
                <a:cs typeface="Arial" panose="020B0604020202020204" pitchFamily="34" charset="0"/>
              </a:rPr>
              <a:t>razvijen</a:t>
            </a:r>
            <a:r>
              <a:rPr lang="sr-Cyrl-RS" dirty="0">
                <a:latin typeface="+mj-lt"/>
                <a:cs typeface="Arial" panose="020B0604020202020204" pitchFamily="34" charset="0"/>
              </a:rPr>
              <a:t> </a:t>
            </a:r>
            <a:r>
              <a:rPr lang="sr-Cyrl-RS" dirty="0" err="1">
                <a:latin typeface="+mj-lt"/>
                <a:cs typeface="Arial" panose="020B0604020202020204" pitchFamily="34" charset="0"/>
              </a:rPr>
              <a:t>je</a:t>
            </a:r>
            <a:r>
              <a:rPr lang="sr-Cyrl-RS" dirty="0">
                <a:latin typeface="+mj-lt"/>
                <a:cs typeface="Arial" panose="020B0604020202020204" pitchFamily="34" charset="0"/>
              </a:rPr>
              <a:t> </a:t>
            </a:r>
            <a:r>
              <a:rPr lang="sr-Cyrl-RS" dirty="0" err="1">
                <a:latin typeface="+mj-lt"/>
                <a:cs typeface="Arial" panose="020B0604020202020204" pitchFamily="34" charset="0"/>
              </a:rPr>
              <a:t>novi</a:t>
            </a:r>
            <a:r>
              <a:rPr lang="sr-Cyrl-RS" dirty="0">
                <a:latin typeface="+mj-lt"/>
                <a:cs typeface="Arial" panose="020B0604020202020204" pitchFamily="34" charset="0"/>
              </a:rPr>
              <a:t> </a:t>
            </a:r>
            <a:r>
              <a:rPr lang="sr-Cyrl-RS" dirty="0" err="1">
                <a:latin typeface="+mj-lt"/>
                <a:cs typeface="Arial" panose="020B0604020202020204" pitchFamily="34" charset="0"/>
              </a:rPr>
              <a:t>Portal</a:t>
            </a:r>
            <a:r>
              <a:rPr lang="sr-Cyrl-RS" dirty="0">
                <a:latin typeface="+mj-lt"/>
                <a:cs typeface="Arial" panose="020B0604020202020204" pitchFamily="34" charset="0"/>
              </a:rPr>
              <a:t> </a:t>
            </a:r>
            <a:r>
              <a:rPr lang="sr-Cyrl-RS" dirty="0" err="1">
                <a:latin typeface="+mj-lt"/>
                <a:cs typeface="Arial" panose="020B0604020202020204" pitchFamily="34" charset="0"/>
              </a:rPr>
              <a:t>javnih</a:t>
            </a:r>
            <a:r>
              <a:rPr lang="sr-Cyrl-RS" dirty="0">
                <a:latin typeface="+mj-lt"/>
                <a:cs typeface="Arial" panose="020B0604020202020204" pitchFamily="34" charset="0"/>
              </a:rPr>
              <a:t> </a:t>
            </a:r>
            <a:r>
              <a:rPr lang="sr-Cyrl-RS" dirty="0" err="1">
                <a:latin typeface="+mj-lt"/>
                <a:cs typeface="Arial" panose="020B0604020202020204" pitchFamily="34" charset="0"/>
              </a:rPr>
              <a:t>nabavki</a:t>
            </a:r>
            <a:r>
              <a:rPr lang="sr-Cyrl-RS" dirty="0">
                <a:latin typeface="+mj-lt"/>
                <a:cs typeface="Arial" panose="020B0604020202020204" pitchFamily="34" charset="0"/>
              </a:rPr>
              <a:t>.</a:t>
            </a:r>
            <a:endParaRPr lang="en-US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C62B56-74BF-47D4-B1CD-AF93A810B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846306"/>
            <a:ext cx="10058400" cy="789396"/>
          </a:xfrm>
        </p:spPr>
        <p:txBody>
          <a:bodyPr>
            <a:normAutofit fontScale="90000"/>
          </a:bodyPr>
          <a:lstStyle/>
          <a:p>
            <a:r>
              <a:rPr lang="hr-HR" b="1" dirty="0">
                <a:solidFill>
                  <a:schemeClr val="tx1"/>
                </a:solidFill>
              </a:rPr>
              <a:t>ZAŠTO NOVI PORTAL JAVNIH NABAVKI?</a:t>
            </a:r>
            <a:br>
              <a:rPr lang="en-US" dirty="0"/>
            </a:br>
            <a:endParaRPr lang="en-US" dirty="0"/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93B2E3BC-07BE-4285-9E59-B09B7CE88E28}"/>
              </a:ext>
            </a:extLst>
          </p:cNvPr>
          <p:cNvPicPr>
            <a:picLocks noGrp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555" y="1717997"/>
            <a:ext cx="3936489" cy="2911475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ContrastingRightFacing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2682059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63EFDC-D9E5-4185-9B8F-C3C93FF516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191423" y="1717996"/>
            <a:ext cx="3711337" cy="4091885"/>
          </a:xfrm>
        </p:spPr>
        <p:txBody>
          <a:bodyPr/>
          <a:lstStyle/>
          <a:p>
            <a:r>
              <a:rPr lang="hr-H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ČLAN 45. ZJN</a:t>
            </a:r>
          </a:p>
          <a:p>
            <a:r>
              <a:rPr lang="en-US" dirty="0" err="1">
                <a:latin typeface="+mj-lt"/>
                <a:cs typeface="Arial" panose="020B0604020202020204" pitchFamily="34" charset="0"/>
              </a:rPr>
              <a:t>Komunikacija</a:t>
            </a:r>
            <a:r>
              <a:rPr lang="en-US" dirty="0">
                <a:latin typeface="+mj-lt"/>
                <a:cs typeface="Arial" panose="020B0604020202020204" pitchFamily="34" charset="0"/>
              </a:rPr>
              <a:t> </a:t>
            </a:r>
            <a:r>
              <a:rPr lang="en-US" dirty="0" err="1">
                <a:latin typeface="+mj-lt"/>
                <a:cs typeface="Arial" panose="020B0604020202020204" pitchFamily="34" charset="0"/>
              </a:rPr>
              <a:t>i</a:t>
            </a:r>
            <a:r>
              <a:rPr lang="en-US" dirty="0">
                <a:latin typeface="+mj-lt"/>
                <a:cs typeface="Arial" panose="020B0604020202020204" pitchFamily="34" charset="0"/>
              </a:rPr>
              <a:t> </a:t>
            </a:r>
            <a:r>
              <a:rPr lang="en-US" dirty="0" err="1">
                <a:latin typeface="+mj-lt"/>
                <a:cs typeface="Arial" panose="020B0604020202020204" pitchFamily="34" charset="0"/>
              </a:rPr>
              <a:t>razmena</a:t>
            </a:r>
            <a:r>
              <a:rPr lang="en-US" dirty="0">
                <a:latin typeface="+mj-lt"/>
                <a:cs typeface="Arial" panose="020B0604020202020204" pitchFamily="34" charset="0"/>
              </a:rPr>
              <a:t> </a:t>
            </a:r>
            <a:r>
              <a:rPr lang="en-US" dirty="0" err="1">
                <a:latin typeface="+mj-lt"/>
                <a:cs typeface="Arial" panose="020B0604020202020204" pitchFamily="34" charset="0"/>
              </a:rPr>
              <a:t>podataka</a:t>
            </a:r>
            <a:r>
              <a:rPr lang="en-US" dirty="0">
                <a:latin typeface="+mj-lt"/>
                <a:cs typeface="Arial" panose="020B0604020202020204" pitchFamily="34" charset="0"/>
              </a:rPr>
              <a:t> u </a:t>
            </a:r>
            <a:r>
              <a:rPr lang="en-US" dirty="0" err="1">
                <a:latin typeface="+mj-lt"/>
                <a:cs typeface="Arial" panose="020B0604020202020204" pitchFamily="34" charset="0"/>
              </a:rPr>
              <a:t>postupku</a:t>
            </a:r>
            <a:r>
              <a:rPr lang="en-US" dirty="0">
                <a:latin typeface="+mj-lt"/>
                <a:cs typeface="Arial" panose="020B0604020202020204" pitchFamily="34" charset="0"/>
              </a:rPr>
              <a:t> javne nabavke </a:t>
            </a:r>
            <a:r>
              <a:rPr lang="en-US" dirty="0" err="1">
                <a:latin typeface="+mj-lt"/>
                <a:cs typeface="Arial" panose="020B0604020202020204" pitchFamily="34" charset="0"/>
              </a:rPr>
              <a:t>vrši</a:t>
            </a:r>
            <a:r>
              <a:rPr lang="en-US" dirty="0">
                <a:latin typeface="+mj-lt"/>
                <a:cs typeface="Arial" panose="020B0604020202020204" pitchFamily="34" charset="0"/>
              </a:rPr>
              <a:t> se </a:t>
            </a:r>
            <a:r>
              <a:rPr lang="en-US" dirty="0" err="1">
                <a:latin typeface="+mj-lt"/>
                <a:cs typeface="Arial" panose="020B0604020202020204" pitchFamily="34" charset="0"/>
              </a:rPr>
              <a:t>elektronskim</a:t>
            </a:r>
            <a:r>
              <a:rPr lang="en-US" dirty="0">
                <a:latin typeface="+mj-lt"/>
                <a:cs typeface="Arial" panose="020B0604020202020204" pitchFamily="34" charset="0"/>
              </a:rPr>
              <a:t> </a:t>
            </a:r>
            <a:r>
              <a:rPr lang="en-US" dirty="0" err="1">
                <a:latin typeface="+mj-lt"/>
                <a:cs typeface="Arial" panose="020B0604020202020204" pitchFamily="34" charset="0"/>
              </a:rPr>
              <a:t>sredstvima</a:t>
            </a:r>
            <a:r>
              <a:rPr lang="en-US" dirty="0">
                <a:latin typeface="+mj-lt"/>
                <a:cs typeface="Arial" panose="020B0604020202020204" pitchFamily="34" charset="0"/>
              </a:rPr>
              <a:t> </a:t>
            </a:r>
            <a:r>
              <a:rPr lang="en-US" dirty="0" err="1">
                <a:latin typeface="+mj-lt"/>
                <a:cs typeface="Arial" panose="020B0604020202020204" pitchFamily="34" charset="0"/>
              </a:rPr>
              <a:t>na</a:t>
            </a:r>
            <a:r>
              <a:rPr lang="en-US" dirty="0">
                <a:latin typeface="+mj-lt"/>
                <a:cs typeface="Arial" panose="020B0604020202020204" pitchFamily="34" charset="0"/>
              </a:rPr>
              <a:t> </a:t>
            </a:r>
            <a:r>
              <a:rPr lang="en-US" dirty="0" err="1">
                <a:latin typeface="+mj-lt"/>
                <a:cs typeface="Arial" panose="020B0604020202020204" pitchFamily="34" charset="0"/>
              </a:rPr>
              <a:t>Portalu</a:t>
            </a:r>
            <a:r>
              <a:rPr lang="en-US" dirty="0">
                <a:latin typeface="+mj-lt"/>
                <a:cs typeface="Arial" panose="020B0604020202020204" pitchFamily="34" charset="0"/>
              </a:rPr>
              <a:t> </a:t>
            </a:r>
            <a:r>
              <a:rPr lang="en-US" dirty="0" err="1">
                <a:latin typeface="+mj-lt"/>
                <a:cs typeface="Arial" panose="020B0604020202020204" pitchFamily="34" charset="0"/>
              </a:rPr>
              <a:t>javnih</a:t>
            </a:r>
            <a:r>
              <a:rPr lang="en-US" dirty="0">
                <a:latin typeface="+mj-lt"/>
                <a:cs typeface="Arial" panose="020B0604020202020204" pitchFamily="34" charset="0"/>
              </a:rPr>
              <a:t> </a:t>
            </a:r>
            <a:r>
              <a:rPr lang="en-US" dirty="0" err="1">
                <a:latin typeface="+mj-lt"/>
                <a:cs typeface="Arial" panose="020B0604020202020204" pitchFamily="34" charset="0"/>
              </a:rPr>
              <a:t>nabavki</a:t>
            </a:r>
            <a:r>
              <a:rPr lang="en-US" dirty="0">
                <a:latin typeface="+mj-lt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C62B56-74BF-47D4-B1CD-AF93A810B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048118"/>
            <a:ext cx="10058400" cy="587584"/>
          </a:xfrm>
        </p:spPr>
        <p:txBody>
          <a:bodyPr>
            <a:normAutofit fontScale="90000"/>
          </a:bodyPr>
          <a:lstStyle/>
          <a:p>
            <a:r>
              <a:rPr lang="hr-HR" b="1" dirty="0">
                <a:solidFill>
                  <a:schemeClr val="tx1"/>
                </a:solidFill>
              </a:rPr>
              <a:t>ELEKTRONSKA KOMUNIKACIJA I RAZMENA PODATAKA NA PORTALU</a:t>
            </a:r>
            <a:br>
              <a:rPr lang="en-US" dirty="0"/>
            </a:br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4CCBE4B-AC3F-4A4F-9294-2848350E5693}"/>
              </a:ext>
            </a:extLst>
          </p:cNvPr>
          <p:cNvGrpSpPr/>
          <p:nvPr/>
        </p:nvGrpSpPr>
        <p:grpSpPr>
          <a:xfrm>
            <a:off x="741193" y="1578552"/>
            <a:ext cx="6273801" cy="4152999"/>
            <a:chOff x="-92916" y="82451"/>
            <a:chExt cx="6557216" cy="4152999"/>
          </a:xfrm>
        </p:grpSpPr>
        <p:sp>
          <p:nvSpPr>
            <p:cNvPr id="11" name="Speech Bubble: Rectangle with Corners Rounded 10">
              <a:extLst>
                <a:ext uri="{FF2B5EF4-FFF2-40B4-BE49-F238E27FC236}">
                  <a16:creationId xmlns:a16="http://schemas.microsoft.com/office/drawing/2014/main" id="{83193845-9F08-42F3-90F8-7B18830A65F7}"/>
                </a:ext>
              </a:extLst>
            </p:cNvPr>
            <p:cNvSpPr/>
            <p:nvPr/>
          </p:nvSpPr>
          <p:spPr>
            <a:xfrm>
              <a:off x="776903" y="759586"/>
              <a:ext cx="1214545" cy="774700"/>
            </a:xfrm>
            <a:prstGeom prst="wedgeRoundRectCallout">
              <a:avLst>
                <a:gd name="adj1" fmla="val 75471"/>
                <a:gd name="adj2" fmla="val 94077"/>
                <a:gd name="adj3" fmla="val 16667"/>
              </a:avLst>
            </a:prstGeom>
            <a:solidFill>
              <a:schemeClr val="accent3">
                <a:lumMod val="20000"/>
                <a:lumOff val="80000"/>
                <a:alpha val="60000"/>
              </a:schemeClr>
            </a:solidFill>
            <a:ln w="127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107000"/>
                </a:lnSpc>
                <a:spcAft>
                  <a:spcPts val="600"/>
                </a:spcAft>
              </a:pPr>
              <a:r>
                <a:rPr lang="hr-HR" sz="1100" dirty="0">
                  <a:solidFill>
                    <a:srgbClr val="365F91"/>
                  </a:solidFill>
                  <a:effectLst/>
                  <a:ea typeface="Times New Roman" panose="02020603050405020304" pitchFamily="18" charset="0"/>
                  <a:cs typeface="Arial" panose="020B0604020202020204" pitchFamily="34" charset="0"/>
                </a:rPr>
                <a:t>Planovi javnih nabavki</a:t>
              </a:r>
              <a:endParaRPr lang="en-US" sz="1100" dirty="0">
                <a:solidFill>
                  <a:srgbClr val="365F9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endParaRPr lang="en-US" sz="1100" dirty="0">
                <a:solidFill>
                  <a:srgbClr val="365F9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Speech Bubble: Rectangle with Corners Rounded 12">
              <a:extLst>
                <a:ext uri="{FF2B5EF4-FFF2-40B4-BE49-F238E27FC236}">
                  <a16:creationId xmlns:a16="http://schemas.microsoft.com/office/drawing/2014/main" id="{F7864834-6C17-42FB-AC76-5070D84896E1}"/>
                </a:ext>
              </a:extLst>
            </p:cNvPr>
            <p:cNvSpPr/>
            <p:nvPr/>
          </p:nvSpPr>
          <p:spPr>
            <a:xfrm>
              <a:off x="2327150" y="82451"/>
              <a:ext cx="2089151" cy="939800"/>
            </a:xfrm>
            <a:prstGeom prst="wedgeRoundRectCallout">
              <a:avLst>
                <a:gd name="adj1" fmla="val -22097"/>
                <a:gd name="adj2" fmla="val 123597"/>
                <a:gd name="adj3" fmla="val 16667"/>
              </a:avLst>
            </a:prstGeom>
            <a:solidFill>
              <a:schemeClr val="accent1">
                <a:lumMod val="20000"/>
                <a:lumOff val="80000"/>
                <a:alpha val="61000"/>
              </a:schemeClr>
            </a:solidFill>
            <a:ln w="127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hr-HR" sz="1100" dirty="0">
                  <a:solidFill>
                    <a:srgbClr val="365F91"/>
                  </a:solidFill>
                  <a:ea typeface="Times New Roman" panose="02020603050405020304" pitchFamily="18" charset="0"/>
                  <a:cs typeface="Arial" panose="020B0604020202020204" pitchFamily="34" charset="0"/>
                </a:rPr>
                <a:t>Oglasi i konkursna dokumentacija</a:t>
              </a:r>
              <a:endParaRPr lang="en-US" sz="1100" dirty="0">
                <a:solidFill>
                  <a:srgbClr val="365F9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Speech Bubble: Rectangle with Corners Rounded 13">
              <a:extLst>
                <a:ext uri="{FF2B5EF4-FFF2-40B4-BE49-F238E27FC236}">
                  <a16:creationId xmlns:a16="http://schemas.microsoft.com/office/drawing/2014/main" id="{44EC4F2E-3155-4D48-BA2A-0B9E98BC726D}"/>
                </a:ext>
              </a:extLst>
            </p:cNvPr>
            <p:cNvSpPr/>
            <p:nvPr/>
          </p:nvSpPr>
          <p:spPr>
            <a:xfrm>
              <a:off x="4508500" y="368300"/>
              <a:ext cx="1898650" cy="1352550"/>
            </a:xfrm>
            <a:prstGeom prst="wedgeRoundRectCallout">
              <a:avLst>
                <a:gd name="adj1" fmla="val -73337"/>
                <a:gd name="adj2" fmla="val 54631"/>
                <a:gd name="adj3" fmla="val 16667"/>
              </a:avLst>
            </a:prstGeom>
            <a:solidFill>
              <a:schemeClr val="bg1">
                <a:lumMod val="85000"/>
                <a:alpha val="71000"/>
              </a:schemeClr>
            </a:solidFill>
            <a:ln w="127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107000"/>
                </a:lnSpc>
                <a:spcAft>
                  <a:spcPts val="600"/>
                </a:spcAft>
              </a:pPr>
              <a:r>
                <a:rPr lang="hr-HR" sz="1100" dirty="0">
                  <a:solidFill>
                    <a:srgbClr val="365F91"/>
                  </a:solidFill>
                  <a:effectLst/>
                  <a:ea typeface="Times New Roman" panose="02020603050405020304" pitchFamily="18" charset="0"/>
                  <a:cs typeface="Arial" panose="020B0604020202020204" pitchFamily="34" charset="0"/>
                </a:rPr>
                <a:t>Elektronsko podnošenje ponuda i komunikacije pre i posle</a:t>
              </a:r>
              <a:endParaRPr lang="en-US" sz="1100" dirty="0">
                <a:solidFill>
                  <a:srgbClr val="365F9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Speech Bubble: Rectangle with Corners Rounded 14">
              <a:extLst>
                <a:ext uri="{FF2B5EF4-FFF2-40B4-BE49-F238E27FC236}">
                  <a16:creationId xmlns:a16="http://schemas.microsoft.com/office/drawing/2014/main" id="{43F11A8C-F319-40C7-A716-E609E863ED30}"/>
                </a:ext>
              </a:extLst>
            </p:cNvPr>
            <p:cNvSpPr/>
            <p:nvPr/>
          </p:nvSpPr>
          <p:spPr>
            <a:xfrm>
              <a:off x="4464050" y="2203450"/>
              <a:ext cx="2000250" cy="641350"/>
            </a:xfrm>
            <a:prstGeom prst="wedgeRoundRectCallout">
              <a:avLst>
                <a:gd name="adj1" fmla="val -72371"/>
                <a:gd name="adj2" fmla="val -31518"/>
                <a:gd name="adj3" fmla="val 16667"/>
              </a:avLst>
            </a:prstGeom>
            <a:solidFill>
              <a:schemeClr val="tx2">
                <a:lumMod val="20000"/>
                <a:lumOff val="80000"/>
                <a:alpha val="60000"/>
              </a:schemeClr>
            </a:solidFill>
            <a:ln w="127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107000"/>
                </a:lnSpc>
                <a:spcAft>
                  <a:spcPts val="600"/>
                </a:spcAft>
              </a:pPr>
              <a:r>
                <a:rPr lang="hr-HR" sz="1100" dirty="0">
                  <a:solidFill>
                    <a:srgbClr val="365F91"/>
                  </a:solidFill>
                  <a:effectLst/>
                  <a:ea typeface="Times New Roman" panose="02020603050405020304" pitchFamily="18" charset="0"/>
                  <a:cs typeface="Arial" panose="020B0604020202020204" pitchFamily="34" charset="0"/>
                </a:rPr>
                <a:t>Postupci, tehnike i instrumenti</a:t>
              </a:r>
              <a:endParaRPr lang="en-US" sz="1100" dirty="0">
                <a:solidFill>
                  <a:srgbClr val="365F9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Speech Bubble: Rectangle with Corners Rounded 15">
              <a:extLst>
                <a:ext uri="{FF2B5EF4-FFF2-40B4-BE49-F238E27FC236}">
                  <a16:creationId xmlns:a16="http://schemas.microsoft.com/office/drawing/2014/main" id="{54526E7C-1130-4A99-B59D-CA1DA8B994F5}"/>
                </a:ext>
              </a:extLst>
            </p:cNvPr>
            <p:cNvSpPr/>
            <p:nvPr/>
          </p:nvSpPr>
          <p:spPr>
            <a:xfrm>
              <a:off x="3683000" y="3632200"/>
              <a:ext cx="1447292" cy="603250"/>
            </a:xfrm>
            <a:prstGeom prst="wedgeRoundRectCallout">
              <a:avLst>
                <a:gd name="adj1" fmla="val -67787"/>
                <a:gd name="adj2" fmla="val -232448"/>
                <a:gd name="adj3" fmla="val 16667"/>
              </a:avLst>
            </a:prstGeom>
            <a:solidFill>
              <a:schemeClr val="accent2">
                <a:lumMod val="40000"/>
                <a:lumOff val="60000"/>
                <a:alpha val="53000"/>
              </a:schemeClr>
            </a:solidFill>
            <a:ln w="127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107000"/>
                </a:lnSpc>
                <a:spcAft>
                  <a:spcPts val="600"/>
                </a:spcAft>
              </a:pPr>
              <a:r>
                <a:rPr lang="hr-HR" sz="1100" dirty="0">
                  <a:solidFill>
                    <a:srgbClr val="365F91"/>
                  </a:solidFill>
                  <a:effectLst/>
                  <a:ea typeface="Times New Roman" panose="02020603050405020304" pitchFamily="18" charset="0"/>
                  <a:cs typeface="Arial" panose="020B0604020202020204" pitchFamily="34" charset="0"/>
                </a:rPr>
                <a:t>Zaštita prava</a:t>
              </a:r>
              <a:endParaRPr lang="en-US" sz="1100" dirty="0">
                <a:solidFill>
                  <a:srgbClr val="365F9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Speech Bubble: Rectangle with Corners Rounded 16">
              <a:extLst>
                <a:ext uri="{FF2B5EF4-FFF2-40B4-BE49-F238E27FC236}">
                  <a16:creationId xmlns:a16="http://schemas.microsoft.com/office/drawing/2014/main" id="{96FC6B2B-10A0-43D1-BEDC-52C7856EA311}"/>
                </a:ext>
              </a:extLst>
            </p:cNvPr>
            <p:cNvSpPr/>
            <p:nvPr/>
          </p:nvSpPr>
          <p:spPr>
            <a:xfrm>
              <a:off x="-92916" y="2247900"/>
              <a:ext cx="1699036" cy="774700"/>
            </a:xfrm>
            <a:prstGeom prst="wedgeRoundRectCallout">
              <a:avLst>
                <a:gd name="adj1" fmla="val 84135"/>
                <a:gd name="adj2" fmla="val -33466"/>
                <a:gd name="adj3" fmla="val 16667"/>
              </a:avLst>
            </a:prstGeom>
            <a:solidFill>
              <a:srgbClr val="F3FDB9">
                <a:alpha val="48000"/>
              </a:srgbClr>
            </a:solidFill>
            <a:ln w="127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107000"/>
                </a:lnSpc>
                <a:spcAft>
                  <a:spcPts val="600"/>
                </a:spcAft>
              </a:pPr>
              <a:r>
                <a:rPr lang="hr-HR" sz="1100" dirty="0">
                  <a:solidFill>
                    <a:srgbClr val="365F91"/>
                  </a:solidFill>
                  <a:effectLst/>
                  <a:ea typeface="Times New Roman" panose="02020603050405020304" pitchFamily="18" charset="0"/>
                  <a:cs typeface="Arial" panose="020B0604020202020204" pitchFamily="34" charset="0"/>
                </a:rPr>
                <a:t>Statistički </a:t>
              </a:r>
              <a:r>
                <a:rPr lang="hr-HR" sz="1100" dirty="0" err="1">
                  <a:solidFill>
                    <a:srgbClr val="365F91"/>
                  </a:solidFill>
                  <a:effectLst/>
                  <a:ea typeface="Times New Roman" panose="02020603050405020304" pitchFamily="18" charset="0"/>
                  <a:cs typeface="Arial" panose="020B0604020202020204" pitchFamily="34" charset="0"/>
                </a:rPr>
                <a:t>izveštaji</a:t>
              </a:r>
              <a:endParaRPr lang="en-US" sz="1100" dirty="0">
                <a:solidFill>
                  <a:srgbClr val="365F9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Speech Bubble: Rectangle with Corners Rounded 17">
              <a:extLst>
                <a:ext uri="{FF2B5EF4-FFF2-40B4-BE49-F238E27FC236}">
                  <a16:creationId xmlns:a16="http://schemas.microsoft.com/office/drawing/2014/main" id="{3517A9DA-D187-45DB-880E-910065024737}"/>
                </a:ext>
              </a:extLst>
            </p:cNvPr>
            <p:cNvSpPr/>
            <p:nvPr/>
          </p:nvSpPr>
          <p:spPr>
            <a:xfrm>
              <a:off x="1073150" y="3549650"/>
              <a:ext cx="1536700" cy="603250"/>
            </a:xfrm>
            <a:prstGeom prst="wedgeRoundRectCallout">
              <a:avLst>
                <a:gd name="adj1" fmla="val 69939"/>
                <a:gd name="adj2" fmla="val -215606"/>
                <a:gd name="adj3" fmla="val 16667"/>
              </a:avLst>
            </a:prstGeom>
            <a:solidFill>
              <a:schemeClr val="accent2">
                <a:lumMod val="20000"/>
                <a:lumOff val="80000"/>
                <a:alpha val="37000"/>
              </a:schemeClr>
            </a:solidFill>
            <a:ln w="127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hr-HR" sz="1100" dirty="0">
                  <a:solidFill>
                    <a:srgbClr val="365F91"/>
                  </a:solidFill>
                  <a:cs typeface="Arial" panose="020B0604020202020204" pitchFamily="34" charset="0"/>
                </a:rPr>
                <a:t>Monitoring funkcije</a:t>
              </a:r>
              <a:endParaRPr lang="en-US" sz="1100" dirty="0">
                <a:solidFill>
                  <a:srgbClr val="365F9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A3487D4A-466E-4D54-B6DE-3A7B5297693A}"/>
                </a:ext>
              </a:extLst>
            </p:cNvPr>
            <p:cNvSpPr/>
            <p:nvPr/>
          </p:nvSpPr>
          <p:spPr>
            <a:xfrm>
              <a:off x="2285999" y="1778000"/>
              <a:ext cx="1733549" cy="946150"/>
            </a:xfrm>
            <a:prstGeom prst="roundRect">
              <a:avLst/>
            </a:prstGeom>
            <a:solidFill>
              <a:schemeClr val="bg1"/>
            </a:solidFill>
            <a:ln w="15875"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hr-HR" sz="1100" b="1" dirty="0">
                  <a:solidFill>
                    <a:srgbClr val="365F91"/>
                  </a:solidFill>
                  <a:effectLst/>
                  <a:ea typeface="Times New Roman" panose="02020603050405020304" pitchFamily="18" charset="0"/>
                  <a:cs typeface="Arial" panose="020B0604020202020204" pitchFamily="34" charset="0"/>
                </a:rPr>
                <a:t>Portal javnih nabavki</a:t>
              </a:r>
              <a:endParaRPr lang="en-US" sz="1100" dirty="0">
                <a:solidFill>
                  <a:srgbClr val="365F9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50950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DEA173FD-303D-46BA-A84E-9435C9787588}"/>
              </a:ext>
            </a:extLst>
          </p:cNvPr>
          <p:cNvGrpSpPr/>
          <p:nvPr/>
        </p:nvGrpSpPr>
        <p:grpSpPr>
          <a:xfrm>
            <a:off x="686974" y="656467"/>
            <a:ext cx="10818051" cy="5545065"/>
            <a:chOff x="11126" y="-71365"/>
            <a:chExt cx="10818051" cy="5545065"/>
          </a:xfrm>
        </p:grpSpPr>
        <p:sp>
          <p:nvSpPr>
            <p:cNvPr id="7" name="Text Box 2">
              <a:extLst>
                <a:ext uri="{FF2B5EF4-FFF2-40B4-BE49-F238E27FC236}">
                  <a16:creationId xmlns:a16="http://schemas.microsoft.com/office/drawing/2014/main" id="{C1386243-4AAA-4DA6-959C-C53251FFBD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26" y="-71365"/>
              <a:ext cx="4002567" cy="55450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just">
                <a:lnSpc>
                  <a:spcPct val="106000"/>
                </a:lnSpc>
                <a:spcAft>
                  <a:spcPts val="600"/>
                </a:spcAft>
              </a:pPr>
              <a:r>
                <a:rPr lang="sr-Cyrl-RS" b="1" cap="small" dirty="0" err="1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ea typeface="Times New Roman" panose="02020603050405020304" pitchFamily="18" charset="0"/>
                  <a:cs typeface="Arial" panose="020B0604020202020204" pitchFamily="34" charset="0"/>
                </a:rPr>
                <a:t>Postupci</a:t>
              </a:r>
              <a:r>
                <a:rPr lang="sr-Cyrl-RS" b="1" cap="small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ea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lang="sr-Cyrl-RS" b="1" cap="small" dirty="0" err="1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ea typeface="Times New Roman" panose="02020603050405020304" pitchFamily="18" charset="0"/>
                  <a:cs typeface="Arial" panose="020B0604020202020204" pitchFamily="34" charset="0"/>
                </a:rPr>
                <a:t>javnih</a:t>
              </a:r>
              <a:r>
                <a:rPr lang="sr-Cyrl-RS" b="1" cap="small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ea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lang="sr-Cyrl-RS" b="1" cap="small" dirty="0" err="1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ea typeface="Times New Roman" panose="02020603050405020304" pitchFamily="18" charset="0"/>
                  <a:cs typeface="Arial" panose="020B0604020202020204" pitchFamily="34" charset="0"/>
                </a:rPr>
                <a:t>nabavki</a:t>
              </a:r>
              <a:endPara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pPr algn="just">
                <a:lnSpc>
                  <a:spcPct val="106000"/>
                </a:lnSpc>
                <a:spcAft>
                  <a:spcPts val="600"/>
                </a:spcAft>
              </a:pPr>
              <a:r>
                <a:rPr lang="hr-HR" sz="1400" dirty="0">
                  <a:solidFill>
                    <a:srgbClr val="000000"/>
                  </a:solidFill>
                  <a:latin typeface="+mj-lt"/>
                  <a:ea typeface="Times New Roman" panose="02020603050405020304" pitchFamily="18" charset="0"/>
                  <a:cs typeface="Arial" panose="020B0604020202020204" pitchFamily="34" charset="0"/>
                </a:rPr>
                <a:t>O</a:t>
              </a:r>
              <a:r>
                <a:rPr lang="sr-Cyrl-RS" sz="1400" dirty="0" err="1">
                  <a:solidFill>
                    <a:srgbClr val="000000"/>
                  </a:solidFill>
                  <a:latin typeface="+mj-lt"/>
                  <a:ea typeface="Times New Roman" panose="02020603050405020304" pitchFamily="18" charset="0"/>
                  <a:cs typeface="Arial" panose="020B0604020202020204" pitchFamily="34" charset="0"/>
                </a:rPr>
                <a:t>mogućeno</a:t>
              </a:r>
              <a:r>
                <a:rPr lang="sr-Cyrl-RS" sz="1400" dirty="0">
                  <a:solidFill>
                    <a:srgbClr val="000000"/>
                  </a:solidFill>
                  <a:latin typeface="+mj-lt"/>
                  <a:ea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lang="sr-Cyrl-RS" sz="1400" dirty="0" err="1">
                  <a:solidFill>
                    <a:srgbClr val="000000"/>
                  </a:solidFill>
                  <a:latin typeface="+mj-lt"/>
                  <a:ea typeface="Times New Roman" panose="02020603050405020304" pitchFamily="18" charset="0"/>
                  <a:cs typeface="Arial" panose="020B0604020202020204" pitchFamily="34" charset="0"/>
                </a:rPr>
                <a:t>sprovođenje</a:t>
              </a:r>
              <a:r>
                <a:rPr lang="sr-Cyrl-RS" sz="1400" dirty="0">
                  <a:solidFill>
                    <a:srgbClr val="000000"/>
                  </a:solidFill>
                  <a:latin typeface="+mj-lt"/>
                  <a:ea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lang="sr-Cyrl-RS" sz="1400" b="1" dirty="0" err="1">
                  <a:solidFill>
                    <a:srgbClr val="000000"/>
                  </a:solidFill>
                  <a:latin typeface="+mj-lt"/>
                  <a:ea typeface="Times New Roman" panose="02020603050405020304" pitchFamily="18" charset="0"/>
                  <a:cs typeface="Arial" panose="020B0604020202020204" pitchFamily="34" charset="0"/>
                </a:rPr>
                <a:t>svih</a:t>
              </a:r>
              <a:r>
                <a:rPr lang="sr-Cyrl-RS" sz="1400" b="1" dirty="0">
                  <a:solidFill>
                    <a:srgbClr val="000000"/>
                  </a:solidFill>
                  <a:latin typeface="+mj-lt"/>
                  <a:ea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lang="sr-Cyrl-RS" sz="1400" b="1" dirty="0" err="1">
                  <a:solidFill>
                    <a:srgbClr val="000000"/>
                  </a:solidFill>
                  <a:latin typeface="+mj-lt"/>
                  <a:ea typeface="Times New Roman" panose="02020603050405020304" pitchFamily="18" charset="0"/>
                  <a:cs typeface="Arial" panose="020B0604020202020204" pitchFamily="34" charset="0"/>
                </a:rPr>
                <a:t>postupaka</a:t>
              </a:r>
              <a:r>
                <a:rPr lang="sr-Cyrl-RS" sz="1400" dirty="0">
                  <a:solidFill>
                    <a:srgbClr val="000000"/>
                  </a:solidFill>
                  <a:latin typeface="+mj-lt"/>
                  <a:ea typeface="Times New Roman" panose="02020603050405020304" pitchFamily="18" charset="0"/>
                  <a:cs typeface="Arial" panose="020B0604020202020204" pitchFamily="34" charset="0"/>
                </a:rPr>
                <a:t>:</a:t>
              </a:r>
              <a:endParaRPr lang="en-US" sz="1400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pPr marL="342900" lvl="0" indent="-342900">
                <a:lnSpc>
                  <a:spcPct val="106000"/>
                </a:lnSpc>
                <a:spcAft>
                  <a:spcPts val="0"/>
                </a:spcAft>
                <a:buFont typeface="Arial" panose="020B0604020202020204" pitchFamily="34" charset="0"/>
                <a:buChar char="•"/>
                <a:tabLst>
                  <a:tab pos="457200" algn="l"/>
                </a:tabLst>
              </a:pPr>
              <a:r>
                <a:rPr lang="sr-Cyrl-RS" sz="1400" dirty="0" err="1">
                  <a:solidFill>
                    <a:srgbClr val="000000"/>
                  </a:solidFill>
                  <a:latin typeface="+mj-lt"/>
                  <a:ea typeface="Times New Roman" panose="02020603050405020304" pitchFamily="18" charset="0"/>
                  <a:cs typeface="Arial" panose="020B0604020202020204" pitchFamily="34" charset="0"/>
                </a:rPr>
                <a:t>otvoreni</a:t>
              </a:r>
              <a:r>
                <a:rPr lang="sr-Cyrl-RS" sz="1400" dirty="0">
                  <a:solidFill>
                    <a:srgbClr val="000000"/>
                  </a:solidFill>
                  <a:latin typeface="+mj-lt"/>
                  <a:ea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lang="sr-Cyrl-RS" sz="1400" dirty="0" err="1">
                  <a:solidFill>
                    <a:srgbClr val="000000"/>
                  </a:solidFill>
                  <a:latin typeface="+mj-lt"/>
                  <a:ea typeface="Times New Roman" panose="02020603050405020304" pitchFamily="18" charset="0"/>
                  <a:cs typeface="Arial" panose="020B0604020202020204" pitchFamily="34" charset="0"/>
                </a:rPr>
                <a:t>postupak</a:t>
              </a:r>
              <a:endParaRPr lang="en-US" sz="1400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pPr marL="342900" lvl="0" indent="-342900">
                <a:lnSpc>
                  <a:spcPct val="106000"/>
                </a:lnSpc>
                <a:spcAft>
                  <a:spcPts val="0"/>
                </a:spcAft>
                <a:buFont typeface="Arial" panose="020B0604020202020204" pitchFamily="34" charset="0"/>
                <a:buChar char="•"/>
                <a:tabLst>
                  <a:tab pos="457200" algn="l"/>
                </a:tabLst>
              </a:pPr>
              <a:r>
                <a:rPr lang="sr-Cyrl-RS" sz="1400" dirty="0" err="1">
                  <a:solidFill>
                    <a:srgbClr val="000000"/>
                  </a:solidFill>
                  <a:latin typeface="+mj-lt"/>
                  <a:ea typeface="Times New Roman" panose="02020603050405020304" pitchFamily="18" charset="0"/>
                  <a:cs typeface="Arial" panose="020B0604020202020204" pitchFamily="34" charset="0"/>
                </a:rPr>
                <a:t>restriktivni</a:t>
              </a:r>
              <a:r>
                <a:rPr lang="sr-Cyrl-RS" sz="1400" dirty="0">
                  <a:solidFill>
                    <a:srgbClr val="000000"/>
                  </a:solidFill>
                  <a:latin typeface="+mj-lt"/>
                  <a:ea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lang="sr-Cyrl-RS" sz="1400" dirty="0" err="1">
                  <a:solidFill>
                    <a:srgbClr val="000000"/>
                  </a:solidFill>
                  <a:latin typeface="+mj-lt"/>
                  <a:ea typeface="Times New Roman" panose="02020603050405020304" pitchFamily="18" charset="0"/>
                  <a:cs typeface="Arial" panose="020B0604020202020204" pitchFamily="34" charset="0"/>
                </a:rPr>
                <a:t>postupak</a:t>
              </a:r>
              <a:endParaRPr lang="en-US" sz="1400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pPr marL="360363" lvl="0" indent="-360363">
                <a:lnSpc>
                  <a:spcPct val="106000"/>
                </a:lnSpc>
                <a:spcAft>
                  <a:spcPts val="0"/>
                </a:spcAft>
                <a:buFont typeface="Arial" panose="020B0604020202020204" pitchFamily="34" charset="0"/>
                <a:buChar char="•"/>
                <a:tabLst>
                  <a:tab pos="457200" algn="l"/>
                </a:tabLst>
              </a:pPr>
              <a:r>
                <a:rPr lang="sr-Cyrl-RS" sz="1400" dirty="0" err="1">
                  <a:solidFill>
                    <a:srgbClr val="000000"/>
                  </a:solidFill>
                  <a:latin typeface="+mj-lt"/>
                  <a:ea typeface="Times New Roman" panose="02020603050405020304" pitchFamily="18" charset="0"/>
                  <a:cs typeface="Arial" panose="020B0604020202020204" pitchFamily="34" charset="0"/>
                </a:rPr>
                <a:t>konkurentni</a:t>
              </a:r>
              <a:r>
                <a:rPr lang="sr-Cyrl-RS" sz="1400" dirty="0">
                  <a:solidFill>
                    <a:srgbClr val="000000"/>
                  </a:solidFill>
                  <a:latin typeface="+mj-lt"/>
                  <a:ea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lang="sr-Cyrl-RS" sz="1400" dirty="0" err="1">
                  <a:solidFill>
                    <a:srgbClr val="000000"/>
                  </a:solidFill>
                  <a:latin typeface="+mj-lt"/>
                  <a:ea typeface="Times New Roman" panose="02020603050405020304" pitchFamily="18" charset="0"/>
                  <a:cs typeface="Arial" panose="020B0604020202020204" pitchFamily="34" charset="0"/>
                </a:rPr>
                <a:t>postupak</a:t>
              </a:r>
              <a:r>
                <a:rPr lang="sr-Cyrl-RS" sz="1400" dirty="0">
                  <a:solidFill>
                    <a:srgbClr val="000000"/>
                  </a:solidFill>
                  <a:latin typeface="+mj-lt"/>
                  <a:ea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lang="sr-Cyrl-RS" sz="1400" dirty="0" err="1">
                  <a:solidFill>
                    <a:srgbClr val="000000"/>
                  </a:solidFill>
                  <a:latin typeface="+mj-lt"/>
                  <a:ea typeface="Times New Roman" panose="02020603050405020304" pitchFamily="18" charset="0"/>
                  <a:cs typeface="Arial" panose="020B0604020202020204" pitchFamily="34" charset="0"/>
                </a:rPr>
                <a:t>sa</a:t>
              </a:r>
              <a:r>
                <a:rPr lang="sr-Cyrl-RS" sz="1400" dirty="0">
                  <a:solidFill>
                    <a:srgbClr val="000000"/>
                  </a:solidFill>
                  <a:latin typeface="+mj-lt"/>
                  <a:ea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lang="sr-Cyrl-RS" sz="1400" dirty="0" err="1">
                  <a:solidFill>
                    <a:srgbClr val="000000"/>
                  </a:solidFill>
                  <a:latin typeface="+mj-lt"/>
                  <a:ea typeface="Times New Roman" panose="02020603050405020304" pitchFamily="18" charset="0"/>
                  <a:cs typeface="Arial" panose="020B0604020202020204" pitchFamily="34" charset="0"/>
                </a:rPr>
                <a:t>pregovaranjem</a:t>
              </a:r>
              <a:endParaRPr lang="en-US" sz="1400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pPr marL="342900" lvl="0" indent="-342900">
                <a:lnSpc>
                  <a:spcPct val="106000"/>
                </a:lnSpc>
                <a:spcAft>
                  <a:spcPts val="0"/>
                </a:spcAft>
                <a:buFont typeface="Arial" panose="020B0604020202020204" pitchFamily="34" charset="0"/>
                <a:buChar char="•"/>
                <a:tabLst>
                  <a:tab pos="457200" algn="l"/>
                </a:tabLst>
              </a:pPr>
              <a:r>
                <a:rPr lang="sr-Cyrl-RS" sz="1400" dirty="0" err="1">
                  <a:solidFill>
                    <a:srgbClr val="000000"/>
                  </a:solidFill>
                  <a:latin typeface="+mj-lt"/>
                  <a:ea typeface="Times New Roman" panose="02020603050405020304" pitchFamily="18" charset="0"/>
                  <a:cs typeface="Arial" panose="020B0604020202020204" pitchFamily="34" charset="0"/>
                </a:rPr>
                <a:t>konkurentni</a:t>
              </a:r>
              <a:r>
                <a:rPr lang="sr-Cyrl-RS" sz="1400" dirty="0">
                  <a:solidFill>
                    <a:srgbClr val="000000"/>
                  </a:solidFill>
                  <a:latin typeface="+mj-lt"/>
                  <a:ea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lang="sr-Cyrl-RS" sz="1400" dirty="0" err="1">
                  <a:solidFill>
                    <a:srgbClr val="000000"/>
                  </a:solidFill>
                  <a:latin typeface="+mj-lt"/>
                  <a:ea typeface="Times New Roman" panose="02020603050405020304" pitchFamily="18" charset="0"/>
                  <a:cs typeface="Arial" panose="020B0604020202020204" pitchFamily="34" charset="0"/>
                </a:rPr>
                <a:t>dijalog</a:t>
              </a:r>
              <a:endParaRPr lang="en-US" sz="1400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pPr marL="342900" lvl="0" indent="-342900">
                <a:lnSpc>
                  <a:spcPct val="106000"/>
                </a:lnSpc>
                <a:spcAft>
                  <a:spcPts val="0"/>
                </a:spcAft>
                <a:buFont typeface="Arial" panose="020B0604020202020204" pitchFamily="34" charset="0"/>
                <a:buChar char="•"/>
                <a:tabLst>
                  <a:tab pos="457200" algn="l"/>
                </a:tabLst>
              </a:pPr>
              <a:r>
                <a:rPr lang="sr-Cyrl-RS" sz="1400" dirty="0" err="1">
                  <a:solidFill>
                    <a:srgbClr val="000000"/>
                  </a:solidFill>
                  <a:latin typeface="+mj-lt"/>
                  <a:ea typeface="Times New Roman" panose="02020603050405020304" pitchFamily="18" charset="0"/>
                  <a:cs typeface="Arial" panose="020B0604020202020204" pitchFamily="34" charset="0"/>
                </a:rPr>
                <a:t>pregovarački</a:t>
              </a:r>
              <a:r>
                <a:rPr lang="sr-Cyrl-RS" sz="1400" dirty="0">
                  <a:solidFill>
                    <a:srgbClr val="000000"/>
                  </a:solidFill>
                  <a:latin typeface="+mj-lt"/>
                  <a:ea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lang="sr-Cyrl-RS" sz="1400" dirty="0" err="1">
                  <a:solidFill>
                    <a:srgbClr val="000000"/>
                  </a:solidFill>
                  <a:latin typeface="+mj-lt"/>
                  <a:ea typeface="Times New Roman" panose="02020603050405020304" pitchFamily="18" charset="0"/>
                  <a:cs typeface="Arial" panose="020B0604020202020204" pitchFamily="34" charset="0"/>
                </a:rPr>
                <a:t>postupak</a:t>
              </a:r>
              <a:r>
                <a:rPr lang="sr-Cyrl-RS" sz="1400" dirty="0">
                  <a:solidFill>
                    <a:srgbClr val="000000"/>
                  </a:solidFill>
                  <a:latin typeface="+mj-lt"/>
                  <a:ea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lang="sr-Cyrl-RS" sz="1400" dirty="0" err="1">
                  <a:solidFill>
                    <a:srgbClr val="000000"/>
                  </a:solidFill>
                  <a:latin typeface="+mj-lt"/>
                  <a:ea typeface="Times New Roman" panose="02020603050405020304" pitchFamily="18" charset="0"/>
                  <a:cs typeface="Arial" panose="020B0604020202020204" pitchFamily="34" charset="0"/>
                </a:rPr>
                <a:t>sa</a:t>
              </a:r>
              <a:r>
                <a:rPr lang="sr-Cyrl-RS" sz="1400" dirty="0">
                  <a:solidFill>
                    <a:srgbClr val="000000"/>
                  </a:solidFill>
                  <a:latin typeface="+mj-lt"/>
                  <a:ea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lang="sr-Cyrl-RS" sz="1400" dirty="0" err="1">
                  <a:solidFill>
                    <a:srgbClr val="000000"/>
                  </a:solidFill>
                  <a:latin typeface="+mj-lt"/>
                  <a:ea typeface="Times New Roman" panose="02020603050405020304" pitchFamily="18" charset="0"/>
                  <a:cs typeface="Arial" panose="020B0604020202020204" pitchFamily="34" charset="0"/>
                </a:rPr>
                <a:t>objavljivanjem</a:t>
              </a:r>
              <a:r>
                <a:rPr lang="sr-Cyrl-RS" sz="1400" dirty="0">
                  <a:solidFill>
                    <a:srgbClr val="000000"/>
                  </a:solidFill>
                  <a:latin typeface="+mj-lt"/>
                  <a:ea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lang="sr-Cyrl-RS" sz="1400" dirty="0" err="1">
                  <a:solidFill>
                    <a:srgbClr val="000000"/>
                  </a:solidFill>
                  <a:latin typeface="+mj-lt"/>
                  <a:ea typeface="Times New Roman" panose="02020603050405020304" pitchFamily="18" charset="0"/>
                  <a:cs typeface="Arial" panose="020B0604020202020204" pitchFamily="34" charset="0"/>
                </a:rPr>
                <a:t>javnog</a:t>
              </a:r>
              <a:r>
                <a:rPr lang="sr-Cyrl-RS" sz="1400" dirty="0">
                  <a:solidFill>
                    <a:srgbClr val="000000"/>
                  </a:solidFill>
                  <a:latin typeface="+mj-lt"/>
                  <a:ea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lang="sr-Cyrl-RS" sz="1400" dirty="0" err="1">
                  <a:solidFill>
                    <a:srgbClr val="000000"/>
                  </a:solidFill>
                  <a:latin typeface="+mj-lt"/>
                  <a:ea typeface="Times New Roman" panose="02020603050405020304" pitchFamily="18" charset="0"/>
                  <a:cs typeface="Arial" panose="020B0604020202020204" pitchFamily="34" charset="0"/>
                </a:rPr>
                <a:t>poziva</a:t>
              </a:r>
              <a:endParaRPr lang="en-US" sz="1400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pPr marL="342900" lvl="0" indent="-342900">
                <a:lnSpc>
                  <a:spcPct val="106000"/>
                </a:lnSpc>
                <a:spcAft>
                  <a:spcPts val="0"/>
                </a:spcAft>
                <a:buFont typeface="Arial" panose="020B0604020202020204" pitchFamily="34" charset="0"/>
                <a:buChar char="•"/>
                <a:tabLst>
                  <a:tab pos="457200" algn="l"/>
                </a:tabLst>
              </a:pPr>
              <a:r>
                <a:rPr lang="sr-Cyrl-RS" sz="1400" dirty="0" err="1">
                  <a:solidFill>
                    <a:srgbClr val="000000"/>
                  </a:solidFill>
                  <a:latin typeface="+mj-lt"/>
                  <a:ea typeface="Times New Roman" panose="02020603050405020304" pitchFamily="18" charset="0"/>
                  <a:cs typeface="Arial" panose="020B0604020202020204" pitchFamily="34" charset="0"/>
                </a:rPr>
                <a:t>partnerstvo</a:t>
              </a:r>
              <a:r>
                <a:rPr lang="sr-Cyrl-RS" sz="1400" dirty="0">
                  <a:solidFill>
                    <a:srgbClr val="000000"/>
                  </a:solidFill>
                  <a:latin typeface="+mj-lt"/>
                  <a:ea typeface="Times New Roman" panose="02020603050405020304" pitchFamily="18" charset="0"/>
                  <a:cs typeface="Arial" panose="020B0604020202020204" pitchFamily="34" charset="0"/>
                </a:rPr>
                <a:t> za </a:t>
              </a:r>
              <a:r>
                <a:rPr lang="sr-Cyrl-RS" sz="1400" dirty="0" err="1">
                  <a:solidFill>
                    <a:srgbClr val="000000"/>
                  </a:solidFill>
                  <a:latin typeface="+mj-lt"/>
                  <a:ea typeface="Times New Roman" panose="02020603050405020304" pitchFamily="18" charset="0"/>
                  <a:cs typeface="Arial" panose="020B0604020202020204" pitchFamily="34" charset="0"/>
                </a:rPr>
                <a:t>inovacije</a:t>
              </a:r>
              <a:endParaRPr lang="en-US" sz="1400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pPr marL="342900" lvl="0" indent="-342900">
                <a:lnSpc>
                  <a:spcPct val="106000"/>
                </a:lnSpc>
                <a:spcAft>
                  <a:spcPts val="600"/>
                </a:spcAft>
                <a:buFont typeface="Arial" panose="020B0604020202020204" pitchFamily="34" charset="0"/>
                <a:buChar char="•"/>
                <a:tabLst>
                  <a:tab pos="457200" algn="l"/>
                </a:tabLst>
              </a:pPr>
              <a:r>
                <a:rPr lang="sr-Cyrl-RS" sz="1400" dirty="0">
                  <a:solidFill>
                    <a:srgbClr val="000000"/>
                  </a:solidFill>
                  <a:latin typeface="+mj-lt"/>
                  <a:ea typeface="Times New Roman" panose="02020603050405020304" pitchFamily="18" charset="0"/>
                  <a:cs typeface="Arial" panose="020B0604020202020204" pitchFamily="34" charset="0"/>
                </a:rPr>
                <a:t>pregovarački postupak bez objavljivanja </a:t>
              </a:r>
              <a:r>
                <a:rPr lang="sr-Cyrl-RS" sz="1400" dirty="0" err="1">
                  <a:solidFill>
                    <a:srgbClr val="000000"/>
                  </a:solidFill>
                  <a:latin typeface="+mj-lt"/>
                  <a:ea typeface="Times New Roman" panose="02020603050405020304" pitchFamily="18" charset="0"/>
                  <a:cs typeface="Arial" panose="020B0604020202020204" pitchFamily="34" charset="0"/>
                </a:rPr>
                <a:t>javnog</a:t>
              </a:r>
              <a:r>
                <a:rPr lang="sr-Cyrl-RS" sz="1400" dirty="0">
                  <a:solidFill>
                    <a:srgbClr val="000000"/>
                  </a:solidFill>
                  <a:latin typeface="+mj-lt"/>
                  <a:ea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lang="sr-Cyrl-RS" sz="1400" dirty="0" err="1">
                  <a:solidFill>
                    <a:srgbClr val="000000"/>
                  </a:solidFill>
                  <a:latin typeface="+mj-lt"/>
                  <a:ea typeface="Times New Roman" panose="02020603050405020304" pitchFamily="18" charset="0"/>
                  <a:cs typeface="Arial" panose="020B0604020202020204" pitchFamily="34" charset="0"/>
                </a:rPr>
                <a:t>poziva</a:t>
              </a:r>
              <a:r>
                <a:rPr lang="hr-HR" sz="1400" dirty="0">
                  <a:solidFill>
                    <a:srgbClr val="000000"/>
                  </a:solidFill>
                  <a:latin typeface="+mj-lt"/>
                  <a:ea typeface="Times New Roman" panose="02020603050405020304" pitchFamily="18" charset="0"/>
                  <a:cs typeface="Arial" panose="020B0604020202020204" pitchFamily="34" charset="0"/>
                </a:rPr>
                <a:t>*</a:t>
              </a:r>
              <a:endParaRPr lang="en-US" sz="1400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pPr algn="just">
                <a:lnSpc>
                  <a:spcPct val="106000"/>
                </a:lnSpc>
                <a:spcAft>
                  <a:spcPts val="600"/>
                </a:spcAft>
              </a:pPr>
              <a:r>
                <a:rPr lang="sr-Cyrl-RS" sz="1400" dirty="0">
                  <a:solidFill>
                    <a:srgbClr val="000000"/>
                  </a:solidFill>
                  <a:latin typeface="+mj-lt"/>
                  <a:ea typeface="Times New Roman" panose="02020603050405020304" pitchFamily="18" charset="0"/>
                  <a:cs typeface="Arial" panose="020B0604020202020204" pitchFamily="34" charset="0"/>
                </a:rPr>
                <a:t>Podržano je i sprovođenje </a:t>
              </a:r>
              <a:r>
                <a:rPr lang="sr-Cyrl-RS" sz="1400" b="1" dirty="0">
                  <a:solidFill>
                    <a:srgbClr val="000000"/>
                  </a:solidFill>
                  <a:latin typeface="+mj-lt"/>
                  <a:ea typeface="Times New Roman" panose="02020603050405020304" pitchFamily="18" charset="0"/>
                  <a:cs typeface="Arial" panose="020B0604020202020204" pitchFamily="34" charset="0"/>
                </a:rPr>
                <a:t>posebnih režima nabavki</a:t>
              </a:r>
              <a:r>
                <a:rPr lang="sr-Cyrl-RS" sz="1400" dirty="0">
                  <a:solidFill>
                    <a:srgbClr val="000000"/>
                  </a:solidFill>
                  <a:latin typeface="+mj-lt"/>
                  <a:ea typeface="Times New Roman" panose="02020603050405020304" pitchFamily="18" charset="0"/>
                  <a:cs typeface="Arial" panose="020B0604020202020204" pitchFamily="34" charset="0"/>
                </a:rPr>
                <a:t>.</a:t>
              </a:r>
              <a:endParaRPr lang="hr-HR" sz="1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pPr algn="just">
                <a:lnSpc>
                  <a:spcPct val="106000"/>
                </a:lnSpc>
                <a:spcAft>
                  <a:spcPts val="600"/>
                </a:spcAft>
              </a:pPr>
              <a:r>
                <a:rPr lang="hr-HR" sz="1400" dirty="0">
                  <a:solidFill>
                    <a:srgbClr val="000000"/>
                  </a:solidFill>
                  <a:latin typeface="+mj-lt"/>
                  <a:ea typeface="Times New Roman" panose="02020603050405020304" pitchFamily="18" charset="0"/>
                  <a:cs typeface="Arial" panose="020B0604020202020204" pitchFamily="34" charset="0"/>
                </a:rPr>
                <a:t>Omogućeno je sprovođenje</a:t>
              </a:r>
              <a:r>
                <a:rPr lang="sr-Cyrl-RS" sz="1400" dirty="0">
                  <a:solidFill>
                    <a:srgbClr val="000000"/>
                  </a:solidFill>
                  <a:latin typeface="+mj-lt"/>
                  <a:ea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lang="sr-Cyrl-RS" sz="1400" b="1" dirty="0" err="1">
                  <a:solidFill>
                    <a:srgbClr val="000000"/>
                  </a:solidFill>
                  <a:latin typeface="+mj-lt"/>
                  <a:ea typeface="Times New Roman" panose="02020603050405020304" pitchFamily="18" charset="0"/>
                  <a:cs typeface="Arial" panose="020B0604020202020204" pitchFamily="34" charset="0"/>
                </a:rPr>
                <a:t>tehnik</a:t>
              </a:r>
              <a:r>
                <a:rPr lang="hr-HR" sz="1400" b="1" dirty="0">
                  <a:solidFill>
                    <a:srgbClr val="000000"/>
                  </a:solidFill>
                  <a:latin typeface="+mj-lt"/>
                  <a:ea typeface="Times New Roman" panose="02020603050405020304" pitchFamily="18" charset="0"/>
                  <a:cs typeface="Arial" panose="020B0604020202020204" pitchFamily="34" charset="0"/>
                </a:rPr>
                <a:t>a</a:t>
              </a:r>
              <a:r>
                <a:rPr lang="sr-Cyrl-RS" sz="1400" b="1" dirty="0">
                  <a:solidFill>
                    <a:srgbClr val="000000"/>
                  </a:solidFill>
                  <a:latin typeface="+mj-lt"/>
                  <a:ea typeface="Times New Roman" panose="02020603050405020304" pitchFamily="18" charset="0"/>
                  <a:cs typeface="Arial" panose="020B0604020202020204" pitchFamily="34" charset="0"/>
                </a:rPr>
                <a:t> i </a:t>
              </a:r>
              <a:r>
                <a:rPr lang="sr-Cyrl-RS" sz="1400" b="1" dirty="0" err="1">
                  <a:solidFill>
                    <a:srgbClr val="000000"/>
                  </a:solidFill>
                  <a:latin typeface="+mj-lt"/>
                  <a:ea typeface="Times New Roman" panose="02020603050405020304" pitchFamily="18" charset="0"/>
                  <a:cs typeface="Arial" panose="020B0604020202020204" pitchFamily="34" charset="0"/>
                </a:rPr>
                <a:t>instrumen</a:t>
              </a:r>
              <a:r>
                <a:rPr lang="hr-HR" sz="1400" b="1" dirty="0">
                  <a:solidFill>
                    <a:srgbClr val="000000"/>
                  </a:solidFill>
                  <a:latin typeface="+mj-lt"/>
                  <a:ea typeface="Times New Roman" panose="02020603050405020304" pitchFamily="18" charset="0"/>
                  <a:cs typeface="Arial" panose="020B0604020202020204" pitchFamily="34" charset="0"/>
                </a:rPr>
                <a:t>a</a:t>
              </a:r>
              <a:r>
                <a:rPr lang="sr-Cyrl-RS" sz="1400" b="1" dirty="0">
                  <a:solidFill>
                    <a:srgbClr val="000000"/>
                  </a:solidFill>
                  <a:latin typeface="+mj-lt"/>
                  <a:ea typeface="Times New Roman" panose="02020603050405020304" pitchFamily="18" charset="0"/>
                  <a:cs typeface="Arial" panose="020B0604020202020204" pitchFamily="34" charset="0"/>
                </a:rPr>
                <a:t>t</a:t>
              </a:r>
              <a:r>
                <a:rPr lang="hr-HR" sz="1400" b="1" dirty="0">
                  <a:solidFill>
                    <a:srgbClr val="000000"/>
                  </a:solidFill>
                  <a:latin typeface="+mj-lt"/>
                  <a:ea typeface="Times New Roman" panose="02020603050405020304" pitchFamily="18" charset="0"/>
                  <a:cs typeface="Arial" panose="020B0604020202020204" pitchFamily="34" charset="0"/>
                </a:rPr>
                <a:t>a: </a:t>
              </a:r>
            </a:p>
            <a:p>
              <a:pPr marL="360363" indent="-360363" algn="just">
                <a:lnSpc>
                  <a:spcPct val="106000"/>
                </a:lnSpc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sr-Cyrl-RS" sz="1400" dirty="0" err="1">
                  <a:solidFill>
                    <a:srgbClr val="000000"/>
                  </a:solidFill>
                  <a:latin typeface="+mj-lt"/>
                  <a:ea typeface="Times New Roman" panose="02020603050405020304" pitchFamily="18" charset="0"/>
                  <a:cs typeface="Arial" panose="020B0604020202020204" pitchFamily="34" charset="0"/>
                </a:rPr>
                <a:t>okvirn</a:t>
              </a:r>
              <a:r>
                <a:rPr lang="hr-HR" sz="1400" dirty="0">
                  <a:solidFill>
                    <a:srgbClr val="000000"/>
                  </a:solidFill>
                  <a:latin typeface="+mj-lt"/>
                  <a:ea typeface="Times New Roman" panose="02020603050405020304" pitchFamily="18" charset="0"/>
                  <a:cs typeface="Arial" panose="020B0604020202020204" pitchFamily="34" charset="0"/>
                </a:rPr>
                <a:t>i</a:t>
              </a:r>
              <a:r>
                <a:rPr lang="sr-Cyrl-RS" sz="1400" dirty="0">
                  <a:solidFill>
                    <a:srgbClr val="000000"/>
                  </a:solidFill>
                  <a:latin typeface="+mj-lt"/>
                  <a:ea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lang="sr-Cyrl-RS" sz="1400" dirty="0" err="1">
                  <a:solidFill>
                    <a:srgbClr val="000000"/>
                  </a:solidFill>
                  <a:latin typeface="+mj-lt"/>
                  <a:ea typeface="Times New Roman" panose="02020603050405020304" pitchFamily="18" charset="0"/>
                  <a:cs typeface="Arial" panose="020B0604020202020204" pitchFamily="34" charset="0"/>
                </a:rPr>
                <a:t>sporazum</a:t>
              </a:r>
              <a:endParaRPr lang="hr-HR" sz="1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pPr marL="360363" indent="-360363" algn="just">
                <a:lnSpc>
                  <a:spcPct val="106000"/>
                </a:lnSpc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sr-Cyrl-RS" sz="1400" dirty="0">
                  <a:solidFill>
                    <a:srgbClr val="000000"/>
                  </a:solidFill>
                  <a:latin typeface="+mj-lt"/>
                  <a:ea typeface="Times New Roman" panose="02020603050405020304" pitchFamily="18" charset="0"/>
                  <a:cs typeface="Arial" panose="020B0604020202020204" pitchFamily="34" charset="0"/>
                </a:rPr>
                <a:t>sistem dinami</a:t>
              </a:r>
              <a:r>
                <a:rPr lang="hr-HR" sz="1400" dirty="0">
                  <a:solidFill>
                    <a:srgbClr val="000000"/>
                  </a:solidFill>
                  <a:latin typeface="+mj-lt"/>
                  <a:ea typeface="Times New Roman" panose="02020603050405020304" pitchFamily="18" charset="0"/>
                  <a:cs typeface="Arial" panose="020B0604020202020204" pitchFamily="34" charset="0"/>
                </a:rPr>
                <a:t>č</a:t>
              </a:r>
              <a:r>
                <a:rPr lang="sr-Cyrl-RS" sz="1400" dirty="0">
                  <a:solidFill>
                    <a:srgbClr val="000000"/>
                  </a:solidFill>
                  <a:latin typeface="+mj-lt"/>
                  <a:ea typeface="Times New Roman" panose="02020603050405020304" pitchFamily="18" charset="0"/>
                  <a:cs typeface="Arial" panose="020B0604020202020204" pitchFamily="34" charset="0"/>
                </a:rPr>
                <a:t>ne nabavke</a:t>
              </a:r>
              <a:endParaRPr lang="hr-HR" sz="1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pPr marL="360363" indent="-360363" algn="just">
                <a:lnSpc>
                  <a:spcPct val="106000"/>
                </a:lnSpc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sr-Cyrl-RS" sz="1400" dirty="0">
                  <a:solidFill>
                    <a:srgbClr val="000000"/>
                  </a:solidFill>
                  <a:latin typeface="+mj-lt"/>
                  <a:ea typeface="Times New Roman" panose="02020603050405020304" pitchFamily="18" charset="0"/>
                  <a:cs typeface="Arial" panose="020B0604020202020204" pitchFamily="34" charset="0"/>
                </a:rPr>
                <a:t>sistem kvalifikacije</a:t>
              </a:r>
              <a:endParaRPr lang="hr-HR" sz="1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pPr marL="360363" indent="-360363" algn="just">
                <a:lnSpc>
                  <a:spcPct val="106000"/>
                </a:lnSpc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sr-Cyrl-RS" sz="1400" dirty="0">
                  <a:solidFill>
                    <a:srgbClr val="000000"/>
                  </a:solidFill>
                  <a:latin typeface="+mj-lt"/>
                  <a:ea typeface="Times New Roman" panose="02020603050405020304" pitchFamily="18" charset="0"/>
                  <a:cs typeface="Arial" panose="020B0604020202020204" pitchFamily="34" charset="0"/>
                </a:rPr>
                <a:t>elektronske licitacij</a:t>
              </a:r>
              <a:r>
                <a:rPr lang="hr-HR" sz="1400" dirty="0">
                  <a:solidFill>
                    <a:srgbClr val="000000"/>
                  </a:solidFill>
                  <a:latin typeface="+mj-lt"/>
                  <a:ea typeface="Times New Roman" panose="02020603050405020304" pitchFamily="18" charset="0"/>
                  <a:cs typeface="Arial" panose="020B0604020202020204" pitchFamily="34" charset="0"/>
                </a:rPr>
                <a:t>e</a:t>
              </a:r>
            </a:p>
            <a:p>
              <a:pPr marL="360363" indent="-360363" algn="just">
                <a:lnSpc>
                  <a:spcPct val="106000"/>
                </a:lnSpc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sr-Cyrl-RS" sz="1400" dirty="0" err="1">
                  <a:solidFill>
                    <a:srgbClr val="000000"/>
                  </a:solidFill>
                  <a:latin typeface="+mj-lt"/>
                  <a:ea typeface="Times New Roman" panose="02020603050405020304" pitchFamily="18" charset="0"/>
                  <a:cs typeface="Arial" panose="020B0604020202020204" pitchFamily="34" charset="0"/>
                </a:rPr>
                <a:t>elektronsk</a:t>
              </a:r>
              <a:r>
                <a:rPr lang="hr-HR" sz="1400" dirty="0">
                  <a:solidFill>
                    <a:srgbClr val="000000"/>
                  </a:solidFill>
                  <a:latin typeface="+mj-lt"/>
                  <a:ea typeface="Times New Roman" panose="02020603050405020304" pitchFamily="18" charset="0"/>
                  <a:cs typeface="Arial" panose="020B0604020202020204" pitchFamily="34" charset="0"/>
                </a:rPr>
                <a:t>i</a:t>
              </a:r>
              <a:r>
                <a:rPr lang="sr-Cyrl-RS" sz="1400" dirty="0">
                  <a:solidFill>
                    <a:srgbClr val="000000"/>
                  </a:solidFill>
                  <a:latin typeface="+mj-lt"/>
                  <a:ea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lang="sr-Cyrl-RS" sz="1400" dirty="0" err="1">
                  <a:solidFill>
                    <a:srgbClr val="000000"/>
                  </a:solidFill>
                  <a:latin typeface="+mj-lt"/>
                  <a:ea typeface="Times New Roman" panose="02020603050405020304" pitchFamily="18" charset="0"/>
                  <a:cs typeface="Arial" panose="020B0604020202020204" pitchFamily="34" charset="0"/>
                </a:rPr>
                <a:t>katalog</a:t>
              </a:r>
              <a:endParaRPr lang="en-US" sz="1400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BE8688BF-E419-4631-ABE8-3F7C1487D7B0}"/>
                </a:ext>
              </a:extLst>
            </p:cNvPr>
            <p:cNvSpPr/>
            <p:nvPr/>
          </p:nvSpPr>
          <p:spPr>
            <a:xfrm>
              <a:off x="4206640" y="41945"/>
              <a:ext cx="2793365" cy="2302720"/>
            </a:xfrm>
            <a:prstGeom prst="roundRect">
              <a:avLst/>
            </a:prstGeom>
            <a:blipFill dpi="0"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 w="9525"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C4950AA7-9931-4A0C-985D-FB55A1AB330E}"/>
                </a:ext>
              </a:extLst>
            </p:cNvPr>
            <p:cNvSpPr/>
            <p:nvPr/>
          </p:nvSpPr>
          <p:spPr>
            <a:xfrm>
              <a:off x="7487170" y="4222588"/>
              <a:ext cx="3342007" cy="1136650"/>
            </a:xfrm>
            <a:prstGeom prst="roundRect">
              <a:avLst/>
            </a:prstGeom>
            <a:blipFill dpi="0"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 w="9525"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B3269BD4-9DE6-4489-912D-C084B3CCCDAD}"/>
                </a:ext>
              </a:extLst>
            </p:cNvPr>
            <p:cNvSpPr/>
            <p:nvPr/>
          </p:nvSpPr>
          <p:spPr>
            <a:xfrm>
              <a:off x="5571940" y="2438238"/>
              <a:ext cx="3477694" cy="1784350"/>
            </a:xfrm>
            <a:prstGeom prst="roundRect">
              <a:avLst/>
            </a:prstGeom>
            <a:blipFill dpi="0"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 w="9525"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71976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F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900900CD-B943-934F-857F-30AA913FE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5754" y="-12500"/>
            <a:ext cx="4157296" cy="646375"/>
          </a:xfrm>
        </p:spPr>
        <p:txBody>
          <a:bodyPr/>
          <a:lstStyle/>
          <a:p>
            <a:r>
              <a:rPr lang="hr-HR" b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Korisnici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2A09EEBC-5E2C-D240-A5D6-6952B8392E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98712" y="868841"/>
            <a:ext cx="4951379" cy="4971545"/>
          </a:xfrm>
        </p:spPr>
        <p:txBody>
          <a:bodyPr>
            <a:normAutofit fontScale="92500" lnSpcReduction="20000"/>
          </a:bodyPr>
          <a:lstStyle/>
          <a:p>
            <a:pPr marL="342900" indent="-34290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sr-Cyrl-RS" sz="1400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Javni korisnici</a:t>
            </a:r>
            <a:endParaRPr lang="hr-HR" sz="1400" b="1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72618" lvl="1" indent="-17145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r-HR" sz="13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Pregled postupaka i preuzimanje oglasa</a:t>
            </a:r>
          </a:p>
          <a:p>
            <a:pPr marL="372618" lvl="1" indent="-17145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r-HR" sz="13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Pretraživanje, pregled i preuzimanje objavljenih planova</a:t>
            </a:r>
            <a:endParaRPr lang="en-US" sz="13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0363" indent="-360363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sr-Cyrl-RS" sz="1400" b="1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Registrovan</a:t>
            </a:r>
            <a:r>
              <a:rPr lang="hr-HR" sz="1400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sr-Cyrl-RS" sz="1400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korisnici</a:t>
            </a:r>
            <a:endParaRPr lang="hr-HR" sz="1400" b="1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72618" lvl="1" indent="-171450" algn="just">
              <a:lnSpc>
                <a:spcPct val="117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r-HR" sz="1300" dirty="0">
                <a:latin typeface="+mj-lt"/>
                <a:cs typeface="Times New Roman" panose="02020603050405020304" pitchFamily="18" charset="0"/>
              </a:rPr>
              <a:t>Uloge naručioca</a:t>
            </a:r>
          </a:p>
          <a:p>
            <a:pPr marL="555498" lvl="2" indent="-171450" algn="just">
              <a:lnSpc>
                <a:spcPct val="117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r-HR" sz="1000" dirty="0">
                <a:latin typeface="+mj-lt"/>
                <a:cs typeface="Times New Roman" panose="02020603050405020304" pitchFamily="18" charset="0"/>
              </a:rPr>
              <a:t>Administrator naručioca</a:t>
            </a:r>
          </a:p>
          <a:p>
            <a:pPr marL="555498" lvl="2" indent="-171450" algn="just">
              <a:lnSpc>
                <a:spcPct val="117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r-HR" sz="1000" dirty="0">
                <a:latin typeface="+mj-lt"/>
                <a:cs typeface="Times New Roman" panose="02020603050405020304" pitchFamily="18" charset="0"/>
              </a:rPr>
              <a:t>Službenik naručioca</a:t>
            </a:r>
          </a:p>
          <a:p>
            <a:pPr marL="555498" lvl="2" indent="-171450" algn="just">
              <a:lnSpc>
                <a:spcPct val="117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r-HR" sz="1000" dirty="0">
                <a:latin typeface="+mj-lt"/>
                <a:cs typeface="Times New Roman" panose="02020603050405020304" pitchFamily="18" charset="0"/>
              </a:rPr>
              <a:t>Administracija organizacije i korisničkih naloga</a:t>
            </a:r>
          </a:p>
          <a:p>
            <a:pPr marL="372618" lvl="1" indent="-171450" algn="just">
              <a:lnSpc>
                <a:spcPct val="117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r-HR" sz="1300" dirty="0">
                <a:latin typeface="+mj-lt"/>
                <a:cs typeface="Times New Roman" panose="02020603050405020304" pitchFamily="18" charset="0"/>
              </a:rPr>
              <a:t>Uloge ponuđača</a:t>
            </a:r>
          </a:p>
          <a:p>
            <a:pPr marL="555498" lvl="2" indent="-171450" algn="just">
              <a:lnSpc>
                <a:spcPct val="117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r-HR" sz="1000" dirty="0">
                <a:latin typeface="+mj-lt"/>
                <a:cs typeface="Times New Roman" panose="02020603050405020304" pitchFamily="18" charset="0"/>
              </a:rPr>
              <a:t>Administrator ponuđača</a:t>
            </a:r>
          </a:p>
          <a:p>
            <a:pPr marL="555498" lvl="2" indent="-171450" algn="just">
              <a:lnSpc>
                <a:spcPct val="117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r-HR" sz="1000" dirty="0">
                <a:latin typeface="+mj-lt"/>
                <a:cs typeface="Times New Roman" panose="02020603050405020304" pitchFamily="18" charset="0"/>
              </a:rPr>
              <a:t>Komercijalista</a:t>
            </a:r>
          </a:p>
          <a:p>
            <a:pPr marL="555498" lvl="2" indent="-171450" algn="just">
              <a:lnSpc>
                <a:spcPct val="117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r-HR" sz="1000" dirty="0">
                <a:cs typeface="Times New Roman" panose="02020603050405020304" pitchFamily="18" charset="0"/>
              </a:rPr>
              <a:t>Administracija organizacije i korisničkih naloga</a:t>
            </a:r>
            <a:endParaRPr lang="hr-HR" sz="1000" dirty="0">
              <a:latin typeface="+mj-lt"/>
              <a:cs typeface="Times New Roman" panose="02020603050405020304" pitchFamily="18" charset="0"/>
            </a:endParaRPr>
          </a:p>
          <a:p>
            <a:pPr marL="372618" lvl="1" indent="-171450" algn="just">
              <a:lnSpc>
                <a:spcPct val="117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r-HR" sz="1300" dirty="0">
                <a:latin typeface="+mj-lt"/>
                <a:cs typeface="Times New Roman" panose="02020603050405020304" pitchFamily="18" charset="0"/>
              </a:rPr>
              <a:t>Ostali:</a:t>
            </a:r>
          </a:p>
          <a:p>
            <a:pPr marL="555498" lvl="2" indent="-171450" algn="just">
              <a:lnSpc>
                <a:spcPct val="117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r-HR" sz="1000" dirty="0">
                <a:latin typeface="+mj-lt"/>
                <a:cs typeface="Times New Roman" panose="02020603050405020304" pitchFamily="18" charset="0"/>
              </a:rPr>
              <a:t>Republička komisija</a:t>
            </a:r>
          </a:p>
          <a:p>
            <a:pPr marL="555498" lvl="2" indent="-171450" algn="just">
              <a:lnSpc>
                <a:spcPct val="117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r-HR" sz="1000" dirty="0">
                <a:latin typeface="+mj-lt"/>
                <a:cs typeface="Times New Roman" panose="02020603050405020304" pitchFamily="18" charset="0"/>
              </a:rPr>
              <a:t>Centralizovana tela</a:t>
            </a:r>
          </a:p>
          <a:p>
            <a:pPr marL="555498" lvl="2" indent="-171450" algn="just">
              <a:lnSpc>
                <a:spcPct val="117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r-HR" sz="1000" dirty="0">
                <a:latin typeface="+mj-lt"/>
                <a:cs typeface="Times New Roman" panose="02020603050405020304" pitchFamily="18" charset="0"/>
              </a:rPr>
              <a:t>Kancelarija za javne nabavke</a:t>
            </a:r>
            <a:endParaRPr lang="hr-HR" sz="1300" dirty="0">
              <a:latin typeface="+mj-lt"/>
              <a:cs typeface="Times New Roman" panose="02020603050405020304" pitchFamily="18" charset="0"/>
            </a:endParaRPr>
          </a:p>
          <a:p>
            <a:pPr marL="555498" lvl="2" indent="-171450" algn="just">
              <a:lnSpc>
                <a:spcPct val="117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hr-HR" sz="1300" dirty="0">
              <a:latin typeface="+mj-lt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7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r-HR" sz="1800" dirty="0">
                <a:latin typeface="+mj-lt"/>
                <a:cs typeface="Times New Roman" panose="02020603050405020304" pitchFamily="18" charset="0"/>
              </a:rPr>
              <a:t>Registracija na Portalu je </a:t>
            </a:r>
            <a:r>
              <a:rPr lang="hr-HR" sz="1800" b="1" dirty="0">
                <a:latin typeface="+mj-lt"/>
                <a:cs typeface="Times New Roman" panose="02020603050405020304" pitchFamily="18" charset="0"/>
              </a:rPr>
              <a:t>besplatna</a:t>
            </a:r>
          </a:p>
          <a:p>
            <a:pPr marL="285750" indent="-285750" algn="just">
              <a:lnSpc>
                <a:spcPct val="117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r-HR" sz="1800" dirty="0">
                <a:latin typeface="+mj-lt"/>
                <a:cs typeface="Times New Roman" panose="02020603050405020304" pitchFamily="18" charset="0"/>
              </a:rPr>
              <a:t>Za </a:t>
            </a:r>
            <a:r>
              <a:rPr lang="hr-HR" sz="1800" b="1" dirty="0">
                <a:latin typeface="+mj-lt"/>
                <a:cs typeface="Times New Roman" panose="02020603050405020304" pitchFamily="18" charset="0"/>
              </a:rPr>
              <a:t>preuzimanje konkursne dokumentacije</a:t>
            </a:r>
            <a:r>
              <a:rPr lang="hr-HR" sz="1800" dirty="0">
                <a:latin typeface="+mj-lt"/>
                <a:cs typeface="Times New Roman" panose="02020603050405020304" pitchFamily="18" charset="0"/>
              </a:rPr>
              <a:t> potrebna je </a:t>
            </a:r>
            <a:r>
              <a:rPr lang="hr-HR" sz="1800" b="1" dirty="0">
                <a:latin typeface="+mj-lt"/>
                <a:cs typeface="Times New Roman" panose="02020603050405020304" pitchFamily="18" charset="0"/>
              </a:rPr>
              <a:t>registracija</a:t>
            </a:r>
          </a:p>
          <a:p>
            <a:pPr lvl="2" algn="just">
              <a:lnSpc>
                <a:spcPct val="117000"/>
              </a:lnSpc>
              <a:spcBef>
                <a:spcPts val="600"/>
              </a:spcBef>
              <a:spcAft>
                <a:spcPts val="0"/>
              </a:spcAft>
            </a:pPr>
            <a:endParaRPr lang="hr-HR" sz="1300" dirty="0"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27" name="Picture Placeholder 26" descr="Woman standing in front of a window on tablet">
            <a:extLst>
              <a:ext uri="{FF2B5EF4-FFF2-40B4-BE49-F238E27FC236}">
                <a16:creationId xmlns:a16="http://schemas.microsoft.com/office/drawing/2014/main" id="{1E23C3D4-3265-654A-93D6-FE4FDACECE7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24550" y="633875"/>
            <a:ext cx="5632450" cy="5591175"/>
          </a:xfrm>
        </p:spPr>
      </p:pic>
    </p:spTree>
    <p:extLst>
      <p:ext uri="{BB962C8B-B14F-4D97-AF65-F5344CB8AC3E}">
        <p14:creationId xmlns:p14="http://schemas.microsoft.com/office/powerpoint/2010/main" val="1255359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>
            <a:extLst>
              <a:ext uri="{FF2B5EF4-FFF2-40B4-BE49-F238E27FC236}">
                <a16:creationId xmlns:a16="http://schemas.microsoft.com/office/drawing/2014/main" id="{C1386243-4AAA-4DA6-959C-C53251FFBD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892" y="704850"/>
            <a:ext cx="5996738" cy="5461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sr-Cyrl-RS" b="1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Pretraživanje</a:t>
            </a:r>
            <a:r>
              <a:rPr lang="sr-Cyrl-RS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sr-Cyrl-RS" b="1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praćenje</a:t>
            </a:r>
            <a:r>
              <a:rPr lang="sr-Cyrl-RS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b="1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informacija</a:t>
            </a:r>
            <a:r>
              <a:rPr lang="sr-Cyrl-RS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1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6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Svim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zainteresovanim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licima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omogućen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je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besplatan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neograničen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direktni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pristup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pretraživanje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pregled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preuzimanje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objavljenih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oglasa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javnim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nabavkama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dokumentacije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nabavci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05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6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Kada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zainteresovani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korisnici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prate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određeni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postupak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javne nabavke, </a:t>
            </a:r>
            <a:r>
              <a:rPr lang="sr-Cyrl-RS" sz="1400" b="1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automatski</a:t>
            </a:r>
            <a:r>
              <a:rPr lang="sr-Cyrl-RS" sz="1400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400" b="1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primaju</a:t>
            </a:r>
            <a:r>
              <a:rPr lang="sr-Cyrl-RS" sz="1400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400" b="1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informacije</a:t>
            </a:r>
            <a:r>
              <a:rPr lang="sr-Cyrl-RS" sz="1400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sr-Cyrl-RS" sz="1400" b="1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svim</a:t>
            </a:r>
            <a:r>
              <a:rPr lang="sr-Cyrl-RS" sz="1400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400" b="1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promenama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tom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postupku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dodatne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informacije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pojašnjenja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promena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roka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podnošenje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ponuda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promena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konkursne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dokumentacije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objavljivanje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novog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oglasa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postupku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itd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.). </a:t>
            </a:r>
            <a:endParaRPr lang="hr-HR" sz="14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6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postupke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mogu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podnesu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zahtev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dodatnim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informacijama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pojašnjenjem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vezi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dokumentacijom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nabavci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pripreme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podnesu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ponudu</a:t>
            </a:r>
            <a:r>
              <a:rPr lang="hr-HR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05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6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Portalu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je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omogućeno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sr-Cyrl-RS" sz="1400" b="1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pretraživanje</a:t>
            </a:r>
            <a:r>
              <a:rPr lang="sr-Cyrl-RS" sz="1400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400" b="1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planova</a:t>
            </a:r>
            <a:r>
              <a:rPr lang="sr-Cyrl-RS" sz="1400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400" b="1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javnih</a:t>
            </a:r>
            <a:r>
              <a:rPr lang="sr-Cyrl-RS" sz="1400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400" b="1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nabavki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hr-HR" sz="14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6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Korisnici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sve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stavke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plana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javnih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nabavki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koje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nalaze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njihovim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favoritima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400" b="1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automatski</a:t>
            </a:r>
            <a:r>
              <a:rPr lang="sr-Cyrl-RS" sz="1400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400" b="1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primaju</a:t>
            </a:r>
            <a:r>
              <a:rPr lang="sr-Cyrl-RS" sz="1400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400" b="1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informaciju</a:t>
            </a:r>
            <a:r>
              <a:rPr lang="sr-Cyrl-RS" sz="1400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400" b="1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kada</a:t>
            </a:r>
            <a:r>
              <a:rPr lang="sr-Cyrl-RS" sz="1400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400" b="1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je</a:t>
            </a:r>
            <a:r>
              <a:rPr lang="sr-Cyrl-RS" sz="1400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400" b="1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pokrenuta</a:t>
            </a:r>
            <a:r>
              <a:rPr lang="sr-Cyrl-RS" sz="1400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400" b="1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javna</a:t>
            </a:r>
            <a:r>
              <a:rPr lang="sr-Cyrl-RS" sz="1400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400" b="1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nabavka</a:t>
            </a:r>
            <a:r>
              <a:rPr lang="sr-Cyrl-RS" sz="1400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osnovu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stavke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kao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i o </a:t>
            </a: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svim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promenama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planu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toj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stavci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plana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javnih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nabavki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05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1C542EF-B78C-41F4-A70C-6E7C796852B4}"/>
              </a:ext>
            </a:extLst>
          </p:cNvPr>
          <p:cNvSpPr/>
          <p:nvPr/>
        </p:nvSpPr>
        <p:spPr>
          <a:xfrm>
            <a:off x="7075747" y="926982"/>
            <a:ext cx="2797175" cy="2629890"/>
          </a:xfrm>
          <a:prstGeom prst="round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952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C1A22941-6517-4B56-A3B0-145E87053594}"/>
              </a:ext>
            </a:extLst>
          </p:cNvPr>
          <p:cNvSpPr/>
          <p:nvPr/>
        </p:nvSpPr>
        <p:spPr>
          <a:xfrm>
            <a:off x="8476240" y="3942712"/>
            <a:ext cx="2793365" cy="1988306"/>
          </a:xfrm>
          <a:prstGeom prst="round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952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440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F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09E9EE2C-A105-614C-A133-EF7DF2AD0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963" y="751278"/>
            <a:ext cx="10058400" cy="587584"/>
          </a:xfrm>
        </p:spPr>
        <p:txBody>
          <a:bodyPr/>
          <a:lstStyle/>
          <a:p>
            <a:r>
              <a:rPr lang="hr-H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PREDNOSTI NOVOG PORTALA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6AE1107C-5653-4ADA-AAB7-1F882819DD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3747" y="1504846"/>
            <a:ext cx="2853062" cy="431650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rot="0" vert="horz" wrap="square" lIns="72000" tIns="108000" rIns="108000" bIns="72000" anchor="t" anchorCtr="0">
            <a:noAutofit/>
          </a:bodyPr>
          <a:lstStyle/>
          <a:p>
            <a:pPr algn="just">
              <a:lnSpc>
                <a:spcPct val="106000"/>
              </a:lnSpc>
              <a:spcAft>
                <a:spcPts val="600"/>
              </a:spcAft>
            </a:pPr>
            <a:r>
              <a:rPr lang="sr-Cyrl-RS" b="1" cap="small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Osnovni principi i koncepti</a:t>
            </a:r>
            <a:endParaRPr lang="en-US" sz="1600" dirty="0">
              <a:latin typeface="+mj-lt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Vođenje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procesa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postupaka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javnih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nabavki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kroz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sistem</a:t>
            </a:r>
            <a:endParaRPr lang="en-US" sz="16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Strukturisanje dokumenata i </a:t>
            </a: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podataka</a:t>
            </a:r>
            <a:r>
              <a:rPr lang="hr-HR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autogenerisanje dokumenta</a:t>
            </a:r>
            <a:endParaRPr lang="en-US" sz="16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EU </a:t>
            </a: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standardi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dokumenata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razmene</a:t>
            </a:r>
            <a:endParaRPr lang="en-US" sz="16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Bezbednosni mehanizmi ugrađeni u sistem</a:t>
            </a:r>
            <a:endParaRPr lang="en-US" sz="16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hr-HR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Centralna platforma za komunikaciju među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različiti</a:t>
            </a:r>
            <a:r>
              <a:rPr lang="hr-HR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učesnicima u postupku</a:t>
            </a:r>
            <a:endParaRPr lang="en-US" sz="16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sr-Cyrl-RS" sz="1100" dirty="0">
                <a:solidFill>
                  <a:srgbClr val="365F9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100" dirty="0">
              <a:solidFill>
                <a:srgbClr val="365F9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87C82A58-D60E-4034-94A7-A8A7C1FDA4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4235" y="1504846"/>
            <a:ext cx="4685126" cy="228697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rot="0" vert="horz" wrap="square" lIns="72000" tIns="108000" rIns="108000" bIns="72000" anchor="t" anchorCtr="0">
            <a:noAutofit/>
          </a:bodyPr>
          <a:lstStyle/>
          <a:p>
            <a:pPr algn="just">
              <a:lnSpc>
                <a:spcPct val="106000"/>
              </a:lnSpc>
              <a:spcAft>
                <a:spcPts val="600"/>
              </a:spcAft>
            </a:pPr>
            <a:r>
              <a:rPr lang="sr-Cyrl-RS" b="1" cap="small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Elektronsko</a:t>
            </a:r>
            <a:r>
              <a:rPr lang="sr-Cyrl-RS" b="1" cap="small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b="1" cap="small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sprovođenje</a:t>
            </a:r>
            <a:r>
              <a:rPr lang="sr-Cyrl-RS" b="1" cap="small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b="1" cap="small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postupaka</a:t>
            </a:r>
            <a:endParaRPr lang="en-US" sz="1600" dirty="0">
              <a:latin typeface="+mj-lt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06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Standardizovano</a:t>
            </a:r>
            <a:endParaRPr lang="hr-HR" sz="14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6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hr-HR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Dostupnost i smanjenje potrebe za fizičkim prisustvom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6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Niži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troškovi</a:t>
            </a:r>
            <a:endParaRPr lang="en-US" sz="16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6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Olakšan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nad</a:t>
            </a:r>
            <a:r>
              <a:rPr lang="hr-HR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pregled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postupaka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6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hr-HR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Bezbednost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ugrađena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sistem</a:t>
            </a:r>
            <a:endParaRPr lang="en-US" sz="16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6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hr-HR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Č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uvanje</a:t>
            </a:r>
            <a:r>
              <a:rPr lang="hr-HR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dokumentacije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na sigurnim serverima</a:t>
            </a:r>
            <a:endParaRPr lang="en-US" sz="16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sr-Cyrl-RS" sz="1100" dirty="0">
                <a:solidFill>
                  <a:srgbClr val="365F9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100" dirty="0">
              <a:solidFill>
                <a:srgbClr val="365F9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8C9C0B0F-D080-48DB-BE37-4B75C5D237E4}"/>
              </a:ext>
            </a:extLst>
          </p:cNvPr>
          <p:cNvSpPr/>
          <p:nvPr/>
        </p:nvSpPr>
        <p:spPr>
          <a:xfrm>
            <a:off x="764891" y="1723079"/>
            <a:ext cx="2551430" cy="2578100"/>
          </a:xfrm>
          <a:prstGeom prst="round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2700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12" name="Text Box 2">
            <a:extLst>
              <a:ext uri="{FF2B5EF4-FFF2-40B4-BE49-F238E27FC236}">
                <a16:creationId xmlns:a16="http://schemas.microsoft.com/office/drawing/2014/main" id="{518311B9-0E99-4492-9432-2DC165CF17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4235" y="3979116"/>
            <a:ext cx="4685126" cy="184223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rot="0" vert="horz" wrap="square" lIns="72000" tIns="108000" rIns="108000" bIns="72000" anchor="t" anchorCtr="0">
            <a:noAutofit/>
          </a:bodyPr>
          <a:lstStyle/>
          <a:p>
            <a:pPr algn="just">
              <a:lnSpc>
                <a:spcPct val="106000"/>
              </a:lnSpc>
              <a:spcAft>
                <a:spcPts val="600"/>
              </a:spcAft>
            </a:pPr>
            <a:r>
              <a:rPr lang="sr-Cyrl-RS" b="1" cap="small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Model razvoja</a:t>
            </a:r>
            <a:r>
              <a:rPr lang="hr-HR" b="1" cap="small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i upravljanja</a:t>
            </a:r>
            <a:r>
              <a:rPr lang="sr-Cyrl-RS" b="1" cap="small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b="1" cap="small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e-nabavkama</a:t>
            </a:r>
            <a:r>
              <a:rPr lang="sr-Cyrl-RS" b="1" cap="small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4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8775" indent="-285750" algn="just">
              <a:lnSpc>
                <a:spcPct val="106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Jedan centralni Portal na nivou Republike Srbije</a:t>
            </a:r>
            <a:endParaRPr lang="hr-HR" sz="14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8775" indent="-285750" algn="just">
              <a:lnSpc>
                <a:spcPct val="106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1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Besplatan za korišćenje</a:t>
            </a:r>
            <a:endParaRPr lang="en-US" sz="14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8775" indent="-285750" algn="just">
              <a:lnSpc>
                <a:spcPct val="106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Centralna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tačka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integrisanja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različit</a:t>
            </a:r>
            <a:r>
              <a:rPr lang="hr-HR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ih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servis</a:t>
            </a:r>
            <a:r>
              <a:rPr lang="hr-HR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sr-Cyrl-R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prilikom sprovođenja postupaka javnih nabavki</a:t>
            </a:r>
            <a:endParaRPr lang="en-US" sz="14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400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9125D5C-67F6-4213-AACF-4C79BE6421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109" y="41776"/>
            <a:ext cx="10561900" cy="6759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90631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MONO">
      <a:dk1>
        <a:srgbClr val="000000"/>
      </a:dk1>
      <a:lt1>
        <a:srgbClr val="ECEEF7"/>
      </a:lt1>
      <a:dk2>
        <a:srgbClr val="000000"/>
      </a:dk2>
      <a:lt2>
        <a:srgbClr val="F5F8FF"/>
      </a:lt2>
      <a:accent1>
        <a:srgbClr val="ECEEF7"/>
      </a:accent1>
      <a:accent2>
        <a:srgbClr val="F5F8FF"/>
      </a:accent2>
      <a:accent3>
        <a:srgbClr val="A1A2A9"/>
      </a:accent3>
      <a:accent4>
        <a:srgbClr val="141514"/>
      </a:accent4>
      <a:accent5>
        <a:srgbClr val="000000"/>
      </a:accent5>
      <a:accent6>
        <a:srgbClr val="96969C"/>
      </a:accent6>
      <a:hlink>
        <a:srgbClr val="5F6063"/>
      </a:hlink>
      <a:folHlink>
        <a:srgbClr val="919191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les Pitch" id="{BA0280BF-E6B4-464B-BF28-F0D2A23065D1}" vid="{A1F0DEB3-06CD-4A85-8D08-B66BE056CE0F}"/>
    </a:ext>
  </a:extLst>
</a:theme>
</file>

<file path=ppt/theme/themeOverride1.xml><?xml version="1.0" encoding="utf-8"?>
<a:themeOverride xmlns:a="http://schemas.openxmlformats.org/drawingml/2006/main">
  <a:clrScheme name="MONO">
    <a:dk1>
      <a:srgbClr val="000000"/>
    </a:dk1>
    <a:lt1>
      <a:srgbClr val="ECEEF7"/>
    </a:lt1>
    <a:dk2>
      <a:srgbClr val="000000"/>
    </a:dk2>
    <a:lt2>
      <a:srgbClr val="F5F8FF"/>
    </a:lt2>
    <a:accent1>
      <a:srgbClr val="ECEEF7"/>
    </a:accent1>
    <a:accent2>
      <a:srgbClr val="F5F8FF"/>
    </a:accent2>
    <a:accent3>
      <a:srgbClr val="A1A2A9"/>
    </a:accent3>
    <a:accent4>
      <a:srgbClr val="141514"/>
    </a:accent4>
    <a:accent5>
      <a:srgbClr val="000000"/>
    </a:accent5>
    <a:accent6>
      <a:srgbClr val="96969C"/>
    </a:accent6>
    <a:hlink>
      <a:srgbClr val="5F6063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1543</Words>
  <Application>Microsoft Office PowerPoint</Application>
  <PresentationFormat>Widescreen</PresentationFormat>
  <Paragraphs>177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Century Gothic</vt:lpstr>
      <vt:lpstr>Symbol</vt:lpstr>
      <vt:lpstr>RetrospectVTI</vt:lpstr>
      <vt:lpstr>U susret novom zakonu o javnim nabavkama</vt:lpstr>
      <vt:lpstr>Sadržina</vt:lpstr>
      <vt:lpstr>ZAŠTO NOVI PORTAL JAVNIH NABAVKI? </vt:lpstr>
      <vt:lpstr>ELEKTRONSKA KOMUNIKACIJA I RAZMENA PODATAKA NA PORTALU </vt:lpstr>
      <vt:lpstr>PowerPoint Presentation</vt:lpstr>
      <vt:lpstr>Korisnici</vt:lpstr>
      <vt:lpstr>PowerPoint Presentation</vt:lpstr>
      <vt:lpstr>PREDNOSTI NOVOG PORTALA</vt:lpstr>
      <vt:lpstr>PowerPoint Presentation</vt:lpstr>
      <vt:lpstr>Registracija</vt:lpstr>
      <vt:lpstr>Plan Javnih nabavki</vt:lpstr>
      <vt:lpstr>Pre Pokretanje postupkA</vt:lpstr>
      <vt:lpstr>POKRETANJE POSTUPKA, SLANJE NA OBJAVljivanje I OBJAVljivanje</vt:lpstr>
      <vt:lpstr>Zahtevi za pojašnjenjem i odgovori</vt:lpstr>
      <vt:lpstr>Ispravke, IZMENE i dopune</vt:lpstr>
      <vt:lpstr>PRE PRIPREME PONUDA</vt:lpstr>
      <vt:lpstr>PowerPoint Presentation</vt:lpstr>
      <vt:lpstr>NEKA PRAVILA za e-PONUDE</vt:lpstr>
      <vt:lpstr>Otvaranje ponuda</vt:lpstr>
      <vt:lpstr>Komunikacija nakon otvaranja ponuda</vt:lpstr>
      <vt:lpstr>Stručna Ocena, Odluka i Obaveštenje</vt:lpstr>
      <vt:lpstr>ZAŠTITA PRAVA</vt:lpstr>
      <vt:lpstr>HVALA NA PAŽNJI!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2020-06-10T13:54:53Z</dcterms:created>
  <dcterms:modified xsi:type="dcterms:W3CDTF">2020-06-11T07:34:05Z</dcterms:modified>
</cp:coreProperties>
</file>